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60" r:id="rId5"/>
    <p:sldId id="268" r:id="rId6"/>
    <p:sldId id="265" r:id="rId7"/>
    <p:sldId id="257" r:id="rId8"/>
    <p:sldId id="258" r:id="rId9"/>
    <p:sldId id="261" r:id="rId10"/>
    <p:sldId id="259" r:id="rId11"/>
    <p:sldId id="263" r:id="rId12"/>
    <p:sldId id="270" r:id="rId13"/>
    <p:sldId id="262"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9E020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68" d="100"/>
          <a:sy n="68" d="100"/>
        </p:scale>
        <p:origin x="-58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FD31ADE-A296-4AB9-95B1-44A5020C5921}" type="datetimeFigureOut">
              <a:rPr lang="en-US" smtClean="0"/>
              <a:pPr/>
              <a:t>3/4/2019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D31ADE-A296-4AB9-95B1-44A5020C5921}" type="datetimeFigureOut">
              <a:rPr lang="en-US" smtClean="0"/>
              <a:pPr/>
              <a:t>3/4/2019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D31ADE-A296-4AB9-95B1-44A5020C5921}" type="datetimeFigureOut">
              <a:rPr lang="en-US" smtClean="0"/>
              <a:pPr/>
              <a:t>3/4/2019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FD31ADE-A296-4AB9-95B1-44A5020C5921}" type="datetimeFigureOut">
              <a:rPr lang="en-US" smtClean="0"/>
              <a:pPr/>
              <a:t>3/4/2019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FD31ADE-A296-4AB9-95B1-44A5020C5921}" type="datetimeFigureOut">
              <a:rPr lang="en-US" smtClean="0"/>
              <a:pPr/>
              <a:t>3/4/2019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FD31ADE-A296-4AB9-95B1-44A5020C5921}" type="datetimeFigureOut">
              <a:rPr lang="en-US" smtClean="0"/>
              <a:pPr/>
              <a:t>3/4/2019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D31ADE-A296-4AB9-95B1-44A5020C5921}" type="datetimeFigureOut">
              <a:rPr lang="en-US" smtClean="0"/>
              <a:pPr/>
              <a:t>3/4/2019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D31ADE-A296-4AB9-95B1-44A5020C5921}" type="datetimeFigureOut">
              <a:rPr lang="en-US" smtClean="0"/>
              <a:pPr/>
              <a:t>3/4/2019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D31ADE-A296-4AB9-95B1-44A5020C5921}" type="datetimeFigureOut">
              <a:rPr lang="en-US" smtClean="0"/>
              <a:pPr/>
              <a:t>3/4/2019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D31ADE-A296-4AB9-95B1-44A5020C5921}" type="datetimeFigureOut">
              <a:rPr lang="en-US" smtClean="0"/>
              <a:pPr/>
              <a:t>3/4/2019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D31ADE-A296-4AB9-95B1-44A5020C5921}" type="datetimeFigureOut">
              <a:rPr lang="en-US" smtClean="0"/>
              <a:pPr/>
              <a:t>3/4/2019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545E7B-8F4C-4C46-9AEE-68667D179C4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D31ADE-A296-4AB9-95B1-44A5020C5921}" type="datetimeFigureOut">
              <a:rPr lang="en-US" smtClean="0"/>
              <a:pPr/>
              <a:t>3/4/2019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545E7B-8F4C-4C46-9AEE-68667D179C4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fa-IR" sz="4800" dirty="0" smtClean="0">
                <a:cs typeface="B Jadid" pitchFamily="2" charset="-78"/>
              </a:rPr>
              <a:t>اقتضای عقود در </a:t>
            </a:r>
            <a:r>
              <a:rPr lang="fa-IR" sz="4800" dirty="0" smtClean="0">
                <a:cs typeface="B Jadid" pitchFamily="2" charset="-78"/>
              </a:rPr>
              <a:t>بانکداری </a:t>
            </a:r>
            <a:r>
              <a:rPr lang="fa-IR" sz="4800" dirty="0" smtClean="0">
                <a:cs typeface="B Jadid" pitchFamily="2" charset="-78"/>
              </a:rPr>
              <a:t>اسلامی</a:t>
            </a:r>
            <a:endParaRPr lang="en-US" sz="4800" dirty="0">
              <a:cs typeface="B Jadid" pitchFamily="2" charset="-78"/>
            </a:endParaRPr>
          </a:p>
        </p:txBody>
      </p:sp>
      <p:sp>
        <p:nvSpPr>
          <p:cNvPr id="3" name="Subtitle 2"/>
          <p:cNvSpPr>
            <a:spLocks noGrp="1"/>
          </p:cNvSpPr>
          <p:nvPr>
            <p:ph type="subTitle" idx="1"/>
          </p:nvPr>
        </p:nvSpPr>
        <p:spPr>
          <a:xfrm>
            <a:off x="5105400" y="6172200"/>
            <a:ext cx="4038600" cy="838200"/>
          </a:xfrm>
        </p:spPr>
        <p:txBody>
          <a:bodyPr>
            <a:normAutofit/>
          </a:bodyPr>
          <a:lstStyle/>
          <a:p>
            <a:pPr rtl="1"/>
            <a:r>
              <a:rPr lang="fa-IR" sz="2800" dirty="0" smtClean="0">
                <a:cs typeface="B Tabassom" pitchFamily="2" charset="-78"/>
              </a:rPr>
              <a:t>علی سعیدی، زمستان 1397</a:t>
            </a:r>
            <a:endParaRPr lang="en-US" sz="2800" dirty="0">
              <a:cs typeface="B Tabassom" pitchFamily="2" charset="-78"/>
            </a:endParaRPr>
          </a:p>
        </p:txBody>
      </p:sp>
      <p:pic>
        <p:nvPicPr>
          <p:cNvPr id="1026" name="Picture 2"/>
          <p:cNvPicPr>
            <a:picLocks noChangeAspect="1" noChangeArrowheads="1"/>
          </p:cNvPicPr>
          <p:nvPr/>
        </p:nvPicPr>
        <p:blipFill>
          <a:blip r:embed="rId2" cstate="print"/>
          <a:srcRect/>
          <a:stretch>
            <a:fillRect/>
          </a:stretch>
        </p:blipFill>
        <p:spPr bwMode="auto">
          <a:xfrm>
            <a:off x="1798320" y="3400425"/>
            <a:ext cx="5638799" cy="561975"/>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a:stretch>
            <a:fillRect/>
          </a:stretch>
        </p:blipFill>
        <p:spPr bwMode="auto">
          <a:xfrm>
            <a:off x="3947160" y="3907222"/>
            <a:ext cx="1371599" cy="150297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a:cs typeface="B Jadid" pitchFamily="2" charset="-78"/>
              </a:rPr>
              <a:t>نظام بانکداری ایران سمبل تاب </a:t>
            </a:r>
            <a:r>
              <a:rPr lang="fa-IR" sz="2800" dirty="0" smtClean="0">
                <a:cs typeface="B Jadid" pitchFamily="2" charset="-78"/>
              </a:rPr>
              <a:t>آوری</a:t>
            </a:r>
            <a:endParaRPr lang="en-US" sz="2800" dirty="0">
              <a:cs typeface="B Jadid" pitchFamily="2" charset="-78"/>
            </a:endParaRPr>
          </a:p>
        </p:txBody>
      </p:sp>
      <p:sp>
        <p:nvSpPr>
          <p:cNvPr id="3" name="Rectangle 2"/>
          <p:cNvSpPr/>
          <p:nvPr/>
        </p:nvSpPr>
        <p:spPr>
          <a:xfrm>
            <a:off x="1143000" y="1600200"/>
            <a:ext cx="7315200" cy="441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Bef>
                <a:spcPts val="600"/>
              </a:spcBef>
              <a:spcAft>
                <a:spcPts val="600"/>
              </a:spcAft>
            </a:pPr>
            <a:r>
              <a:rPr lang="fa-IR" dirty="0" smtClean="0">
                <a:solidFill>
                  <a:srgbClr val="002060"/>
                </a:solidFill>
                <a:cs typeface="B Titr" pitchFamily="2" charset="-78"/>
              </a:rPr>
              <a:t>1- تحمل بار قانون ادغام و ملی شدن بانک ها (سال 1358)،</a:t>
            </a:r>
          </a:p>
          <a:p>
            <a:pPr algn="r" rtl="1">
              <a:lnSpc>
                <a:spcPct val="150000"/>
              </a:lnSpc>
              <a:spcBef>
                <a:spcPts val="600"/>
              </a:spcBef>
              <a:spcAft>
                <a:spcPts val="600"/>
              </a:spcAft>
            </a:pPr>
            <a:r>
              <a:rPr lang="fa-IR" dirty="0" smtClean="0">
                <a:solidFill>
                  <a:srgbClr val="002060"/>
                </a:solidFill>
                <a:cs typeface="B Titr" pitchFamily="2" charset="-78"/>
              </a:rPr>
              <a:t>2- تحمل بار شرکت داری از همان سال با قانون حفاظت و توسعه صنایع ایران (بند ج)،</a:t>
            </a:r>
          </a:p>
          <a:p>
            <a:pPr algn="r" rtl="1">
              <a:lnSpc>
                <a:spcPct val="150000"/>
              </a:lnSpc>
              <a:spcBef>
                <a:spcPts val="600"/>
              </a:spcBef>
              <a:spcAft>
                <a:spcPts val="600"/>
              </a:spcAft>
            </a:pPr>
            <a:r>
              <a:rPr lang="fa-IR" dirty="0" smtClean="0">
                <a:solidFill>
                  <a:srgbClr val="002060"/>
                </a:solidFill>
                <a:cs typeface="B Titr" pitchFamily="2" charset="-78"/>
              </a:rPr>
              <a:t>3- حفظ اشتغال و پذیرش زیان شرکتها در طول دوران جنگ،</a:t>
            </a:r>
          </a:p>
          <a:p>
            <a:pPr algn="r" rtl="1">
              <a:lnSpc>
                <a:spcPct val="150000"/>
              </a:lnSpc>
              <a:spcBef>
                <a:spcPts val="600"/>
              </a:spcBef>
              <a:spcAft>
                <a:spcPts val="600"/>
              </a:spcAft>
            </a:pPr>
            <a:r>
              <a:rPr lang="fa-IR" dirty="0" smtClean="0">
                <a:solidFill>
                  <a:srgbClr val="002060"/>
                </a:solidFill>
                <a:cs typeface="B Titr" pitchFamily="2" charset="-78"/>
              </a:rPr>
              <a:t>4- تحمل بار سرمایه گذاری در دوران سازندگی،</a:t>
            </a:r>
          </a:p>
          <a:p>
            <a:pPr algn="r" rtl="1">
              <a:lnSpc>
                <a:spcPct val="150000"/>
              </a:lnSpc>
              <a:spcBef>
                <a:spcPts val="600"/>
              </a:spcBef>
              <a:spcAft>
                <a:spcPts val="600"/>
              </a:spcAft>
            </a:pPr>
            <a:r>
              <a:rPr lang="fa-IR" dirty="0" smtClean="0">
                <a:solidFill>
                  <a:srgbClr val="002060"/>
                </a:solidFill>
                <a:cs typeface="B Titr" pitchFamily="2" charset="-78"/>
              </a:rPr>
              <a:t>5- جبران کسری بودجه دولتهای مختلف از طریق اعطای تسهیلات به دولت،</a:t>
            </a:r>
          </a:p>
          <a:p>
            <a:pPr algn="r" rtl="1">
              <a:lnSpc>
                <a:spcPct val="150000"/>
              </a:lnSpc>
              <a:spcBef>
                <a:spcPts val="600"/>
              </a:spcBef>
              <a:spcAft>
                <a:spcPts val="600"/>
              </a:spcAft>
            </a:pPr>
            <a:r>
              <a:rPr lang="fa-IR" dirty="0" smtClean="0">
                <a:solidFill>
                  <a:srgbClr val="002060"/>
                </a:solidFill>
                <a:cs typeface="B Titr" pitchFamily="2" charset="-78"/>
              </a:rPr>
              <a:t>6- بیشترین آسیب در دوران تحریم،</a:t>
            </a:r>
          </a:p>
          <a:p>
            <a:pPr algn="r" rtl="1">
              <a:lnSpc>
                <a:spcPct val="150000"/>
              </a:lnSpc>
              <a:spcBef>
                <a:spcPts val="600"/>
              </a:spcBef>
              <a:spcAft>
                <a:spcPts val="600"/>
              </a:spcAft>
            </a:pPr>
            <a:r>
              <a:rPr lang="fa-IR" dirty="0" smtClean="0">
                <a:solidFill>
                  <a:srgbClr val="002060"/>
                </a:solidFill>
                <a:cs typeface="B Titr" pitchFamily="2" charset="-78"/>
              </a:rPr>
              <a:t>7- بیشترین آسیب از مفاسد اقتصادی.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2362200"/>
            <a:ext cx="7315200" cy="3657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200" b="1" u="sng" dirty="0" smtClean="0">
                <a:solidFill>
                  <a:schemeClr val="tx2">
                    <a:lumMod val="75000"/>
                  </a:schemeClr>
                </a:solidFill>
                <a:cs typeface="B Titr" pitchFamily="2" charset="-78"/>
              </a:rPr>
              <a:t>فهرست مطالب</a:t>
            </a:r>
          </a:p>
          <a:p>
            <a:pPr algn="ctr" rtl="1">
              <a:lnSpc>
                <a:spcPct val="150000"/>
              </a:lnSpc>
            </a:pPr>
            <a:endParaRPr lang="fa-IR" sz="1600" b="1" u="sng" dirty="0" smtClean="0">
              <a:solidFill>
                <a:schemeClr val="tx2">
                  <a:lumMod val="75000"/>
                </a:schemeClr>
              </a:solidFill>
              <a:cs typeface="B Titr" pitchFamily="2" charset="-78"/>
            </a:endParaRPr>
          </a:p>
          <a:p>
            <a:pPr marL="285750" indent="-285750" algn="r" rtl="1">
              <a:lnSpc>
                <a:spcPct val="200000"/>
              </a:lnSpc>
              <a:buFont typeface="Arial" panose="020B0604020202020204" pitchFamily="34" charset="0"/>
              <a:buChar char="•"/>
            </a:pPr>
            <a:r>
              <a:rPr lang="fa-IR" dirty="0">
                <a:solidFill>
                  <a:srgbClr val="002060"/>
                </a:solidFill>
                <a:cs typeface="B Titr" pitchFamily="2" charset="-78"/>
              </a:rPr>
              <a:t>عقود بانکی با درآمد ثابت </a:t>
            </a:r>
            <a:r>
              <a:rPr lang="fa-IR" dirty="0" smtClean="0">
                <a:solidFill>
                  <a:srgbClr val="002060"/>
                </a:solidFill>
                <a:cs typeface="B Titr" pitchFamily="2" charset="-78"/>
              </a:rPr>
              <a:t>(غیرمشارکتی) و </a:t>
            </a:r>
            <a:r>
              <a:rPr lang="fa-IR" dirty="0">
                <a:solidFill>
                  <a:srgbClr val="002060"/>
                </a:solidFill>
                <a:cs typeface="B Titr" pitchFamily="2" charset="-78"/>
              </a:rPr>
              <a:t>با درآمد </a:t>
            </a:r>
            <a:r>
              <a:rPr lang="fa-IR" dirty="0" smtClean="0">
                <a:solidFill>
                  <a:srgbClr val="002060"/>
                </a:solidFill>
                <a:cs typeface="B Titr" pitchFamily="2" charset="-78"/>
              </a:rPr>
              <a:t>متغیر (مشارکتی)</a:t>
            </a:r>
            <a:endParaRPr lang="fa-IR" dirty="0">
              <a:solidFill>
                <a:srgbClr val="002060"/>
              </a:solidFill>
              <a:cs typeface="B Titr" pitchFamily="2" charset="-78"/>
            </a:endParaRPr>
          </a:p>
          <a:p>
            <a:pPr marL="285750" indent="-285750" algn="r" rtl="1">
              <a:lnSpc>
                <a:spcPct val="200000"/>
              </a:lnSpc>
              <a:buFont typeface="Arial" panose="020B0604020202020204" pitchFamily="34" charset="0"/>
              <a:buChar char="•"/>
            </a:pPr>
            <a:r>
              <a:rPr lang="fa-IR" dirty="0">
                <a:solidFill>
                  <a:srgbClr val="002060"/>
                </a:solidFill>
                <a:cs typeface="B Titr" pitchFamily="2" charset="-78"/>
              </a:rPr>
              <a:t>مزایای عقود مشارکتی و با درآمد متغیر</a:t>
            </a:r>
            <a:endParaRPr lang="en-US" dirty="0">
              <a:solidFill>
                <a:srgbClr val="002060"/>
              </a:solidFill>
              <a:cs typeface="B Titr" pitchFamily="2" charset="-78"/>
            </a:endParaRPr>
          </a:p>
          <a:p>
            <a:pPr marL="285750" indent="-285750" algn="r" rtl="1">
              <a:lnSpc>
                <a:spcPct val="200000"/>
              </a:lnSpc>
              <a:buFont typeface="Arial" panose="020B0604020202020204" pitchFamily="34" charset="0"/>
              <a:buChar char="•"/>
            </a:pPr>
            <a:r>
              <a:rPr lang="fa-IR" dirty="0">
                <a:solidFill>
                  <a:srgbClr val="002060"/>
                </a:solidFill>
                <a:cs typeface="B Titr" pitchFamily="2" charset="-78"/>
              </a:rPr>
              <a:t>استفاده از عقود مشارکتی در عمل</a:t>
            </a:r>
            <a:endParaRPr lang="en-US" dirty="0">
              <a:solidFill>
                <a:srgbClr val="002060"/>
              </a:solidFill>
              <a:cs typeface="B Titr" pitchFamily="2" charset="-78"/>
            </a:endParaRPr>
          </a:p>
          <a:p>
            <a:pPr marL="285750" indent="-285750" algn="r" rtl="1">
              <a:lnSpc>
                <a:spcPct val="200000"/>
              </a:lnSpc>
              <a:buFont typeface="Arial" panose="020B0604020202020204" pitchFamily="34" charset="0"/>
              <a:buChar char="•"/>
            </a:pPr>
            <a:r>
              <a:rPr lang="fa-IR" dirty="0" smtClean="0">
                <a:solidFill>
                  <a:srgbClr val="002060"/>
                </a:solidFill>
                <a:cs typeface="B Titr" pitchFamily="2" charset="-78"/>
              </a:rPr>
              <a:t>ترازنامه </a:t>
            </a:r>
            <a:r>
              <a:rPr lang="fa-IR" dirty="0">
                <a:solidFill>
                  <a:srgbClr val="002060"/>
                </a:solidFill>
                <a:cs typeface="B Titr" pitchFamily="2" charset="-78"/>
              </a:rPr>
              <a:t>بانک و وضعیت انتقال ریسک</a:t>
            </a:r>
            <a:endParaRPr lang="en-US" dirty="0">
              <a:solidFill>
                <a:srgbClr val="002060"/>
              </a:solidFill>
              <a:cs typeface="B Titr" pitchFamily="2" charset="-78"/>
            </a:endParaRPr>
          </a:p>
          <a:p>
            <a:pPr marL="285750" indent="-285750" algn="r" rtl="1">
              <a:lnSpc>
                <a:spcPct val="200000"/>
              </a:lnSpc>
              <a:buFont typeface="Arial" panose="020B0604020202020204" pitchFamily="34" charset="0"/>
              <a:buChar char="•"/>
            </a:pPr>
            <a:r>
              <a:rPr lang="fa-IR" dirty="0">
                <a:solidFill>
                  <a:srgbClr val="002060"/>
                </a:solidFill>
                <a:cs typeface="B Titr" pitchFamily="2" charset="-78"/>
              </a:rPr>
              <a:t>توزیع و تمرکز ریسک در زیربخشهای بازار مالی</a:t>
            </a:r>
            <a:endParaRPr lang="en-US" dirty="0">
              <a:solidFill>
                <a:srgbClr val="002060"/>
              </a:solidFill>
              <a:cs typeface="B Titr" pitchFamily="2" charset="-78"/>
            </a:endParaRPr>
          </a:p>
          <a:p>
            <a:pPr marL="285750" indent="-285750" algn="r" rtl="1">
              <a:lnSpc>
                <a:spcPct val="200000"/>
              </a:lnSpc>
              <a:buFont typeface="Arial" panose="020B0604020202020204" pitchFamily="34" charset="0"/>
              <a:buChar char="•"/>
            </a:pPr>
            <a:r>
              <a:rPr lang="fa-IR" dirty="0">
                <a:solidFill>
                  <a:srgbClr val="002060"/>
                </a:solidFill>
                <a:cs typeface="B Titr" pitchFamily="2" charset="-78"/>
              </a:rPr>
              <a:t>الزامات توزیع ریسک در بازار مالی (سپرده </a:t>
            </a:r>
            <a:r>
              <a:rPr lang="en-US" dirty="0">
                <a:solidFill>
                  <a:srgbClr val="002060"/>
                </a:solidFill>
                <a:latin typeface="Times New Roman" panose="02020603050405020304" pitchFamily="18" charset="0"/>
                <a:cs typeface="Times New Roman" panose="02020603050405020304" pitchFamily="18" charset="0"/>
              </a:rPr>
              <a:t>PLS</a:t>
            </a:r>
            <a:r>
              <a:rPr lang="fa-IR" dirty="0">
                <a:solidFill>
                  <a:srgbClr val="002060"/>
                </a:solidFill>
                <a:cs typeface="B Titr" pitchFamily="2" charset="-78"/>
              </a:rPr>
              <a:t>)</a:t>
            </a:r>
          </a:p>
          <a:p>
            <a:pPr marL="285750" indent="-285750" algn="r" rtl="1">
              <a:lnSpc>
                <a:spcPct val="200000"/>
              </a:lnSpc>
              <a:buFont typeface="Arial" panose="020B0604020202020204" pitchFamily="34" charset="0"/>
              <a:buChar char="•"/>
            </a:pPr>
            <a:r>
              <a:rPr lang="fa-IR" dirty="0">
                <a:solidFill>
                  <a:srgbClr val="002060"/>
                </a:solidFill>
                <a:cs typeface="B Titr" pitchFamily="2" charset="-78"/>
              </a:rPr>
              <a:t>الزامات توزیع </a:t>
            </a:r>
            <a:r>
              <a:rPr lang="fa-IR" dirty="0">
                <a:solidFill>
                  <a:srgbClr val="002060"/>
                </a:solidFill>
                <a:cs typeface="B Titr" pitchFamily="2" charset="-78"/>
              </a:rPr>
              <a:t>ریسک در بازار مالی (تسهیلات</a:t>
            </a:r>
            <a:r>
              <a:rPr lang="fa-IR" dirty="0" smtClean="0">
                <a:solidFill>
                  <a:srgbClr val="002060"/>
                </a:solidFill>
                <a:cs typeface="B Titr" pitchFamily="2" charset="-78"/>
              </a:rPr>
              <a:t>)</a:t>
            </a:r>
          </a:p>
          <a:p>
            <a:pPr marL="285750" indent="-285750" algn="r" rtl="1">
              <a:lnSpc>
                <a:spcPct val="200000"/>
              </a:lnSpc>
              <a:buFont typeface="Arial" panose="020B0604020202020204" pitchFamily="34" charset="0"/>
              <a:buChar char="•"/>
            </a:pPr>
            <a:r>
              <a:rPr lang="fa-IR" dirty="0" smtClean="0">
                <a:solidFill>
                  <a:srgbClr val="002060"/>
                </a:solidFill>
                <a:cs typeface="B Titr" pitchFamily="2" charset="-78"/>
              </a:rPr>
              <a:t>موانع یا ریسک های اجرای عقد مشارکت (تسهیلات)</a:t>
            </a:r>
            <a:endParaRPr lang="en-US" dirty="0" smtClean="0">
              <a:solidFill>
                <a:srgbClr val="002060"/>
              </a:solidFill>
              <a:cs typeface="B Titr" pitchFamily="2" charset="-78"/>
            </a:endParaRPr>
          </a:p>
          <a:p>
            <a:pPr marL="285750" indent="-285750" algn="r" rtl="1">
              <a:lnSpc>
                <a:spcPct val="200000"/>
              </a:lnSpc>
              <a:buFont typeface="Arial" panose="020B0604020202020204" pitchFamily="34" charset="0"/>
              <a:buChar char="•"/>
            </a:pPr>
            <a:r>
              <a:rPr lang="fa-IR" dirty="0" smtClean="0">
                <a:solidFill>
                  <a:srgbClr val="002060"/>
                </a:solidFill>
                <a:cs typeface="B Titr" pitchFamily="2" charset="-78"/>
              </a:rPr>
              <a:t>بانک </a:t>
            </a:r>
            <a:r>
              <a:rPr lang="fa-IR" dirty="0" smtClean="0">
                <a:solidFill>
                  <a:srgbClr val="002060"/>
                </a:solidFill>
                <a:cs typeface="B Titr" pitchFamily="2" charset="-78"/>
              </a:rPr>
              <a:t>اسلامی و بانک متعارف (سؤالات</a:t>
            </a:r>
            <a:r>
              <a:rPr lang="fa-IR" dirty="0" smtClean="0">
                <a:cs typeface="B Jadid" pitchFamily="2" charset="-78"/>
              </a:rPr>
              <a:t>)</a:t>
            </a:r>
            <a:endParaRPr lang="en-US" dirty="0" smtClean="0">
              <a:cs typeface="B Jadid" pitchFamily="2" charset="-78"/>
            </a:endParaRPr>
          </a:p>
          <a:p>
            <a:pPr marL="285750" indent="-285750" algn="r" rtl="1">
              <a:lnSpc>
                <a:spcPct val="200000"/>
              </a:lnSpc>
              <a:buFont typeface="Arial" panose="020B0604020202020204" pitchFamily="34" charset="0"/>
              <a:buChar char="•"/>
            </a:pPr>
            <a:endParaRPr lang="en-US" dirty="0">
              <a:solidFill>
                <a:srgbClr val="002060"/>
              </a:solidFill>
              <a:cs typeface="B Titr" pitchFamily="2" charset="-78"/>
            </a:endParaRPr>
          </a:p>
          <a:p>
            <a:pPr algn="r" rtl="1">
              <a:lnSpc>
                <a:spcPct val="200000"/>
              </a:lnSpc>
            </a:pPr>
            <a:endParaRPr lang="en-US" sz="2000" b="1" dirty="0">
              <a:solidFill>
                <a:schemeClr val="tx1"/>
              </a:solidFill>
              <a:cs typeface="2  Traffic" pitchFamily="2" charset="-78"/>
            </a:endParaRPr>
          </a:p>
          <a:p>
            <a:pPr algn="r" rtl="1"/>
            <a:endParaRPr lang="en-US" sz="2000" b="1" dirty="0">
              <a:solidFill>
                <a:schemeClr val="tx1"/>
              </a:solidFill>
              <a:cs typeface="2  Traffic" pitchFamily="2" charset="-78"/>
            </a:endParaRPr>
          </a:p>
          <a:p>
            <a:pPr algn="r" rtl="1">
              <a:lnSpc>
                <a:spcPct val="150000"/>
              </a:lnSpc>
            </a:pPr>
            <a:endParaRPr lang="en-US" sz="2000" b="1" dirty="0">
              <a:solidFill>
                <a:schemeClr val="tx1"/>
              </a:solidFill>
              <a:cs typeface="2  Traffic"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عقود بانکی با درآمد ثابت و با درآمد متغیر</a:t>
            </a:r>
            <a:endParaRPr lang="en-US" sz="2800" dirty="0">
              <a:cs typeface="B Jadid" pitchFamily="2" charset="-78"/>
            </a:endParaRPr>
          </a:p>
        </p:txBody>
      </p:sp>
      <p:sp>
        <p:nvSpPr>
          <p:cNvPr id="3" name="Rectangle 2"/>
          <p:cNvSpPr/>
          <p:nvPr/>
        </p:nvSpPr>
        <p:spPr>
          <a:xfrm>
            <a:off x="1143000" y="1828800"/>
            <a:ext cx="7315200" cy="3657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Bef>
                <a:spcPts val="600"/>
              </a:spcBef>
              <a:spcAft>
                <a:spcPts val="600"/>
              </a:spcAft>
            </a:pPr>
            <a:r>
              <a:rPr lang="fa-IR" dirty="0" smtClean="0">
                <a:solidFill>
                  <a:srgbClr val="002060"/>
                </a:solidFill>
                <a:cs typeface="B Titr" pitchFamily="2" charset="-78"/>
              </a:rPr>
              <a:t>عقود بانکی:</a:t>
            </a:r>
          </a:p>
          <a:p>
            <a:pPr algn="r" rtl="1">
              <a:lnSpc>
                <a:spcPct val="150000"/>
              </a:lnSpc>
              <a:spcBef>
                <a:spcPts val="600"/>
              </a:spcBef>
              <a:spcAft>
                <a:spcPts val="600"/>
              </a:spcAft>
            </a:pPr>
            <a:endParaRPr lang="fa-IR" sz="1050" dirty="0" smtClean="0">
              <a:solidFill>
                <a:srgbClr val="002060"/>
              </a:solidFill>
              <a:cs typeface="B Titr" pitchFamily="2" charset="-78"/>
            </a:endParaRPr>
          </a:p>
          <a:p>
            <a:pPr algn="r" rtl="1">
              <a:lnSpc>
                <a:spcPct val="150000"/>
              </a:lnSpc>
              <a:spcBef>
                <a:spcPts val="600"/>
              </a:spcBef>
              <a:spcAft>
                <a:spcPts val="600"/>
              </a:spcAft>
            </a:pPr>
            <a:r>
              <a:rPr lang="fa-IR" dirty="0" smtClean="0">
                <a:solidFill>
                  <a:srgbClr val="002060"/>
                </a:solidFill>
                <a:cs typeface="B Titr" pitchFamily="2" charset="-78"/>
              </a:rPr>
              <a:t>1- عقود مشارکتی (با درآمد متغیر):</a:t>
            </a:r>
            <a:endParaRPr lang="fa-IR" dirty="0">
              <a:solidFill>
                <a:srgbClr val="002060"/>
              </a:solidFill>
              <a:cs typeface="B Titr" pitchFamily="2" charset="-78"/>
            </a:endParaRPr>
          </a:p>
          <a:p>
            <a:pPr algn="r" rtl="1">
              <a:lnSpc>
                <a:spcPct val="150000"/>
              </a:lnSpc>
              <a:spcBef>
                <a:spcPts val="600"/>
              </a:spcBef>
              <a:spcAft>
                <a:spcPts val="600"/>
              </a:spcAft>
            </a:pPr>
            <a:r>
              <a:rPr lang="fa-IR" dirty="0">
                <a:solidFill>
                  <a:srgbClr val="002060"/>
                </a:solidFill>
                <a:cs typeface="B Titr" pitchFamily="2" charset="-78"/>
              </a:rPr>
              <a:t>	</a:t>
            </a:r>
            <a:r>
              <a:rPr lang="fa-IR" dirty="0" smtClean="0">
                <a:solidFill>
                  <a:srgbClr val="002060"/>
                </a:solidFill>
                <a:cs typeface="B Titr" pitchFamily="2" charset="-78"/>
              </a:rPr>
              <a:t>مشارکت </a:t>
            </a:r>
            <a:r>
              <a:rPr lang="fa-IR" dirty="0">
                <a:solidFill>
                  <a:srgbClr val="002060"/>
                </a:solidFill>
                <a:cs typeface="B Titr" pitchFamily="2" charset="-78"/>
              </a:rPr>
              <a:t>مدنی، مشارکت حقوقی، مضاربه، معامله سلف و سرمایه گذاری </a:t>
            </a:r>
            <a:r>
              <a:rPr lang="fa-IR" dirty="0" smtClean="0">
                <a:solidFill>
                  <a:srgbClr val="002060"/>
                </a:solidFill>
                <a:cs typeface="B Titr" pitchFamily="2" charset="-78"/>
              </a:rPr>
              <a:t>  	مستقیم، مساقات، مزارعه</a:t>
            </a:r>
          </a:p>
          <a:p>
            <a:pPr algn="r" rtl="1">
              <a:lnSpc>
                <a:spcPct val="150000"/>
              </a:lnSpc>
              <a:spcBef>
                <a:spcPts val="600"/>
              </a:spcBef>
              <a:spcAft>
                <a:spcPts val="600"/>
              </a:spcAft>
            </a:pPr>
            <a:endParaRPr lang="fa-IR" dirty="0">
              <a:solidFill>
                <a:srgbClr val="002060"/>
              </a:solidFill>
              <a:cs typeface="B Titr" pitchFamily="2" charset="-78"/>
            </a:endParaRPr>
          </a:p>
          <a:p>
            <a:pPr algn="r" rtl="1">
              <a:lnSpc>
                <a:spcPct val="150000"/>
              </a:lnSpc>
              <a:spcBef>
                <a:spcPts val="600"/>
              </a:spcBef>
              <a:spcAft>
                <a:spcPts val="600"/>
              </a:spcAft>
            </a:pPr>
            <a:r>
              <a:rPr lang="fa-IR" dirty="0">
                <a:solidFill>
                  <a:srgbClr val="002060"/>
                </a:solidFill>
                <a:cs typeface="B Titr" pitchFamily="2" charset="-78"/>
              </a:rPr>
              <a:t>2- </a:t>
            </a:r>
            <a:r>
              <a:rPr lang="fa-IR" dirty="0" smtClean="0">
                <a:solidFill>
                  <a:srgbClr val="002060"/>
                </a:solidFill>
                <a:cs typeface="B Titr" pitchFamily="2" charset="-78"/>
              </a:rPr>
              <a:t>عقود غیرمشارکتی - </a:t>
            </a:r>
            <a:r>
              <a:rPr lang="fa-IR" dirty="0">
                <a:solidFill>
                  <a:srgbClr val="002060"/>
                </a:solidFill>
                <a:cs typeface="B Titr" pitchFamily="2" charset="-78"/>
              </a:rPr>
              <a:t>مبادله </a:t>
            </a:r>
            <a:r>
              <a:rPr lang="fa-IR" dirty="0" smtClean="0">
                <a:solidFill>
                  <a:srgbClr val="002060"/>
                </a:solidFill>
                <a:cs typeface="B Titr" pitchFamily="2" charset="-78"/>
              </a:rPr>
              <a:t>ای (با درآمد ثابت):</a:t>
            </a:r>
            <a:endParaRPr lang="fa-IR" dirty="0">
              <a:solidFill>
                <a:srgbClr val="002060"/>
              </a:solidFill>
              <a:cs typeface="B Titr" pitchFamily="2" charset="-78"/>
            </a:endParaRPr>
          </a:p>
          <a:p>
            <a:pPr algn="r" rtl="1">
              <a:lnSpc>
                <a:spcPct val="150000"/>
              </a:lnSpc>
              <a:spcBef>
                <a:spcPts val="600"/>
              </a:spcBef>
              <a:spcAft>
                <a:spcPts val="600"/>
              </a:spcAft>
            </a:pPr>
            <a:r>
              <a:rPr lang="fa-IR" dirty="0">
                <a:solidFill>
                  <a:srgbClr val="002060"/>
                </a:solidFill>
                <a:cs typeface="B Titr" pitchFamily="2" charset="-78"/>
              </a:rPr>
              <a:t>	 فروش اقساطی، جعاله، اجاره به شرط </a:t>
            </a:r>
            <a:r>
              <a:rPr lang="fa-IR" dirty="0" smtClean="0">
                <a:solidFill>
                  <a:srgbClr val="002060"/>
                </a:solidFill>
                <a:cs typeface="B Titr" pitchFamily="2" charset="-78"/>
              </a:rPr>
              <a:t>تملیک، خرید دین</a:t>
            </a:r>
            <a:endParaRPr lang="en-US" dirty="0">
              <a:solidFill>
                <a:srgbClr val="002060"/>
              </a:solidFill>
              <a:cs typeface="B Titr"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مزایای عقود مشارکتی و با درآمد متغیر</a:t>
            </a:r>
            <a:endParaRPr lang="en-US" sz="2800" dirty="0">
              <a:cs typeface="B Jadid" pitchFamily="2" charset="-78"/>
            </a:endParaRPr>
          </a:p>
        </p:txBody>
      </p:sp>
      <p:sp>
        <p:nvSpPr>
          <p:cNvPr id="3" name="Rectangle 2"/>
          <p:cNvSpPr/>
          <p:nvPr/>
        </p:nvSpPr>
        <p:spPr>
          <a:xfrm>
            <a:off x="152400" y="1371600"/>
            <a:ext cx="8610600" cy="3657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96875" indent="-396875" algn="r" rtl="1">
              <a:lnSpc>
                <a:spcPct val="150000"/>
              </a:lnSpc>
              <a:spcBef>
                <a:spcPts val="600"/>
              </a:spcBef>
              <a:spcAft>
                <a:spcPts val="600"/>
              </a:spcAft>
              <a:buFont typeface="Arial" pitchFamily="34" charset="0"/>
              <a:buChar char="•"/>
            </a:pPr>
            <a:r>
              <a:rPr lang="fa-IR" dirty="0" smtClean="0">
                <a:solidFill>
                  <a:srgbClr val="002060"/>
                </a:solidFill>
                <a:cs typeface="B Titr" pitchFamily="2" charset="-78"/>
              </a:rPr>
              <a:t>مهمترین مزیت عقود مشارکتی امکان توزیع ریسک است،</a:t>
            </a:r>
          </a:p>
          <a:p>
            <a:pPr marL="396875" indent="-396875" algn="r" rtl="1">
              <a:lnSpc>
                <a:spcPct val="150000"/>
              </a:lnSpc>
              <a:spcBef>
                <a:spcPts val="600"/>
              </a:spcBef>
              <a:spcAft>
                <a:spcPts val="600"/>
              </a:spcAft>
              <a:buFont typeface="Arial" pitchFamily="34" charset="0"/>
              <a:buChar char="•"/>
            </a:pPr>
            <a:r>
              <a:rPr lang="fa-IR" dirty="0" smtClean="0">
                <a:solidFill>
                  <a:srgbClr val="002060"/>
                </a:solidFill>
                <a:cs typeface="B Titr" pitchFamily="2" charset="-78"/>
              </a:rPr>
              <a:t>توزیع ریسک به کاهش ریسک فراگیر (</a:t>
            </a:r>
            <a:r>
              <a:rPr lang="en-US" b="1" dirty="0" smtClean="0">
                <a:solidFill>
                  <a:srgbClr val="002060"/>
                </a:solidFill>
                <a:latin typeface="Times New Roman" pitchFamily="18" charset="0"/>
                <a:cs typeface="Times New Roman" pitchFamily="18" charset="0"/>
              </a:rPr>
              <a:t>Systemic</a:t>
            </a:r>
            <a:r>
              <a:rPr lang="fa-IR" dirty="0" smtClean="0">
                <a:solidFill>
                  <a:srgbClr val="002060"/>
                </a:solidFill>
                <a:cs typeface="B Titr" pitchFamily="2" charset="-78"/>
              </a:rPr>
              <a:t>) تاب آوری بیشتر اقتصاد منجر می شود،</a:t>
            </a:r>
            <a:endParaRPr lang="en-US" dirty="0" smtClean="0">
              <a:solidFill>
                <a:srgbClr val="002060"/>
              </a:solidFill>
              <a:cs typeface="B Titr" pitchFamily="2" charset="-78"/>
            </a:endParaRPr>
          </a:p>
          <a:p>
            <a:pPr marL="396875" indent="-396875" algn="r" rtl="1">
              <a:lnSpc>
                <a:spcPct val="150000"/>
              </a:lnSpc>
              <a:spcBef>
                <a:spcPts val="600"/>
              </a:spcBef>
              <a:spcAft>
                <a:spcPts val="600"/>
              </a:spcAft>
              <a:buFont typeface="Arial" pitchFamily="34" charset="0"/>
              <a:buChar char="•"/>
            </a:pPr>
            <a:r>
              <a:rPr lang="fa-IR" dirty="0" smtClean="0">
                <a:solidFill>
                  <a:srgbClr val="002060"/>
                </a:solidFill>
                <a:cs typeface="B Titr" pitchFamily="2" charset="-78"/>
              </a:rPr>
              <a:t>بر اساس تحقیقات در طول 100 سال اخیر، تمرکز بر بدهی ریشه اصلی بحرانهای مالی بوده است (1)،</a:t>
            </a:r>
          </a:p>
          <a:p>
            <a:pPr marL="396875" indent="-396875" algn="r" rtl="1">
              <a:lnSpc>
                <a:spcPct val="150000"/>
              </a:lnSpc>
              <a:spcBef>
                <a:spcPts val="600"/>
              </a:spcBef>
              <a:spcAft>
                <a:spcPts val="600"/>
              </a:spcAft>
              <a:buFont typeface="Arial" pitchFamily="34" charset="0"/>
              <a:buChar char="•"/>
            </a:pPr>
            <a:r>
              <a:rPr lang="fa-IR" dirty="0" smtClean="0">
                <a:solidFill>
                  <a:srgbClr val="002060"/>
                </a:solidFill>
                <a:cs typeface="B Titr" pitchFamily="2" charset="-78"/>
              </a:rPr>
              <a:t>تمرکز بیشتر بر بدهی به عنوان روش تأمین مالی به شککندگی (</a:t>
            </a:r>
            <a:r>
              <a:rPr lang="en-US" b="1" dirty="0">
                <a:solidFill>
                  <a:srgbClr val="002060"/>
                </a:solidFill>
                <a:latin typeface="Times New Roman" pitchFamily="18" charset="0"/>
                <a:cs typeface="Times New Roman" pitchFamily="18" charset="0"/>
              </a:rPr>
              <a:t>Fragility</a:t>
            </a:r>
            <a:r>
              <a:rPr lang="fa-IR" dirty="0" smtClean="0">
                <a:solidFill>
                  <a:srgbClr val="002060"/>
                </a:solidFill>
                <a:cs typeface="B Titr" pitchFamily="2" charset="-78"/>
              </a:rPr>
              <a:t>) اقتصاد منجر می شود</a:t>
            </a:r>
            <a:r>
              <a:rPr lang="en-US" dirty="0" smtClean="0">
                <a:solidFill>
                  <a:srgbClr val="002060"/>
                </a:solidFill>
                <a:cs typeface="B Titr" pitchFamily="2" charset="-78"/>
              </a:rPr>
              <a:t> </a:t>
            </a:r>
            <a:r>
              <a:rPr lang="fa-IR" dirty="0" smtClean="0">
                <a:solidFill>
                  <a:srgbClr val="002060"/>
                </a:solidFill>
                <a:cs typeface="B Titr" pitchFamily="2" charset="-78"/>
              </a:rPr>
              <a:t>(2)،</a:t>
            </a:r>
          </a:p>
          <a:p>
            <a:pPr marL="396875" indent="-396875" algn="r" rtl="1">
              <a:lnSpc>
                <a:spcPct val="150000"/>
              </a:lnSpc>
              <a:spcBef>
                <a:spcPts val="600"/>
              </a:spcBef>
              <a:spcAft>
                <a:spcPts val="600"/>
              </a:spcAft>
              <a:buFont typeface="Arial" pitchFamily="34" charset="0"/>
              <a:buChar char="•"/>
            </a:pPr>
            <a:r>
              <a:rPr lang="fa-IR" dirty="0" smtClean="0">
                <a:solidFill>
                  <a:srgbClr val="002060"/>
                </a:solidFill>
                <a:cs typeface="B Titr" pitchFamily="2" charset="-78"/>
              </a:rPr>
              <a:t>توزیع ریسک روش بهتری برای مدیریت ریسک است تا انتقال </a:t>
            </a:r>
            <a:r>
              <a:rPr lang="fa-IR" dirty="0" smtClean="0">
                <a:solidFill>
                  <a:srgbClr val="002060"/>
                </a:solidFill>
                <a:cs typeface="B Titr" pitchFamily="2" charset="-78"/>
              </a:rPr>
              <a:t>ریسک </a:t>
            </a:r>
            <a:r>
              <a:rPr lang="fa-IR" dirty="0" smtClean="0">
                <a:solidFill>
                  <a:srgbClr val="002060"/>
                </a:solidFill>
                <a:cs typeface="B Titr" pitchFamily="2" charset="-78"/>
              </a:rPr>
              <a:t>(3)،</a:t>
            </a:r>
            <a:endParaRPr lang="fa-IR" dirty="0" smtClean="0">
              <a:solidFill>
                <a:srgbClr val="002060"/>
              </a:solidFill>
              <a:cs typeface="B Titr" pitchFamily="2" charset="-78"/>
            </a:endParaRPr>
          </a:p>
          <a:p>
            <a:pPr marL="396875" indent="-396875" algn="r" rtl="1">
              <a:lnSpc>
                <a:spcPct val="150000"/>
              </a:lnSpc>
              <a:spcBef>
                <a:spcPts val="600"/>
              </a:spcBef>
              <a:spcAft>
                <a:spcPts val="600"/>
              </a:spcAft>
              <a:buFont typeface="Arial" pitchFamily="34" charset="0"/>
              <a:buChar char="•"/>
            </a:pPr>
            <a:r>
              <a:rPr lang="fa-IR" dirty="0" smtClean="0">
                <a:solidFill>
                  <a:srgbClr val="002060"/>
                </a:solidFill>
                <a:cs typeface="B Titr" pitchFamily="2" charset="-78"/>
              </a:rPr>
              <a:t>از </a:t>
            </a:r>
            <a:r>
              <a:rPr lang="fa-IR" dirty="0" smtClean="0">
                <a:solidFill>
                  <a:srgbClr val="002060"/>
                </a:solidFill>
                <a:cs typeface="B Titr" pitchFamily="2" charset="-78"/>
              </a:rPr>
              <a:t>دید برخی محققین اسلامی، نقطه تمایز و برتری بانکداری اسلامی عقود مشارکتی بیان شده است.</a:t>
            </a:r>
            <a:endParaRPr lang="en-US" dirty="0">
              <a:solidFill>
                <a:srgbClr val="002060"/>
              </a:solidFill>
              <a:cs typeface="B Titr" pitchFamily="2" charset="-78"/>
            </a:endParaRPr>
          </a:p>
        </p:txBody>
      </p:sp>
      <p:sp>
        <p:nvSpPr>
          <p:cNvPr id="4" name="Rectangle 3"/>
          <p:cNvSpPr/>
          <p:nvPr/>
        </p:nvSpPr>
        <p:spPr>
          <a:xfrm>
            <a:off x="152400" y="5139396"/>
            <a:ext cx="8839200" cy="1638910"/>
          </a:xfrm>
          <a:prstGeom prst="rect">
            <a:avLst/>
          </a:prstGeom>
          <a:solidFill>
            <a:schemeClr val="bg1">
              <a:lumMod val="85000"/>
            </a:schemeClr>
          </a:solidFill>
        </p:spPr>
        <p:txBody>
          <a:bodyPr wrap="square">
            <a:spAutoFit/>
          </a:bodyPr>
          <a:lstStyle/>
          <a:p>
            <a:pPr marL="342900" indent="-342900" algn="just"/>
            <a:r>
              <a:rPr lang="en-US" dirty="0" smtClean="0">
                <a:solidFill>
                  <a:srgbClr val="002060"/>
                </a:solidFill>
                <a:cs typeface="B Titr" pitchFamily="2" charset="-78"/>
              </a:rPr>
              <a:t>(</a:t>
            </a:r>
            <a:r>
              <a:rPr lang="fa-IR" dirty="0" smtClean="0">
                <a:solidFill>
                  <a:srgbClr val="002060"/>
                </a:solidFill>
                <a:cs typeface="B Titr" pitchFamily="2" charset="-78"/>
              </a:rPr>
              <a:t>1</a:t>
            </a:r>
            <a:r>
              <a:rPr lang="en-US" dirty="0" smtClean="0">
                <a:solidFill>
                  <a:srgbClr val="002060"/>
                </a:solidFill>
                <a:cs typeface="B Titr" pitchFamily="2" charset="-78"/>
              </a:rPr>
              <a:t>)</a:t>
            </a:r>
            <a:r>
              <a:rPr lang="en-US" sz="1600" dirty="0" smtClean="0">
                <a:latin typeface="Times New Roman" pitchFamily="18" charset="0"/>
                <a:cs typeface="Times New Roman" pitchFamily="18" charset="0"/>
              </a:rPr>
              <a:t>  Reinhart</a:t>
            </a:r>
            <a:r>
              <a:rPr lang="en-US" sz="1600" dirty="0" smtClean="0">
                <a:latin typeface="Times New Roman" pitchFamily="18" charset="0"/>
                <a:cs typeface="Times New Roman" pitchFamily="18" charset="0"/>
              </a:rPr>
              <a:t>, C. </a:t>
            </a:r>
            <a:r>
              <a:rPr lang="en-US" sz="1600" dirty="0" smtClean="0">
                <a:latin typeface="Times New Roman" pitchFamily="18" charset="0"/>
                <a:cs typeface="Times New Roman" pitchFamily="18" charset="0"/>
              </a:rPr>
              <a:t>and K. </a:t>
            </a:r>
            <a:r>
              <a:rPr lang="en-US" sz="1600" dirty="0" err="1" smtClean="0">
                <a:latin typeface="Times New Roman" pitchFamily="18" charset="0"/>
                <a:cs typeface="Times New Roman" pitchFamily="18" charset="0"/>
              </a:rPr>
              <a:t>Rogoff</a:t>
            </a:r>
            <a:r>
              <a:rPr lang="en-US" sz="1600" dirty="0" smtClean="0">
                <a:latin typeface="Times New Roman" pitchFamily="18" charset="0"/>
                <a:cs typeface="Times New Roman" pitchFamily="18" charset="0"/>
              </a:rPr>
              <a:t> (2010). </a:t>
            </a:r>
            <a:r>
              <a:rPr lang="en-US" sz="1600" dirty="0" smtClean="0">
                <a:latin typeface="Times New Roman" pitchFamily="18" charset="0"/>
                <a:cs typeface="Times New Roman" pitchFamily="18" charset="0"/>
              </a:rPr>
              <a:t>“Growth in a Time of Debt.” NBER working paper no. </a:t>
            </a:r>
            <a:r>
              <a:rPr lang="en-US" sz="1600" dirty="0" smtClean="0">
                <a:latin typeface="Times New Roman" pitchFamily="18" charset="0"/>
                <a:cs typeface="Times New Roman" pitchFamily="18" charset="0"/>
              </a:rPr>
              <a:t>15639</a:t>
            </a:r>
            <a:endParaRPr lang="fa-IR" sz="1600" dirty="0" smtClean="0">
              <a:latin typeface="Times New Roman" pitchFamily="18" charset="0"/>
              <a:cs typeface="Times New Roman" pitchFamily="18" charset="0"/>
            </a:endParaRPr>
          </a:p>
          <a:p>
            <a:pPr marL="342900" indent="-342900" algn="just">
              <a:buAutoNum type="arabicParenBoth"/>
            </a:pPr>
            <a:endParaRPr lang="en-US" sz="1050" dirty="0" smtClean="0">
              <a:latin typeface="Times New Roman" pitchFamily="18" charset="0"/>
              <a:cs typeface="Times New Roman" pitchFamily="18" charset="0"/>
            </a:endParaRPr>
          </a:p>
          <a:p>
            <a:pPr marL="338138" indent="-338138" algn="just"/>
            <a:r>
              <a:rPr lang="en-US" dirty="0" smtClean="0">
                <a:solidFill>
                  <a:srgbClr val="002060"/>
                </a:solidFill>
                <a:cs typeface="B Titr" pitchFamily="2" charset="-78"/>
              </a:rPr>
              <a:t>(</a:t>
            </a:r>
            <a:r>
              <a:rPr lang="fa-IR" dirty="0" smtClean="0">
                <a:solidFill>
                  <a:srgbClr val="002060"/>
                </a:solidFill>
                <a:cs typeface="B Titr" pitchFamily="2" charset="-78"/>
              </a:rPr>
              <a:t>2</a:t>
            </a:r>
            <a:r>
              <a:rPr lang="en-US" dirty="0" smtClean="0">
                <a:solidFill>
                  <a:srgbClr val="002060"/>
                </a:solidFill>
                <a:cs typeface="B Titr" pitchFamily="2" charset="-78"/>
              </a:rPr>
              <a:t>)</a:t>
            </a:r>
            <a:r>
              <a:rPr lang="en-US" sz="1600" dirty="0" smtClean="0">
                <a:latin typeface="Garamond" pitchFamily="18" charset="0"/>
              </a:rPr>
              <a:t> </a:t>
            </a:r>
            <a:r>
              <a:rPr lang="en-US" sz="1600" dirty="0" smtClean="0">
                <a:latin typeface="Times New Roman" pitchFamily="18" charset="0"/>
                <a:cs typeface="Times New Roman" pitchFamily="18" charset="0"/>
              </a:rPr>
              <a:t>Wolfson</a:t>
            </a:r>
            <a:r>
              <a:rPr lang="en-US" sz="1600" dirty="0">
                <a:latin typeface="Times New Roman" pitchFamily="18" charset="0"/>
                <a:cs typeface="Times New Roman" pitchFamily="18" charset="0"/>
              </a:rPr>
              <a:t>, M.H. (2002) “Minsky’s Theory of Financial Crises in a Global Context”, Journal of Economic Issues, xxxvi (2), 393-400. </a:t>
            </a:r>
            <a:endParaRPr lang="fa-IR" sz="1600" dirty="0" smtClean="0">
              <a:latin typeface="Times New Roman" pitchFamily="18" charset="0"/>
              <a:cs typeface="Times New Roman" pitchFamily="18" charset="0"/>
            </a:endParaRPr>
          </a:p>
          <a:p>
            <a:pPr marL="285750" indent="-285750" algn="just"/>
            <a:endParaRPr lang="en-US" sz="600" dirty="0" smtClean="0">
              <a:latin typeface="Times New Roman" pitchFamily="18" charset="0"/>
              <a:cs typeface="Times New Roman" pitchFamily="18" charset="0"/>
            </a:endParaRPr>
          </a:p>
          <a:p>
            <a:pPr marL="285750" indent="-285750" algn="just"/>
            <a:r>
              <a:rPr lang="en-US" sz="1600" dirty="0" smtClean="0">
                <a:solidFill>
                  <a:srgbClr val="002060"/>
                </a:solidFill>
                <a:cs typeface="B Titr" pitchFamily="2" charset="-78"/>
              </a:rPr>
              <a:t>(</a:t>
            </a:r>
            <a:r>
              <a:rPr lang="fa-IR" sz="1600" dirty="0" smtClean="0">
                <a:solidFill>
                  <a:srgbClr val="002060"/>
                </a:solidFill>
                <a:cs typeface="B Titr" pitchFamily="2" charset="-78"/>
              </a:rPr>
              <a:t>3</a:t>
            </a:r>
            <a:r>
              <a:rPr lang="en-US" sz="1600" dirty="0" smtClean="0">
                <a:solidFill>
                  <a:srgbClr val="002060"/>
                </a:solidFill>
                <a:cs typeface="B Titr" pitchFamily="2" charset="-78"/>
              </a:rPr>
              <a:t>) </a:t>
            </a:r>
            <a:r>
              <a:rPr lang="en-US" sz="1600" dirty="0" err="1" smtClean="0">
                <a:latin typeface="Times New Roman" pitchFamily="18" charset="0"/>
                <a:cs typeface="Times New Roman" pitchFamily="18" charset="0"/>
              </a:rPr>
              <a:t>Hasan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Zubair</a:t>
            </a:r>
            <a:r>
              <a:rPr lang="en-US" sz="1600" dirty="0" smtClean="0">
                <a:latin typeface="Times New Roman" pitchFamily="18" charset="0"/>
                <a:cs typeface="Times New Roman" pitchFamily="18" charset="0"/>
              </a:rPr>
              <a:t> , (2016). “Risk-sharing the sole basis of Islamic finance? time for a serious rethink”, Munich Personal </a:t>
            </a:r>
            <a:r>
              <a:rPr lang="en-US" sz="1600" dirty="0" err="1" smtClean="0">
                <a:latin typeface="Times New Roman" pitchFamily="18" charset="0"/>
                <a:cs typeface="Times New Roman" pitchFamily="18" charset="0"/>
              </a:rPr>
              <a:t>RePEc</a:t>
            </a:r>
            <a:r>
              <a:rPr lang="en-US" sz="1600" dirty="0" smtClean="0">
                <a:latin typeface="Times New Roman" pitchFamily="18" charset="0"/>
                <a:cs typeface="Times New Roman" pitchFamily="18" charset="0"/>
              </a:rPr>
              <a:t> Archive</a:t>
            </a: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20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fade">
                                      <p:cBhvr>
                                        <p:cTn id="23" dur="20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20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استفاده از عقود مشارکتی در عمل</a:t>
            </a:r>
            <a:endParaRPr lang="en-US" sz="2800" dirty="0">
              <a:cs typeface="B Jadid" pitchFamily="2" charset="-78"/>
            </a:endParaRPr>
          </a:p>
        </p:txBody>
      </p:sp>
      <p:sp>
        <p:nvSpPr>
          <p:cNvPr id="3" name="Rectangle 2"/>
          <p:cNvSpPr/>
          <p:nvPr/>
        </p:nvSpPr>
        <p:spPr>
          <a:xfrm>
            <a:off x="152400" y="849392"/>
            <a:ext cx="8991600" cy="3293209"/>
          </a:xfrm>
          <a:prstGeom prst="rect">
            <a:avLst/>
          </a:prstGeom>
        </p:spPr>
        <p:txBody>
          <a:bodyPr wrap="square">
            <a:spAutoFit/>
          </a:bodyPr>
          <a:lstStyle/>
          <a:p>
            <a:pPr algn="just"/>
            <a:endParaRPr lang="en-US" dirty="0" smtClean="0"/>
          </a:p>
          <a:p>
            <a:pPr marL="233363" indent="-233363" algn="just" rtl="1">
              <a:buFont typeface="Arial" pitchFamily="34" charset="0"/>
              <a:buChar char="•"/>
            </a:pPr>
            <a:r>
              <a:rPr lang="fa-IR" sz="1600" dirty="0" smtClean="0">
                <a:cs typeface="B Mitra" pitchFamily="2" charset="-78"/>
              </a:rPr>
              <a:t>بر اساس گزارش بانک اندونزی، 35 درصد از منابع بانکهای اندونزی از طریق عقود مشارکتی تأمین می شود که این بیشترین حد استفاده از عقود مشارکتی در بانکهای اسلامی است </a:t>
            </a:r>
            <a:r>
              <a:rPr lang="en-US" sz="1400" dirty="0" smtClean="0">
                <a:latin typeface="Times New Roman" pitchFamily="18" charset="0"/>
                <a:cs typeface="Times New Roman" pitchFamily="18" charset="0"/>
              </a:rPr>
              <a:t>Bank Indonesia Report (2009)</a:t>
            </a:r>
            <a:r>
              <a:rPr lang="en-US" dirty="0" smtClean="0">
                <a:latin typeface="Times New Roman" pitchFamily="18" charset="0"/>
                <a:cs typeface="Times New Roman" pitchFamily="18" charset="0"/>
              </a:rPr>
              <a:t> </a:t>
            </a:r>
            <a:r>
              <a:rPr lang="fa-IR" dirty="0" smtClean="0">
                <a:cs typeface="B Mitra" pitchFamily="2" charset="-78"/>
              </a:rPr>
              <a:t>.</a:t>
            </a:r>
          </a:p>
          <a:p>
            <a:pPr marL="233363" indent="-233363" algn="just" rtl="1">
              <a:buFont typeface="Arial" pitchFamily="34" charset="0"/>
              <a:buChar char="•"/>
            </a:pPr>
            <a:endParaRPr lang="en-US" sz="400" dirty="0" smtClean="0">
              <a:cs typeface="B Mitra" pitchFamily="2" charset="-78"/>
            </a:endParaRPr>
          </a:p>
          <a:p>
            <a:pPr marL="233363" indent="-233363" algn="just" rtl="1">
              <a:buFont typeface="Arial" pitchFamily="34" charset="0"/>
              <a:buChar char="•"/>
            </a:pPr>
            <a:r>
              <a:rPr lang="fa-IR" sz="1600" dirty="0" smtClean="0">
                <a:cs typeface="B Mitra" pitchFamily="2" charset="-78"/>
              </a:rPr>
              <a:t>شواهدی وجود دارد که بانکهای اسلامی در تأمین مالی فعالیتهای خود از عقود مبتنی بر </a:t>
            </a:r>
            <a:r>
              <a:rPr lang="en-US" sz="1400" dirty="0" smtClean="0">
                <a:latin typeface="Times New Roman" pitchFamily="18" charset="0"/>
                <a:cs typeface="Times New Roman" pitchFamily="18" charset="0"/>
              </a:rPr>
              <a:t>PLS</a:t>
            </a:r>
            <a:r>
              <a:rPr lang="fa-IR" sz="1600" dirty="0" smtClean="0">
                <a:cs typeface="B Mitra" pitchFamily="2" charset="-78"/>
              </a:rPr>
              <a:t> کمتر استفاده می کنند. تحقیقات نشان می دهد بانکهای اسلامی بخش اصلی تأمین مالی خود را بر اساس عقود غیر مشارکتی انجام می دهند تا مخاطرات اخلاقی ناشی از عقود مشارکتی را به حداقل برسانند </a:t>
            </a:r>
            <a:r>
              <a:rPr lang="en-US" sz="1400" dirty="0" err="1" smtClean="0">
                <a:latin typeface="Times New Roman" pitchFamily="18" charset="0"/>
                <a:cs typeface="Times New Roman" pitchFamily="18" charset="0"/>
              </a:rPr>
              <a:t>Aggarwal</a:t>
            </a:r>
            <a:r>
              <a:rPr lang="en-US" sz="1400" dirty="0" smtClean="0">
                <a:latin typeface="Times New Roman" pitchFamily="18" charset="0"/>
                <a:cs typeface="Times New Roman" pitchFamily="18" charset="0"/>
              </a:rPr>
              <a:t> and </a:t>
            </a:r>
            <a:r>
              <a:rPr lang="en-US" sz="1400" dirty="0" err="1" smtClean="0">
                <a:latin typeface="Times New Roman" pitchFamily="18" charset="0"/>
                <a:cs typeface="Times New Roman" pitchFamily="18" charset="0"/>
              </a:rPr>
              <a:t>Yousef</a:t>
            </a:r>
            <a:r>
              <a:rPr lang="en-US" sz="1400" dirty="0" smtClean="0">
                <a:latin typeface="Times New Roman" pitchFamily="18" charset="0"/>
                <a:cs typeface="Times New Roman" pitchFamily="18" charset="0"/>
              </a:rPr>
              <a:t> (2000) </a:t>
            </a:r>
            <a:r>
              <a:rPr lang="fa-IR" dirty="0" smtClean="0">
                <a:cs typeface="B Mitra" pitchFamily="2" charset="-78"/>
              </a:rPr>
              <a:t>. </a:t>
            </a:r>
          </a:p>
          <a:p>
            <a:pPr marL="233363" indent="-233363" algn="just" rtl="1">
              <a:buFont typeface="Arial" pitchFamily="34" charset="0"/>
              <a:buChar char="•"/>
            </a:pPr>
            <a:endParaRPr lang="fa-IR" sz="500" dirty="0" smtClean="0">
              <a:cs typeface="B Mitra" pitchFamily="2" charset="-78"/>
            </a:endParaRPr>
          </a:p>
          <a:p>
            <a:pPr marL="233363" indent="-233363" algn="just" rtl="1">
              <a:buFont typeface="Arial" pitchFamily="34" charset="0"/>
              <a:buChar char="•"/>
            </a:pPr>
            <a:r>
              <a:rPr lang="fa-IR" sz="1600" dirty="0" smtClean="0">
                <a:cs typeface="B Mitra" pitchFamily="2" charset="-78"/>
              </a:rPr>
              <a:t>چونگ نشان می دهد در مالزی کمتر از 0.5 درصد تأمین مالی بانکهای اسلامی بر اساس عقود مشارکتی است </a:t>
            </a:r>
            <a:r>
              <a:rPr lang="en-US" sz="1400" dirty="0" smtClean="0">
                <a:latin typeface="Times New Roman" pitchFamily="18" charset="0"/>
                <a:cs typeface="Times New Roman" pitchFamily="18" charset="0"/>
              </a:rPr>
              <a:t>Chong and Liu (2009) </a:t>
            </a:r>
            <a:r>
              <a:rPr lang="fa-IR" sz="1400" dirty="0" smtClean="0">
                <a:latin typeface="Times New Roman" pitchFamily="18" charset="0"/>
                <a:cs typeface="Times New Roman" pitchFamily="18" charset="0"/>
              </a:rPr>
              <a:t>.</a:t>
            </a:r>
          </a:p>
          <a:p>
            <a:pPr marL="233363" indent="-233363" algn="just" rtl="1">
              <a:buFont typeface="Arial" pitchFamily="34" charset="0"/>
              <a:buChar char="•"/>
            </a:pPr>
            <a:endParaRPr lang="fa-IR" sz="500" dirty="0" smtClean="0">
              <a:latin typeface="Times New Roman" pitchFamily="18" charset="0"/>
              <a:cs typeface="Times New Roman" pitchFamily="18" charset="0"/>
            </a:endParaRPr>
          </a:p>
          <a:p>
            <a:pPr marL="233363" indent="-233363" algn="just" rtl="1">
              <a:buFont typeface="Arial" pitchFamily="34" charset="0"/>
              <a:buChar char="•"/>
            </a:pPr>
            <a:r>
              <a:rPr lang="fa-IR" sz="1600" dirty="0" smtClean="0">
                <a:cs typeface="B Mitra" pitchFamily="2" charset="-78"/>
              </a:rPr>
              <a:t>عابدی فر و همکاران در تحقیق خود نشان دادند که بانکهای اسلامی از استفاده از عقود مشارکتی فاصله گرفته اند و به مانند بانکهای متعارف عمل می کنند. ریسک بالقوه برداشت از حساب سپرده توسط سپرده گذاران در عقود مبتنی بر </a:t>
            </a:r>
            <a:r>
              <a:rPr lang="en-US" sz="1400" dirty="0" smtClean="0">
                <a:latin typeface="Times New Roman" pitchFamily="18" charset="0"/>
                <a:cs typeface="Times New Roman" pitchFamily="18" charset="0"/>
              </a:rPr>
              <a:t>PLS</a:t>
            </a:r>
            <a:r>
              <a:rPr lang="fa-IR" sz="1600" dirty="0" smtClean="0">
                <a:cs typeface="B Mitra" pitchFamily="2" charset="-78"/>
              </a:rPr>
              <a:t>، بانکها را بر آن داشته تا بازده رقابتی به حسابهای سپرده پرداخت کنند</a:t>
            </a:r>
            <a:r>
              <a:rPr lang="fa-IR" dirty="0" smtClean="0">
                <a:cs typeface="B Mitra" pitchFamily="2" charset="-78"/>
              </a:rPr>
              <a:t> </a:t>
            </a:r>
            <a:r>
              <a:rPr lang="en-US" sz="1400" dirty="0" err="1" smtClean="0">
                <a:latin typeface="Times New Roman" pitchFamily="18" charset="0"/>
                <a:cs typeface="Times New Roman" pitchFamily="18" charset="0"/>
              </a:rPr>
              <a:t>Abedifar</a:t>
            </a:r>
            <a:r>
              <a:rPr lang="en-US" sz="1400" dirty="0" smtClean="0">
                <a:latin typeface="Times New Roman" pitchFamily="18" charset="0"/>
                <a:cs typeface="Times New Roman" pitchFamily="18" charset="0"/>
              </a:rPr>
              <a:t>, P., </a:t>
            </a:r>
            <a:r>
              <a:rPr lang="en-US" sz="1400" dirty="0" err="1" smtClean="0">
                <a:latin typeface="Times New Roman" pitchFamily="18" charset="0"/>
                <a:cs typeface="Times New Roman" pitchFamily="18" charset="0"/>
              </a:rPr>
              <a:t>Molyneux</a:t>
            </a:r>
            <a:r>
              <a:rPr lang="en-US" sz="1400" dirty="0" smtClean="0">
                <a:latin typeface="Times New Roman" pitchFamily="18" charset="0"/>
                <a:cs typeface="Times New Roman" pitchFamily="18" charset="0"/>
              </a:rPr>
              <a:t>, P. and </a:t>
            </a:r>
            <a:r>
              <a:rPr lang="en-US" sz="1400" dirty="0" err="1" smtClean="0">
                <a:latin typeface="Times New Roman" pitchFamily="18" charset="0"/>
                <a:cs typeface="Times New Roman" pitchFamily="18" charset="0"/>
              </a:rPr>
              <a:t>Tarazi</a:t>
            </a:r>
            <a:r>
              <a:rPr lang="en-US" sz="1400" dirty="0" smtClean="0">
                <a:latin typeface="Times New Roman" pitchFamily="18" charset="0"/>
                <a:cs typeface="Times New Roman" pitchFamily="18" charset="0"/>
              </a:rPr>
              <a:t>, A. (2013) </a:t>
            </a:r>
            <a:r>
              <a:rPr lang="fa-IR" dirty="0" smtClean="0">
                <a:cs typeface="B Mitra" pitchFamily="2" charset="-78"/>
              </a:rPr>
              <a:t>.</a:t>
            </a:r>
          </a:p>
          <a:p>
            <a:pPr marL="233363" indent="-233363" algn="just" rtl="1">
              <a:buFont typeface="Arial" pitchFamily="34" charset="0"/>
              <a:buChar char="•"/>
            </a:pPr>
            <a:endParaRPr lang="fa-IR" sz="300" dirty="0" smtClean="0">
              <a:latin typeface="Times New Roman" pitchFamily="18" charset="0"/>
              <a:cs typeface="Times New Roman" pitchFamily="18" charset="0"/>
            </a:endParaRPr>
          </a:p>
          <a:p>
            <a:pPr marL="233363" indent="-233363" algn="just" rtl="1">
              <a:buFont typeface="Arial" pitchFamily="34" charset="0"/>
              <a:buChar char="•"/>
            </a:pPr>
            <a:r>
              <a:rPr lang="fa-IR" sz="1600" dirty="0" smtClean="0">
                <a:cs typeface="B Mitra" pitchFamily="2" charset="-78"/>
              </a:rPr>
              <a:t>بااله هم گزارش می دهد در پاکستان عمده تأمین مالی بانکهای اسلامی از عقود غیرمشارکتی است</a:t>
            </a:r>
            <a:r>
              <a:rPr lang="en-US" sz="1400" dirty="0" err="1" smtClean="0">
                <a:latin typeface="Times New Roman" pitchFamily="18" charset="0"/>
                <a:cs typeface="Times New Roman" pitchFamily="18" charset="0"/>
              </a:rPr>
              <a:t>Baele</a:t>
            </a:r>
            <a:r>
              <a:rPr lang="en-US" sz="1400" dirty="0" smtClean="0">
                <a:latin typeface="Times New Roman" pitchFamily="18" charset="0"/>
                <a:cs typeface="Times New Roman" pitchFamily="18" charset="0"/>
              </a:rPr>
              <a:t> et al (2014) </a:t>
            </a:r>
            <a:r>
              <a:rPr lang="fa-IR" dirty="0" smtClean="0">
                <a:cs typeface="B Mitra" pitchFamily="2" charset="-78"/>
              </a:rPr>
              <a:t>.</a:t>
            </a:r>
            <a:endParaRPr lang="en-US" dirty="0" smtClean="0"/>
          </a:p>
        </p:txBody>
      </p:sp>
      <p:sp>
        <p:nvSpPr>
          <p:cNvPr id="5" name="Rectangle 4"/>
          <p:cNvSpPr/>
          <p:nvPr/>
        </p:nvSpPr>
        <p:spPr>
          <a:xfrm>
            <a:off x="76200" y="4343400"/>
            <a:ext cx="8991600" cy="2462213"/>
          </a:xfrm>
          <a:prstGeom prst="rect">
            <a:avLst/>
          </a:prstGeom>
          <a:solidFill>
            <a:schemeClr val="bg1">
              <a:lumMod val="85000"/>
            </a:schemeClr>
          </a:solidFill>
        </p:spPr>
        <p:txBody>
          <a:bodyPr wrap="square">
            <a:spAutoFit/>
          </a:bodyPr>
          <a:lstStyle/>
          <a:p>
            <a:pPr marL="169863" indent="-169863">
              <a:buFont typeface="Arial" pitchFamily="34" charset="0"/>
              <a:buChar char="•"/>
            </a:pPr>
            <a:r>
              <a:rPr lang="en-US" sz="1400" dirty="0" err="1" smtClean="0">
                <a:latin typeface="Times New Roman" pitchFamily="18" charset="0"/>
                <a:cs typeface="Times New Roman" pitchFamily="18" charset="0"/>
              </a:rPr>
              <a:t>Abedifar</a:t>
            </a:r>
            <a:r>
              <a:rPr lang="en-US" sz="1400" dirty="0" smtClean="0">
                <a:latin typeface="Times New Roman" pitchFamily="18" charset="0"/>
                <a:cs typeface="Times New Roman" pitchFamily="18" charset="0"/>
              </a:rPr>
              <a:t>, P., </a:t>
            </a:r>
            <a:r>
              <a:rPr lang="en-US" sz="1400" dirty="0" err="1" smtClean="0">
                <a:latin typeface="Times New Roman" pitchFamily="18" charset="0"/>
                <a:cs typeface="Times New Roman" pitchFamily="18" charset="0"/>
              </a:rPr>
              <a:t>Molyneux</a:t>
            </a:r>
            <a:r>
              <a:rPr lang="en-US" sz="1400" dirty="0" smtClean="0">
                <a:latin typeface="Times New Roman" pitchFamily="18" charset="0"/>
                <a:cs typeface="Times New Roman" pitchFamily="18" charset="0"/>
              </a:rPr>
              <a:t>, P. and </a:t>
            </a:r>
            <a:r>
              <a:rPr lang="en-US" sz="1400" dirty="0" err="1" smtClean="0">
                <a:latin typeface="Times New Roman" pitchFamily="18" charset="0"/>
                <a:cs typeface="Times New Roman" pitchFamily="18" charset="0"/>
              </a:rPr>
              <a:t>Tarazi</a:t>
            </a:r>
            <a:r>
              <a:rPr lang="en-US" sz="1400" dirty="0" smtClean="0">
                <a:latin typeface="Times New Roman" pitchFamily="18" charset="0"/>
                <a:cs typeface="Times New Roman" pitchFamily="18" charset="0"/>
              </a:rPr>
              <a:t>, A. (2013) Risk in Islamic banking, Review of Finance 17 (6): 2035-2096.</a:t>
            </a:r>
            <a:endParaRPr lang="fa-IR" sz="1400" dirty="0" smtClean="0">
              <a:latin typeface="Times New Roman" pitchFamily="18" charset="0"/>
              <a:cs typeface="Times New Roman" pitchFamily="18" charset="0"/>
            </a:endParaRPr>
          </a:p>
          <a:p>
            <a:pPr marL="169863" indent="-169863">
              <a:buFont typeface="Arial" pitchFamily="34" charset="0"/>
              <a:buChar char="•"/>
            </a:pPr>
            <a:r>
              <a:rPr lang="en-US" sz="1400" dirty="0" err="1" smtClean="0">
                <a:latin typeface="Times New Roman" pitchFamily="18" charset="0"/>
                <a:cs typeface="Times New Roman" pitchFamily="18" charset="0"/>
              </a:rPr>
              <a:t>Aggarwal</a:t>
            </a:r>
            <a:r>
              <a:rPr lang="en-US" sz="1400" dirty="0" smtClean="0">
                <a:latin typeface="Times New Roman" pitchFamily="18" charset="0"/>
                <a:cs typeface="Times New Roman" pitchFamily="18" charset="0"/>
              </a:rPr>
              <a:t>, R.K. and </a:t>
            </a:r>
            <a:r>
              <a:rPr lang="en-US" sz="1400" dirty="0" err="1" smtClean="0">
                <a:latin typeface="Times New Roman" pitchFamily="18" charset="0"/>
                <a:cs typeface="Times New Roman" pitchFamily="18" charset="0"/>
              </a:rPr>
              <a:t>Yousef</a:t>
            </a:r>
            <a:r>
              <a:rPr lang="en-US" sz="1400" dirty="0" smtClean="0">
                <a:latin typeface="Times New Roman" pitchFamily="18" charset="0"/>
                <a:cs typeface="Times New Roman" pitchFamily="18" charset="0"/>
              </a:rPr>
              <a:t>, T. (2000) Islamic banks and investment financing, Journal of Money, Credit and Banking 32 (1): 93-120.</a:t>
            </a:r>
          </a:p>
          <a:p>
            <a:pPr marL="169863" indent="-169863">
              <a:buFont typeface="Arial" pitchFamily="34" charset="0"/>
              <a:buChar char="•"/>
            </a:pPr>
            <a:r>
              <a:rPr lang="en-US" sz="1400" dirty="0" err="1" smtClean="0">
                <a:latin typeface="Times New Roman" pitchFamily="18" charset="0"/>
                <a:cs typeface="Times New Roman" pitchFamily="18" charset="0"/>
              </a:rPr>
              <a:t>Aishath</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Muneeza</a:t>
            </a:r>
            <a:r>
              <a:rPr lang="en-US" sz="1400" dirty="0" smtClean="0">
                <a:latin typeface="Times New Roman" pitchFamily="18" charset="0"/>
                <a:cs typeface="Times New Roman" pitchFamily="18" charset="0"/>
              </a:rPr>
              <a:t>, Jin </a:t>
            </a:r>
            <a:r>
              <a:rPr lang="en-US" sz="1400" dirty="0" err="1" smtClean="0">
                <a:latin typeface="Times New Roman" pitchFamily="18" charset="0"/>
                <a:cs typeface="Times New Roman" pitchFamily="18" charset="0"/>
              </a:rPr>
              <a:t>Zichu</a:t>
            </a:r>
            <a:r>
              <a:rPr lang="en-US" sz="1400" dirty="0" smtClean="0">
                <a:latin typeface="Times New Roman" pitchFamily="18" charset="0"/>
                <a:cs typeface="Times New Roman" pitchFamily="18" charset="0"/>
              </a:rPr>
              <a:t> &amp; </a:t>
            </a:r>
            <a:r>
              <a:rPr lang="en-US" sz="1400" dirty="0" err="1" smtClean="0">
                <a:latin typeface="Times New Roman" pitchFamily="18" charset="0"/>
                <a:cs typeface="Times New Roman" pitchFamily="18" charset="0"/>
              </a:rPr>
              <a:t>Iman</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Najwa</a:t>
            </a:r>
            <a:r>
              <a:rPr lang="en-US" sz="1400" dirty="0" smtClean="0">
                <a:latin typeface="Times New Roman" pitchFamily="18" charset="0"/>
                <a:cs typeface="Times New Roman" pitchFamily="18" charset="0"/>
              </a:rPr>
              <a:t> Abdul </a:t>
            </a:r>
            <a:r>
              <a:rPr lang="en-US" sz="1400" dirty="0" err="1" smtClean="0">
                <a:latin typeface="Times New Roman" pitchFamily="18" charset="0"/>
                <a:cs typeface="Times New Roman" pitchFamily="18" charset="0"/>
              </a:rPr>
              <a:t>Razak</a:t>
            </a:r>
            <a:r>
              <a:rPr lang="en-US" sz="1400" dirty="0" smtClean="0">
                <a:latin typeface="Times New Roman" pitchFamily="18" charset="0"/>
                <a:cs typeface="Times New Roman" pitchFamily="18" charset="0"/>
              </a:rPr>
              <a:t>, Enhancing the Application of Musharakah through </a:t>
            </a:r>
            <a:r>
              <a:rPr lang="en-US" sz="1400" dirty="0" err="1" smtClean="0">
                <a:latin typeface="Times New Roman" pitchFamily="18" charset="0"/>
                <a:cs typeface="Times New Roman" pitchFamily="18" charset="0"/>
              </a:rPr>
              <a:t>Blockchain</a:t>
            </a:r>
            <a:r>
              <a:rPr lang="en-US" sz="1400" dirty="0" smtClean="0">
                <a:latin typeface="Times New Roman" pitchFamily="18" charset="0"/>
                <a:cs typeface="Times New Roman" pitchFamily="18" charset="0"/>
              </a:rPr>
              <a:t>,  JULY 24, 2018|WAHED EDITORS</a:t>
            </a:r>
          </a:p>
          <a:p>
            <a:pPr marL="169863" indent="-169863">
              <a:buFont typeface="Arial" pitchFamily="34" charset="0"/>
              <a:buChar char="•"/>
            </a:pPr>
            <a:r>
              <a:rPr lang="en-US" sz="1400" dirty="0" err="1" smtClean="0">
                <a:latin typeface="Times New Roman" pitchFamily="18" charset="0"/>
                <a:cs typeface="Times New Roman" pitchFamily="18" charset="0"/>
              </a:rPr>
              <a:t>Baele</a:t>
            </a:r>
            <a:r>
              <a:rPr lang="en-US" sz="1400" dirty="0" smtClean="0">
                <a:latin typeface="Times New Roman" pitchFamily="18" charset="0"/>
                <a:cs typeface="Times New Roman" pitchFamily="18" charset="0"/>
              </a:rPr>
              <a:t>, L. </a:t>
            </a:r>
            <a:r>
              <a:rPr lang="en-US" sz="1400" dirty="0" err="1" smtClean="0">
                <a:latin typeface="Times New Roman" pitchFamily="18" charset="0"/>
                <a:cs typeface="Times New Roman" pitchFamily="18" charset="0"/>
              </a:rPr>
              <a:t>Farooq</a:t>
            </a:r>
            <a:r>
              <a:rPr lang="en-US" sz="1400" dirty="0" smtClean="0">
                <a:latin typeface="Times New Roman" pitchFamily="18" charset="0"/>
                <a:cs typeface="Times New Roman" pitchFamily="18" charset="0"/>
              </a:rPr>
              <a:t>, M. and </a:t>
            </a:r>
            <a:r>
              <a:rPr lang="en-US" sz="1400" dirty="0" err="1" smtClean="0">
                <a:latin typeface="Times New Roman" pitchFamily="18" charset="0"/>
                <a:cs typeface="Times New Roman" pitchFamily="18" charset="0"/>
              </a:rPr>
              <a:t>Ongena</a:t>
            </a:r>
            <a:r>
              <a:rPr lang="en-US" sz="1400" dirty="0" smtClean="0">
                <a:latin typeface="Times New Roman" pitchFamily="18" charset="0"/>
                <a:cs typeface="Times New Roman" pitchFamily="18" charset="0"/>
              </a:rPr>
              <a:t>, S. (2014) Of religion and redemption: Evidence from default on Islamic loans Journal of Banking and Finance 44 (6):141-159</a:t>
            </a:r>
          </a:p>
          <a:p>
            <a:pPr marL="169863" indent="-169863">
              <a:buFont typeface="Arial" pitchFamily="34" charset="0"/>
              <a:buChar char="•"/>
            </a:pPr>
            <a:r>
              <a:rPr lang="en-US" sz="1400" dirty="0" smtClean="0">
                <a:latin typeface="Times New Roman" pitchFamily="18" charset="0"/>
                <a:cs typeface="Times New Roman" pitchFamily="18" charset="0"/>
              </a:rPr>
              <a:t>Bank Indonesia Report (2009) The Lack of Profit-and-Loss Sharing Financing in Indonesia’s Islamic Banks: Revisited, Center of Education and Central Banking Studies, Bank Indonesia, Jakarta, Indonesia. </a:t>
            </a:r>
            <a:endParaRPr lang="fa-IR" sz="1400" dirty="0" smtClean="0">
              <a:latin typeface="Times New Roman" pitchFamily="18" charset="0"/>
              <a:cs typeface="Times New Roman" pitchFamily="18" charset="0"/>
            </a:endParaRPr>
          </a:p>
          <a:p>
            <a:pPr marL="169863" indent="-169863">
              <a:buFont typeface="Arial" pitchFamily="34" charset="0"/>
              <a:buChar char="•"/>
            </a:pPr>
            <a:r>
              <a:rPr lang="en-US" sz="1400" dirty="0" smtClean="0">
                <a:latin typeface="Times New Roman" pitchFamily="18" charset="0"/>
                <a:cs typeface="Times New Roman" pitchFamily="18" charset="0"/>
              </a:rPr>
              <a:t>Chong, B.S. and Liu, M.H. (2009) Islamic banking: Interest-free or interest-based? Journal of Pacific-Basin Finance 17 (1): 125-144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5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500"/>
                                        <p:tgtEl>
                                          <p:spTgt spid="3">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2819400" y="2057400"/>
            <a:ext cx="3505200"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rot="5400000">
            <a:off x="3695700" y="2933700"/>
            <a:ext cx="1752600"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4800600" y="2667000"/>
            <a:ext cx="1524000" cy="8382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smtClean="0">
                <a:solidFill>
                  <a:srgbClr val="002060"/>
                </a:solidFill>
                <a:cs typeface="B Titr" pitchFamily="2" charset="-78"/>
              </a:rPr>
              <a:t>تسهیلات بانکی</a:t>
            </a:r>
            <a:endParaRPr lang="en-US" dirty="0">
              <a:solidFill>
                <a:srgbClr val="002060"/>
              </a:solidFill>
              <a:cs typeface="B Titr" pitchFamily="2" charset="-78"/>
            </a:endParaRPr>
          </a:p>
        </p:txBody>
      </p:sp>
      <p:sp>
        <p:nvSpPr>
          <p:cNvPr id="7" name="Rectangle 6"/>
          <p:cNvSpPr/>
          <p:nvPr/>
        </p:nvSpPr>
        <p:spPr>
          <a:xfrm>
            <a:off x="2819400" y="2667000"/>
            <a:ext cx="1524000" cy="8382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a:solidFill>
                  <a:srgbClr val="002060"/>
                </a:solidFill>
                <a:cs typeface="B Titr" pitchFamily="2" charset="-78"/>
              </a:rPr>
              <a:t>سپرده ها</a:t>
            </a:r>
            <a:endParaRPr lang="en-US" dirty="0">
              <a:solidFill>
                <a:srgbClr val="002060"/>
              </a:solidFill>
              <a:cs typeface="B Titr" pitchFamily="2" charset="-78"/>
            </a:endParaRPr>
          </a:p>
        </p:txBody>
      </p:sp>
      <p:sp>
        <p:nvSpPr>
          <p:cNvPr id="8" name="Rectangle 7"/>
          <p:cNvSpPr/>
          <p:nvPr/>
        </p:nvSpPr>
        <p:spPr>
          <a:xfrm>
            <a:off x="3139440" y="1371600"/>
            <a:ext cx="2895600" cy="838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smtClean="0">
                <a:solidFill>
                  <a:srgbClr val="002060"/>
                </a:solidFill>
                <a:cs typeface="B Titr" pitchFamily="2" charset="-78"/>
              </a:rPr>
              <a:t>تصویر کلی ترازنامه بانک تجاری</a:t>
            </a:r>
            <a:endParaRPr lang="en-US" dirty="0">
              <a:solidFill>
                <a:srgbClr val="002060"/>
              </a:solidFill>
              <a:cs typeface="B Titr" pitchFamily="2" charset="-78"/>
            </a:endParaRPr>
          </a:p>
        </p:txBody>
      </p:sp>
      <p:sp>
        <p:nvSpPr>
          <p:cNvPr id="11" name="Rectangle 10"/>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ترازنامه بانک و وضعیت انتقال ریسک</a:t>
            </a:r>
            <a:endParaRPr lang="en-US" sz="2800" dirty="0">
              <a:cs typeface="B Jadid" pitchFamily="2" charset="-78"/>
            </a:endParaRPr>
          </a:p>
        </p:txBody>
      </p:sp>
      <p:sp>
        <p:nvSpPr>
          <p:cNvPr id="12" name="Line Callout 2 (Accent Bar) 11"/>
          <p:cNvSpPr/>
          <p:nvPr/>
        </p:nvSpPr>
        <p:spPr>
          <a:xfrm>
            <a:off x="5943600" y="4419600"/>
            <a:ext cx="2971800" cy="1600200"/>
          </a:xfrm>
          <a:prstGeom prst="accentCallout2">
            <a:avLst>
              <a:gd name="adj1" fmla="val 18750"/>
              <a:gd name="adj2" fmla="val -8333"/>
              <a:gd name="adj3" fmla="val 18750"/>
              <a:gd name="adj4" fmla="val -16667"/>
              <a:gd name="adj5" fmla="val -57024"/>
              <a:gd name="adj6" fmla="val -21539"/>
            </a:avLst>
          </a:prstGeom>
          <a:solidFill>
            <a:schemeClr val="tx2">
              <a:lumMod val="20000"/>
              <a:lumOff val="80000"/>
            </a:schemeClr>
          </a:solidFill>
          <a:ln w="952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smtClean="0">
                <a:solidFill>
                  <a:srgbClr val="002060"/>
                </a:solidFill>
                <a:cs typeface="B Titr" pitchFamily="2" charset="-78"/>
              </a:rPr>
              <a:t>استفاده از  عقود مشارکتی و  عقود مبادله ای برای اعطای تسهیلات</a:t>
            </a:r>
          </a:p>
          <a:p>
            <a:pPr algn="ctr" rtl="1"/>
            <a:endParaRPr lang="fa-IR" dirty="0" smtClean="0">
              <a:solidFill>
                <a:srgbClr val="002060"/>
              </a:solidFill>
              <a:cs typeface="B Titr" pitchFamily="2" charset="-78"/>
            </a:endParaRPr>
          </a:p>
          <a:p>
            <a:pPr algn="ctr" rtl="1"/>
            <a:r>
              <a:rPr lang="fa-IR" sz="1600" dirty="0">
                <a:solidFill>
                  <a:srgbClr val="9E0206"/>
                </a:solidFill>
                <a:cs typeface="B Titr" pitchFamily="2" charset="-78"/>
              </a:rPr>
              <a:t>در معرض ریسک قرار گرفتن بانک</a:t>
            </a:r>
            <a:endParaRPr lang="en-US" sz="1600" dirty="0">
              <a:solidFill>
                <a:srgbClr val="9E0206"/>
              </a:solidFill>
              <a:cs typeface="B Titr" pitchFamily="2" charset="-78"/>
            </a:endParaRPr>
          </a:p>
          <a:p>
            <a:pPr algn="ctr"/>
            <a:endParaRPr lang="en-US" dirty="0"/>
          </a:p>
        </p:txBody>
      </p:sp>
      <p:sp>
        <p:nvSpPr>
          <p:cNvPr id="13" name="Line Callout 2 (Accent Bar) 12"/>
          <p:cNvSpPr/>
          <p:nvPr/>
        </p:nvSpPr>
        <p:spPr>
          <a:xfrm>
            <a:off x="304800" y="4419600"/>
            <a:ext cx="2971800" cy="1600200"/>
          </a:xfrm>
          <a:prstGeom prst="accentCallout2">
            <a:avLst>
              <a:gd name="adj1" fmla="val 22559"/>
              <a:gd name="adj2" fmla="val 107565"/>
              <a:gd name="adj3" fmla="val 22559"/>
              <a:gd name="adj4" fmla="val 116153"/>
              <a:gd name="adj5" fmla="val -57024"/>
              <a:gd name="adj6" fmla="val 119487"/>
            </a:avLst>
          </a:prstGeom>
          <a:solidFill>
            <a:schemeClr val="tx2">
              <a:lumMod val="20000"/>
              <a:lumOff val="80000"/>
            </a:schemeClr>
          </a:solidFill>
          <a:ln w="952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smtClean="0">
                <a:solidFill>
                  <a:srgbClr val="002060"/>
                </a:solidFill>
                <a:cs typeface="B Titr" pitchFamily="2" charset="-78"/>
              </a:rPr>
              <a:t>استفاده از  عقود مشارکتی و  عقود مبادله ای برای اخذ سپرده ها</a:t>
            </a:r>
          </a:p>
          <a:p>
            <a:pPr algn="ctr" rtl="1"/>
            <a:endParaRPr lang="fa-IR" dirty="0" smtClean="0">
              <a:solidFill>
                <a:srgbClr val="002060"/>
              </a:solidFill>
              <a:cs typeface="B Titr" pitchFamily="2" charset="-78"/>
            </a:endParaRPr>
          </a:p>
          <a:p>
            <a:pPr algn="ctr" rtl="1"/>
            <a:r>
              <a:rPr lang="fa-IR" sz="1600" dirty="0" smtClean="0">
                <a:solidFill>
                  <a:srgbClr val="9E0206"/>
                </a:solidFill>
                <a:cs typeface="B Titr" pitchFamily="2" charset="-78"/>
              </a:rPr>
              <a:t>در معرض ریسک قرار گرفتن مشتری</a:t>
            </a:r>
            <a:endParaRPr lang="en-US" sz="1600" dirty="0" smtClean="0">
              <a:solidFill>
                <a:srgbClr val="9E0206"/>
              </a:solidFill>
              <a:cs typeface="B Titr" pitchFamily="2" charset="-78"/>
            </a:endParaRPr>
          </a:p>
          <a:p>
            <a:pPr algn="ct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Arrow Connector 1"/>
          <p:cNvCxnSpPr/>
          <p:nvPr/>
        </p:nvCxnSpPr>
        <p:spPr>
          <a:xfrm>
            <a:off x="2963883" y="4791074"/>
            <a:ext cx="806471" cy="520212"/>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3" name="Straight Arrow Connector 2"/>
          <p:cNvCxnSpPr/>
          <p:nvPr/>
        </p:nvCxnSpPr>
        <p:spPr>
          <a:xfrm flipV="1">
            <a:off x="2901847" y="5519370"/>
            <a:ext cx="868507" cy="468191"/>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a:off x="2715738" y="5415328"/>
            <a:ext cx="1071159" cy="0"/>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rot="16200000">
            <a:off x="1682269" y="5110155"/>
            <a:ext cx="1508613" cy="5583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chemeClr val="accent1">
                    <a:lumMod val="75000"/>
                  </a:schemeClr>
                </a:solidFill>
                <a:cs typeface="B Mitra" pitchFamily="2" charset="-78"/>
              </a:rPr>
              <a:t>بیمه گذاران</a:t>
            </a:r>
            <a:endParaRPr lang="en-US" dirty="0">
              <a:solidFill>
                <a:schemeClr val="accent1">
                  <a:lumMod val="75000"/>
                </a:schemeClr>
              </a:solidFill>
              <a:cs typeface="B Mitra" pitchFamily="2" charset="-78"/>
            </a:endParaRPr>
          </a:p>
        </p:txBody>
      </p:sp>
      <p:sp>
        <p:nvSpPr>
          <p:cNvPr id="11" name="Rectangle 10"/>
          <p:cNvSpPr/>
          <p:nvPr/>
        </p:nvSpPr>
        <p:spPr>
          <a:xfrm rot="16200000">
            <a:off x="5900731" y="5110155"/>
            <a:ext cx="1508613" cy="5583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chemeClr val="accent1">
                    <a:lumMod val="75000"/>
                  </a:schemeClr>
                </a:solidFill>
                <a:cs typeface="B Mitra" pitchFamily="2" charset="-78"/>
              </a:rPr>
              <a:t>خسارت دیدگان</a:t>
            </a:r>
            <a:endParaRPr lang="en-US" dirty="0">
              <a:solidFill>
                <a:schemeClr val="accent1">
                  <a:lumMod val="75000"/>
                </a:schemeClr>
              </a:solidFill>
              <a:cs typeface="B Mitra" pitchFamily="2" charset="-78"/>
            </a:endParaRPr>
          </a:p>
        </p:txBody>
      </p:sp>
      <p:pic>
        <p:nvPicPr>
          <p:cNvPr id="12" name="Picture 2"/>
          <p:cNvPicPr>
            <a:picLocks noChangeAspect="1" noChangeArrowheads="1"/>
          </p:cNvPicPr>
          <p:nvPr/>
        </p:nvPicPr>
        <p:blipFill>
          <a:blip r:embed="rId2" cstate="print"/>
          <a:srcRect/>
          <a:stretch>
            <a:fillRect/>
          </a:stretch>
        </p:blipFill>
        <p:spPr bwMode="auto">
          <a:xfrm>
            <a:off x="3938541" y="4884712"/>
            <a:ext cx="1170416" cy="1040423"/>
          </a:xfrm>
          <a:prstGeom prst="rect">
            <a:avLst/>
          </a:prstGeom>
          <a:noFill/>
          <a:ln w="9525">
            <a:noFill/>
            <a:miter lim="800000"/>
            <a:headEnd/>
            <a:tailEnd/>
          </a:ln>
        </p:spPr>
      </p:pic>
      <p:sp>
        <p:nvSpPr>
          <p:cNvPr id="13" name="Rectangle 12"/>
          <p:cNvSpPr/>
          <p:nvPr/>
        </p:nvSpPr>
        <p:spPr>
          <a:xfrm>
            <a:off x="3336100" y="4114799"/>
            <a:ext cx="2295340" cy="468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chemeClr val="accent1">
                    <a:lumMod val="75000"/>
                  </a:schemeClr>
                </a:solidFill>
                <a:cs typeface="B Mitra" pitchFamily="2" charset="-78"/>
              </a:rPr>
              <a:t>تمرکز ریسک</a:t>
            </a:r>
          </a:p>
          <a:p>
            <a:pPr algn="ctr">
              <a:defRPr/>
            </a:pPr>
            <a:r>
              <a:rPr lang="fa-IR" dirty="0">
                <a:solidFill>
                  <a:schemeClr val="accent1">
                    <a:lumMod val="75000"/>
                  </a:schemeClr>
                </a:solidFill>
                <a:cs typeface="B Mitra" pitchFamily="2" charset="-78"/>
              </a:rPr>
              <a:t>و</a:t>
            </a:r>
          </a:p>
          <a:p>
            <a:pPr algn="ctr">
              <a:defRPr/>
            </a:pPr>
            <a:r>
              <a:rPr lang="fa-IR" dirty="0">
                <a:solidFill>
                  <a:schemeClr val="accent1">
                    <a:lumMod val="75000"/>
                  </a:schemeClr>
                </a:solidFill>
                <a:cs typeface="B Mitra" pitchFamily="2" charset="-78"/>
              </a:rPr>
              <a:t>انتقال ریسک به بیمه اتکایی</a:t>
            </a:r>
            <a:endParaRPr lang="en-US" dirty="0">
              <a:solidFill>
                <a:schemeClr val="accent1">
                  <a:lumMod val="75000"/>
                </a:schemeClr>
              </a:solidFill>
              <a:cs typeface="B Mitra" pitchFamily="2" charset="-78"/>
            </a:endParaRPr>
          </a:p>
        </p:txBody>
      </p:sp>
      <p:cxnSp>
        <p:nvCxnSpPr>
          <p:cNvPr id="16" name="Straight Arrow Connector 15"/>
          <p:cNvCxnSpPr/>
          <p:nvPr/>
        </p:nvCxnSpPr>
        <p:spPr>
          <a:xfrm>
            <a:off x="2994561" y="2297206"/>
            <a:ext cx="784762" cy="490257"/>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2934195" y="2983566"/>
            <a:ext cx="845127" cy="441232"/>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2753096" y="2885515"/>
            <a:ext cx="1042324" cy="0"/>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rot="16200000">
            <a:off x="1770575" y="2589354"/>
            <a:ext cx="1421746" cy="5432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chemeClr val="accent1">
                    <a:lumMod val="75000"/>
                  </a:schemeClr>
                </a:solidFill>
                <a:cs typeface="B Mitra" pitchFamily="2" charset="-78"/>
              </a:rPr>
              <a:t>سپرده</a:t>
            </a:r>
            <a:r>
              <a:rPr lang="fa-IR" sz="2600" dirty="0">
                <a:solidFill>
                  <a:schemeClr val="accent1">
                    <a:lumMod val="75000"/>
                  </a:schemeClr>
                </a:solidFill>
                <a:cs typeface="B Mitra" pitchFamily="2" charset="-78"/>
              </a:rPr>
              <a:t> </a:t>
            </a:r>
            <a:r>
              <a:rPr lang="fa-IR" dirty="0">
                <a:solidFill>
                  <a:schemeClr val="accent1">
                    <a:lumMod val="75000"/>
                  </a:schemeClr>
                </a:solidFill>
                <a:cs typeface="B Mitra" pitchFamily="2" charset="-78"/>
              </a:rPr>
              <a:t>گذاران</a:t>
            </a:r>
            <a:endParaRPr lang="en-US" dirty="0">
              <a:solidFill>
                <a:schemeClr val="accent1">
                  <a:lumMod val="75000"/>
                </a:schemeClr>
              </a:solidFill>
              <a:cs typeface="B Mitra" pitchFamily="2" charset="-78"/>
            </a:endParaRPr>
          </a:p>
        </p:txBody>
      </p:sp>
      <p:cxnSp>
        <p:nvCxnSpPr>
          <p:cNvPr id="22" name="Straight Arrow Connector 21"/>
          <p:cNvCxnSpPr/>
          <p:nvPr/>
        </p:nvCxnSpPr>
        <p:spPr>
          <a:xfrm>
            <a:off x="5288478" y="2983566"/>
            <a:ext cx="784762" cy="490257"/>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288478" y="2297206"/>
            <a:ext cx="845127" cy="441232"/>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5228112" y="2885515"/>
            <a:ext cx="1042323" cy="0"/>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rot="16200000">
            <a:off x="5875479" y="2589354"/>
            <a:ext cx="1421746" cy="5432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chemeClr val="accent1">
                    <a:lumMod val="75000"/>
                  </a:schemeClr>
                </a:solidFill>
                <a:cs typeface="B Mitra" pitchFamily="2" charset="-78"/>
              </a:rPr>
              <a:t>وام</a:t>
            </a:r>
            <a:r>
              <a:rPr lang="fa-IR" sz="2600" dirty="0">
                <a:solidFill>
                  <a:schemeClr val="accent1">
                    <a:lumMod val="75000"/>
                  </a:schemeClr>
                </a:solidFill>
                <a:cs typeface="B Mitra" pitchFamily="2" charset="-78"/>
              </a:rPr>
              <a:t> </a:t>
            </a:r>
            <a:r>
              <a:rPr lang="fa-IR" dirty="0">
                <a:solidFill>
                  <a:schemeClr val="accent1">
                    <a:lumMod val="75000"/>
                  </a:schemeClr>
                </a:solidFill>
                <a:cs typeface="B Mitra" pitchFamily="2" charset="-78"/>
              </a:rPr>
              <a:t>گیرندگان</a:t>
            </a:r>
            <a:endParaRPr lang="en-US" dirty="0">
              <a:solidFill>
                <a:schemeClr val="accent1">
                  <a:lumMod val="75000"/>
                </a:schemeClr>
              </a:solidFill>
              <a:cs typeface="B Mitra" pitchFamily="2" charset="-78"/>
            </a:endParaRPr>
          </a:p>
        </p:txBody>
      </p:sp>
      <p:pic>
        <p:nvPicPr>
          <p:cNvPr id="28" name="Picture 2"/>
          <p:cNvPicPr>
            <a:picLocks noChangeAspect="1" noChangeArrowheads="1"/>
          </p:cNvPicPr>
          <p:nvPr/>
        </p:nvPicPr>
        <p:blipFill>
          <a:blip r:embed="rId3" cstate="print"/>
          <a:srcRect/>
          <a:stretch>
            <a:fillRect/>
          </a:stretch>
        </p:blipFill>
        <p:spPr bwMode="auto">
          <a:xfrm>
            <a:off x="3788712" y="2385453"/>
            <a:ext cx="1448790" cy="980515"/>
          </a:xfrm>
          <a:prstGeom prst="rect">
            <a:avLst/>
          </a:prstGeom>
          <a:noFill/>
          <a:ln w="9525">
            <a:noFill/>
            <a:miter lim="800000"/>
            <a:headEnd/>
            <a:tailEnd/>
          </a:ln>
        </p:spPr>
      </p:pic>
      <p:sp>
        <p:nvSpPr>
          <p:cNvPr id="29" name="Rectangle 28"/>
          <p:cNvSpPr/>
          <p:nvPr/>
        </p:nvSpPr>
        <p:spPr>
          <a:xfrm>
            <a:off x="3623711" y="1905000"/>
            <a:ext cx="1750621" cy="4412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chemeClr val="accent1">
                    <a:lumMod val="75000"/>
                  </a:schemeClr>
                </a:solidFill>
                <a:cs typeface="B Mitra" pitchFamily="2" charset="-78"/>
              </a:rPr>
              <a:t>تمرکز ریسک</a:t>
            </a:r>
            <a:endParaRPr lang="en-US" dirty="0">
              <a:solidFill>
                <a:schemeClr val="accent1">
                  <a:lumMod val="75000"/>
                </a:schemeClr>
              </a:solidFill>
              <a:cs typeface="B Mitra" pitchFamily="2" charset="-78"/>
            </a:endParaRPr>
          </a:p>
        </p:txBody>
      </p:sp>
      <p:sp>
        <p:nvSpPr>
          <p:cNvPr id="31" name="Rectangle 30"/>
          <p:cNvSpPr/>
          <p:nvPr/>
        </p:nvSpPr>
        <p:spPr>
          <a:xfrm>
            <a:off x="1828800" y="213360"/>
            <a:ext cx="7086600" cy="138684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توزیع و تمرکز ریسک در زیربخشهای بازار </a:t>
            </a:r>
            <a:r>
              <a:rPr lang="fa-IR" sz="2800" dirty="0" smtClean="0">
                <a:cs typeface="B Jadid" pitchFamily="2" charset="-78"/>
              </a:rPr>
              <a:t>مالی</a:t>
            </a:r>
          </a:p>
          <a:p>
            <a:pPr algn="r" rtl="1"/>
            <a:endParaRPr lang="en-US" sz="1600" dirty="0" smtClean="0">
              <a:cs typeface="B Jadid" pitchFamily="2" charset="-78"/>
            </a:endParaRPr>
          </a:p>
          <a:p>
            <a:pPr algn="r" rtl="1"/>
            <a:r>
              <a:rPr lang="fa-IR" sz="2800" dirty="0" smtClean="0">
                <a:cs typeface="B Jadid" pitchFamily="2" charset="-78"/>
              </a:rPr>
              <a:t>(نظام متعارف)</a:t>
            </a:r>
            <a:endParaRPr lang="en-US" sz="2800" dirty="0">
              <a:cs typeface="B Jadid" pitchFamily="2" charset="-78"/>
            </a:endParaRPr>
          </a:p>
        </p:txBody>
      </p:sp>
      <p:cxnSp>
        <p:nvCxnSpPr>
          <p:cNvPr id="34" name="Straight Arrow Connector 33"/>
          <p:cNvCxnSpPr/>
          <p:nvPr/>
        </p:nvCxnSpPr>
        <p:spPr>
          <a:xfrm>
            <a:off x="5394366" y="5529543"/>
            <a:ext cx="784762" cy="490257"/>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V="1">
            <a:off x="5394366" y="4843183"/>
            <a:ext cx="845127" cy="441232"/>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5334000" y="5431492"/>
            <a:ext cx="1042323" cy="0"/>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000"/>
                                        <p:tgtEl>
                                          <p:spTgt spid="16"/>
                                        </p:tgtEl>
                                      </p:cBhvr>
                                    </p:animEffect>
                                  </p:childTnLst>
                                </p:cTn>
                              </p:par>
                              <p:par>
                                <p:cTn id="11" presetID="10" presetClass="entr" presetSubtype="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20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20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2000"/>
                                        <p:tgtEl>
                                          <p:spTgt spid="27"/>
                                        </p:tgtEl>
                                      </p:cBhvr>
                                    </p:animEffect>
                                  </p:childTnLst>
                                </p:cTn>
                              </p:par>
                              <p:par>
                                <p:cTn id="22" presetID="10" presetClass="entr" presetSubtype="0"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2000"/>
                                        <p:tgtEl>
                                          <p:spTgt spid="23"/>
                                        </p:tgtEl>
                                      </p:cBhvr>
                                    </p:animEffect>
                                  </p:childTnLst>
                                </p:cTn>
                              </p:par>
                              <p:par>
                                <p:cTn id="25" presetID="10" presetClass="entr" presetSubtype="0"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2000"/>
                                        <p:tgtEl>
                                          <p:spTgt spid="24"/>
                                        </p:tgtEl>
                                      </p:cBhvr>
                                    </p:animEffect>
                                  </p:childTnLst>
                                </p:cTn>
                              </p:par>
                              <p:par>
                                <p:cTn id="28" presetID="10"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20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linds(horizontal)">
                                      <p:cBhvr>
                                        <p:cTn id="35" dur="500"/>
                                        <p:tgtEl>
                                          <p:spTgt spid="2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fade">
                                      <p:cBhvr>
                                        <p:cTn id="40" dur="2000"/>
                                        <p:tgtEl>
                                          <p:spTgt spid="2"/>
                                        </p:tgtEl>
                                      </p:cBhvr>
                                    </p:animEffect>
                                  </p:childTnLst>
                                </p:cTn>
                              </p:par>
                              <p:par>
                                <p:cTn id="41" presetID="10" presetClass="entr" presetSubtype="0"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2000"/>
                                        <p:tgtEl>
                                          <p:spTgt spid="3"/>
                                        </p:tgtEl>
                                      </p:cBhvr>
                                    </p:animEffect>
                                  </p:childTnLst>
                                </p:cTn>
                              </p:par>
                              <p:par>
                                <p:cTn id="44" presetID="10" presetClass="entr" presetSubtype="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2000"/>
                                        <p:tgtEl>
                                          <p:spTgt spid="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2000"/>
                                        <p:tgtEl>
                                          <p:spTgt spid="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2000"/>
                                        <p:tgtEl>
                                          <p:spTgt spid="11"/>
                                        </p:tgtEl>
                                      </p:cBhvr>
                                    </p:animEffect>
                                  </p:childTnLst>
                                </p:cTn>
                              </p:par>
                              <p:par>
                                <p:cTn id="53" presetID="10" presetClass="entr" presetSubtype="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2000"/>
                                        <p:tgtEl>
                                          <p:spTgt spid="1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2000"/>
                                        <p:tgtEl>
                                          <p:spTgt spid="13"/>
                                        </p:tgtEl>
                                      </p:cBhvr>
                                    </p:animEffect>
                                  </p:childTnLst>
                                </p:cTn>
                              </p:par>
                              <p:par>
                                <p:cTn id="59" presetID="10" presetClass="entr" presetSubtype="0" fill="hold" nodeType="with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2000"/>
                                        <p:tgtEl>
                                          <p:spTgt spid="34"/>
                                        </p:tgtEl>
                                      </p:cBhvr>
                                    </p:animEffect>
                                  </p:childTnLst>
                                </p:cTn>
                              </p:par>
                              <p:par>
                                <p:cTn id="62" presetID="10" presetClass="entr" presetSubtype="0" fill="hold"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2000"/>
                                        <p:tgtEl>
                                          <p:spTgt spid="35"/>
                                        </p:tgtEl>
                                      </p:cBhvr>
                                    </p:animEffect>
                                  </p:childTnLst>
                                </p:cTn>
                              </p:par>
                              <p:par>
                                <p:cTn id="65" presetID="10" presetClass="entr" presetSubtype="0"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3" grpId="0"/>
      <p:bldP spid="21" grpId="0"/>
      <p:bldP spid="27"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توزیع و تمرکز ریسک در زیربخشهای بازار مالی</a:t>
            </a:r>
            <a:endParaRPr lang="en-US" sz="2800" dirty="0">
              <a:cs typeface="B Jadid" pitchFamily="2" charset="-78"/>
            </a:endParaRPr>
          </a:p>
        </p:txBody>
      </p:sp>
      <p:pic>
        <p:nvPicPr>
          <p:cNvPr id="19" name="Picture 2"/>
          <p:cNvPicPr>
            <a:picLocks noChangeAspect="1" noChangeArrowheads="1"/>
          </p:cNvPicPr>
          <p:nvPr/>
        </p:nvPicPr>
        <p:blipFill>
          <a:blip r:embed="rId2" cstate="print"/>
          <a:srcRect/>
          <a:stretch>
            <a:fillRect/>
          </a:stretch>
        </p:blipFill>
        <p:spPr bwMode="auto">
          <a:xfrm>
            <a:off x="3357562" y="2654300"/>
            <a:ext cx="2371725" cy="1809750"/>
          </a:xfrm>
          <a:prstGeom prst="rect">
            <a:avLst/>
          </a:prstGeom>
          <a:noFill/>
          <a:ln w="9525">
            <a:noFill/>
            <a:miter lim="800000"/>
            <a:headEnd/>
            <a:tailEnd/>
          </a:ln>
        </p:spPr>
      </p:pic>
      <p:cxnSp>
        <p:nvCxnSpPr>
          <p:cNvPr id="20" name="Straight Arrow Connector 19"/>
          <p:cNvCxnSpPr/>
          <p:nvPr/>
        </p:nvCxnSpPr>
        <p:spPr>
          <a:xfrm>
            <a:off x="2286000" y="2690812"/>
            <a:ext cx="928687" cy="714375"/>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2214562" y="3690937"/>
            <a:ext cx="1000125" cy="642938"/>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2000250" y="3548062"/>
            <a:ext cx="1233487" cy="0"/>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76200" y="3190875"/>
            <a:ext cx="2071687" cy="6429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2000" dirty="0">
                <a:solidFill>
                  <a:schemeClr val="accent1">
                    <a:lumMod val="75000"/>
                  </a:schemeClr>
                </a:solidFill>
                <a:cs typeface="B Mitra" pitchFamily="2" charset="-78"/>
              </a:rPr>
              <a:t>سرمایه گذاران</a:t>
            </a:r>
            <a:endParaRPr lang="en-US" sz="2000" dirty="0">
              <a:solidFill>
                <a:schemeClr val="accent1">
                  <a:lumMod val="75000"/>
                </a:schemeClr>
              </a:solidFill>
              <a:cs typeface="B Mitra" pitchFamily="2" charset="-78"/>
            </a:endParaRPr>
          </a:p>
        </p:txBody>
      </p:sp>
      <p:cxnSp>
        <p:nvCxnSpPr>
          <p:cNvPr id="26" name="Straight Arrow Connector 25"/>
          <p:cNvCxnSpPr/>
          <p:nvPr/>
        </p:nvCxnSpPr>
        <p:spPr>
          <a:xfrm>
            <a:off x="5857875" y="3548062"/>
            <a:ext cx="1233487" cy="0"/>
          </a:xfrm>
          <a:prstGeom prst="straightConnector1">
            <a:avLst/>
          </a:prstGeom>
          <a:ln w="53975">
            <a:tailEnd type="stealth" w="med" len="lg"/>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791325" y="3226594"/>
            <a:ext cx="2428875" cy="6429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2000" dirty="0">
                <a:solidFill>
                  <a:schemeClr val="accent1">
                    <a:lumMod val="75000"/>
                  </a:schemeClr>
                </a:solidFill>
                <a:cs typeface="B Mitra" pitchFamily="2" charset="-78"/>
              </a:rPr>
              <a:t>ناشران انواع اوراق بهادار</a:t>
            </a:r>
          </a:p>
          <a:p>
            <a:pPr algn="ctr">
              <a:defRPr/>
            </a:pPr>
            <a:endParaRPr lang="fa-IR" dirty="0">
              <a:solidFill>
                <a:schemeClr val="accent1">
                  <a:lumMod val="75000"/>
                </a:schemeClr>
              </a:solidFill>
              <a:cs typeface="B Mitra" pitchFamily="2" charset="-78"/>
            </a:endParaRPr>
          </a:p>
          <a:p>
            <a:pPr algn="ctr">
              <a:defRPr/>
            </a:pPr>
            <a:r>
              <a:rPr lang="fa-IR" dirty="0">
                <a:solidFill>
                  <a:schemeClr val="accent1">
                    <a:lumMod val="75000"/>
                  </a:schemeClr>
                </a:solidFill>
                <a:cs typeface="B Mitra" pitchFamily="2" charset="-78"/>
              </a:rPr>
              <a:t>شرکتهای تولیدی، بانکها و بیمه ها</a:t>
            </a:r>
            <a:endParaRPr lang="en-US" dirty="0">
              <a:solidFill>
                <a:schemeClr val="accent1">
                  <a:lumMod val="75000"/>
                </a:schemeClr>
              </a:solidFill>
              <a:cs typeface="B Mitra" pitchFamily="2" charset="-78"/>
            </a:endParaRPr>
          </a:p>
        </p:txBody>
      </p:sp>
      <p:sp>
        <p:nvSpPr>
          <p:cNvPr id="30" name="Rectangle 29"/>
          <p:cNvSpPr/>
          <p:nvPr/>
        </p:nvSpPr>
        <p:spPr>
          <a:xfrm>
            <a:off x="3214687" y="1905000"/>
            <a:ext cx="2643188" cy="6429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2400" dirty="0">
                <a:solidFill>
                  <a:schemeClr val="accent1">
                    <a:lumMod val="75000"/>
                  </a:schemeClr>
                </a:solidFill>
                <a:cs typeface="B Mitra" pitchFamily="2" charset="-78"/>
              </a:rPr>
              <a:t>توزیع ریسک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20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2000"/>
                                        <p:tgtEl>
                                          <p:spTgt spid="2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2000"/>
                                        <p:tgtEl>
                                          <p:spTgt spid="25"/>
                                        </p:tgtEl>
                                      </p:cBhvr>
                                    </p:animEffect>
                                  </p:childTnLst>
                                </p:cTn>
                              </p:par>
                              <p:par>
                                <p:cTn id="17" presetID="10"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2000"/>
                                        <p:tgtEl>
                                          <p:spTgt spid="2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2000"/>
                                        <p:tgtEl>
                                          <p:spTgt spid="2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الزامات توزیع ریسک در بازار مالی (سپرده </a:t>
            </a:r>
            <a:r>
              <a:rPr lang="en-US" sz="2800" b="1" dirty="0" smtClean="0">
                <a:latin typeface="Times New Roman" pitchFamily="18" charset="0"/>
                <a:cs typeface="Times New Roman" pitchFamily="18" charset="0"/>
              </a:rPr>
              <a:t>PLS</a:t>
            </a:r>
            <a:r>
              <a:rPr lang="fa-IR" sz="2800" dirty="0" smtClean="0">
                <a:cs typeface="B Jadid" pitchFamily="2" charset="-78"/>
              </a:rPr>
              <a:t>)</a:t>
            </a:r>
            <a:endParaRPr lang="en-US" sz="2800" dirty="0">
              <a:cs typeface="B Jadid" pitchFamily="2" charset="-78"/>
            </a:endParaRPr>
          </a:p>
        </p:txBody>
      </p:sp>
      <p:sp>
        <p:nvSpPr>
          <p:cNvPr id="3" name="Rectangle 2"/>
          <p:cNvSpPr/>
          <p:nvPr/>
        </p:nvSpPr>
        <p:spPr>
          <a:xfrm>
            <a:off x="685800" y="1524000"/>
            <a:ext cx="7748588" cy="228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buFontTx/>
              <a:buChar char="-"/>
              <a:defRPr/>
            </a:pPr>
            <a:r>
              <a:rPr lang="fa-IR" sz="2400" dirty="0" smtClean="0">
                <a:solidFill>
                  <a:schemeClr val="tx1"/>
                </a:solidFill>
                <a:cs typeface="B Mitra" pitchFamily="2" charset="-78"/>
              </a:rPr>
              <a:t> شفافیت اطلاعاتی در مورد مصارف وجوه:</a:t>
            </a:r>
          </a:p>
          <a:p>
            <a:pPr algn="r" rtl="1">
              <a:defRPr/>
            </a:pPr>
            <a:r>
              <a:rPr lang="fa-IR" sz="2400" dirty="0" smtClean="0">
                <a:solidFill>
                  <a:schemeClr val="tx1"/>
                </a:solidFill>
                <a:cs typeface="B Mitra" pitchFamily="2" charset="-78"/>
              </a:rPr>
              <a:t>	اینکه وجوه سرمایه گذاری شده معلوم باشد کجا سرمایه گذاری شده.</a:t>
            </a:r>
          </a:p>
          <a:p>
            <a:pPr algn="r" rtl="1">
              <a:buFontTx/>
              <a:buChar char="-"/>
              <a:defRPr/>
            </a:pPr>
            <a:endParaRPr lang="fa-IR" sz="2400" dirty="0" smtClean="0">
              <a:solidFill>
                <a:schemeClr val="tx1"/>
              </a:solidFill>
              <a:cs typeface="B Mitra" pitchFamily="2" charset="-78"/>
            </a:endParaRPr>
          </a:p>
          <a:p>
            <a:pPr algn="r" rtl="1">
              <a:buFontTx/>
              <a:buChar char="-"/>
              <a:defRPr/>
            </a:pPr>
            <a:r>
              <a:rPr lang="fa-IR" sz="2400" dirty="0" smtClean="0">
                <a:solidFill>
                  <a:schemeClr val="tx1"/>
                </a:solidFill>
                <a:cs typeface="B Mitra" pitchFamily="2" charset="-78"/>
              </a:rPr>
              <a:t> امکان تصمیم گیری:</a:t>
            </a:r>
          </a:p>
          <a:p>
            <a:pPr algn="r" rtl="1">
              <a:defRPr/>
            </a:pPr>
            <a:r>
              <a:rPr lang="fa-IR" sz="2400" dirty="0">
                <a:solidFill>
                  <a:schemeClr val="tx1"/>
                </a:solidFill>
                <a:cs typeface="B Mitra" pitchFamily="2" charset="-78"/>
              </a:rPr>
              <a:t>	</a:t>
            </a:r>
            <a:r>
              <a:rPr lang="fa-IR" sz="2400" dirty="0" smtClean="0">
                <a:solidFill>
                  <a:schemeClr val="tx1"/>
                </a:solidFill>
                <a:cs typeface="B Mitra" pitchFamily="2" charset="-78"/>
              </a:rPr>
              <a:t>اینکه سرمایه گذار بتواند از اطلاعات موجود استفاده کند و تصمیم بگیرد.	</a:t>
            </a:r>
          </a:p>
        </p:txBody>
      </p:sp>
      <p:sp>
        <p:nvSpPr>
          <p:cNvPr id="4" name="Rectangle 3"/>
          <p:cNvSpPr/>
          <p:nvPr/>
        </p:nvSpPr>
        <p:spPr>
          <a:xfrm>
            <a:off x="5891212" y="4114800"/>
            <a:ext cx="2566988" cy="762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fa-IR" sz="2400" dirty="0">
                <a:solidFill>
                  <a:srgbClr val="002060"/>
                </a:solidFill>
                <a:cs typeface="B Mitra" pitchFamily="2" charset="-78"/>
              </a:rPr>
              <a:t>پذیرش ریسک</a:t>
            </a:r>
          </a:p>
        </p:txBody>
      </p:sp>
      <p:sp>
        <p:nvSpPr>
          <p:cNvPr id="5" name="Rectangle 4"/>
          <p:cNvSpPr/>
          <p:nvPr/>
        </p:nvSpPr>
        <p:spPr>
          <a:xfrm>
            <a:off x="3315652" y="4876800"/>
            <a:ext cx="2566988" cy="762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a-IR" sz="2400" dirty="0" smtClean="0">
              <a:solidFill>
                <a:srgbClr val="002060"/>
              </a:solidFill>
              <a:cs typeface="B Mitra" pitchFamily="2" charset="-78"/>
            </a:endParaRPr>
          </a:p>
          <a:p>
            <a:pPr algn="ctr" rtl="1">
              <a:defRPr/>
            </a:pPr>
            <a:r>
              <a:rPr lang="fa-IR" sz="2400" dirty="0">
                <a:solidFill>
                  <a:srgbClr val="002060"/>
                </a:solidFill>
                <a:cs typeface="B Mitra" pitchFamily="2" charset="-78"/>
              </a:rPr>
              <a:t>امکان تصمیم گیری</a:t>
            </a:r>
          </a:p>
          <a:p>
            <a:pPr algn="ctr" rtl="1">
              <a:defRPr/>
            </a:pPr>
            <a:r>
              <a:rPr lang="fa-IR" sz="2400" dirty="0">
                <a:solidFill>
                  <a:srgbClr val="002060"/>
                </a:solidFill>
                <a:cs typeface="B Mitra" pitchFamily="2" charset="-78"/>
              </a:rPr>
              <a:t>	</a:t>
            </a:r>
            <a:r>
              <a:rPr lang="fa-IR" sz="2400" dirty="0" smtClean="0">
                <a:solidFill>
                  <a:srgbClr val="002060"/>
                </a:solidFill>
                <a:cs typeface="B Mitra" pitchFamily="2" charset="-78"/>
              </a:rPr>
              <a:t>	</a:t>
            </a:r>
          </a:p>
        </p:txBody>
      </p:sp>
      <p:sp>
        <p:nvSpPr>
          <p:cNvPr id="6" name="Rectangle 5"/>
          <p:cNvSpPr/>
          <p:nvPr/>
        </p:nvSpPr>
        <p:spPr>
          <a:xfrm>
            <a:off x="724852" y="5638800"/>
            <a:ext cx="2566988" cy="762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fa-IR" sz="2400" dirty="0" smtClean="0">
                <a:solidFill>
                  <a:srgbClr val="002060"/>
                </a:solidFill>
                <a:cs typeface="B Mitra" pitchFamily="2" charset="-78"/>
              </a:rPr>
              <a:t>شفافیت</a:t>
            </a:r>
          </a:p>
          <a:p>
            <a:pPr algn="ctr" rtl="1">
              <a:defRPr/>
            </a:pPr>
            <a:r>
              <a:rPr lang="fa-IR" sz="2000" dirty="0" smtClean="0">
                <a:solidFill>
                  <a:srgbClr val="002060"/>
                </a:solidFill>
                <a:cs typeface="B Mitra" pitchFamily="2" charset="-78"/>
              </a:rPr>
              <a:t>در دسترس بودن اطلاعات</a:t>
            </a:r>
          </a:p>
        </p:txBody>
      </p:sp>
      <p:sp>
        <p:nvSpPr>
          <p:cNvPr id="7" name="Bent-Up Arrow 6"/>
          <p:cNvSpPr/>
          <p:nvPr/>
        </p:nvSpPr>
        <p:spPr>
          <a:xfrm>
            <a:off x="3315652" y="5669280"/>
            <a:ext cx="609600" cy="304800"/>
          </a:xfrm>
          <a:prstGeom prst="bentUp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Bent-Up Arrow 7"/>
          <p:cNvSpPr/>
          <p:nvPr/>
        </p:nvSpPr>
        <p:spPr>
          <a:xfrm>
            <a:off x="5906452" y="4907280"/>
            <a:ext cx="609600" cy="304800"/>
          </a:xfrm>
          <a:prstGeom prst="bentUp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6400800" y="5562600"/>
            <a:ext cx="2438400" cy="10668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fa-IR" b="1" dirty="0" smtClean="0">
                <a:cs typeface="B Nazanin" pitchFamily="2" charset="-78"/>
              </a:rPr>
              <a:t>وکیل بودن بانک کافی نیست</a:t>
            </a:r>
          </a:p>
          <a:p>
            <a:pPr algn="ctr">
              <a:lnSpc>
                <a:spcPct val="150000"/>
              </a:lnSpc>
            </a:pPr>
            <a:r>
              <a:rPr lang="fa-IR" b="1" dirty="0" smtClean="0">
                <a:cs typeface="B Nazanin" pitchFamily="2" charset="-78"/>
              </a:rPr>
              <a:t>مشابه ساختار شرکتی</a:t>
            </a:r>
            <a:endParaRPr lang="en-US" b="1" dirty="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2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الزامات توزیع ریسک در بازار مالی (تسهیلات)</a:t>
            </a:r>
            <a:endParaRPr lang="en-US" sz="2800" dirty="0">
              <a:cs typeface="B Jadid" pitchFamily="2" charset="-78"/>
            </a:endParaRPr>
          </a:p>
        </p:txBody>
      </p:sp>
      <p:sp>
        <p:nvSpPr>
          <p:cNvPr id="3" name="Rectangle 2"/>
          <p:cNvSpPr/>
          <p:nvPr/>
        </p:nvSpPr>
        <p:spPr>
          <a:xfrm>
            <a:off x="685800" y="1905000"/>
            <a:ext cx="7748588" cy="403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30188" indent="-230188" algn="r" rtl="1">
              <a:lnSpc>
                <a:spcPct val="150000"/>
              </a:lnSpc>
              <a:buFontTx/>
              <a:buChar char="-"/>
              <a:defRPr/>
            </a:pPr>
            <a:r>
              <a:rPr lang="fa-IR" sz="2400" dirty="0" smtClean="0">
                <a:solidFill>
                  <a:schemeClr val="tx1"/>
                </a:solidFill>
                <a:cs typeface="B Mitra" pitchFamily="2" charset="-78"/>
              </a:rPr>
              <a:t>تسهیلات مشارکتی گیرنده باید دارای نظام گزارشگری مالی استاندارد باشد،</a:t>
            </a:r>
          </a:p>
          <a:p>
            <a:pPr marL="230188" indent="-230188" algn="r" rtl="1">
              <a:lnSpc>
                <a:spcPct val="150000"/>
              </a:lnSpc>
              <a:buFontTx/>
              <a:buChar char="-"/>
              <a:defRPr/>
            </a:pPr>
            <a:r>
              <a:rPr lang="fa-IR" sz="2400" dirty="0">
                <a:solidFill>
                  <a:schemeClr val="tx1"/>
                </a:solidFill>
                <a:cs typeface="B Mitra" pitchFamily="2" charset="-78"/>
              </a:rPr>
              <a:t>تسهیلات مشارکتی گیرنده </a:t>
            </a:r>
            <a:r>
              <a:rPr lang="fa-IR" sz="2400" dirty="0" smtClean="0">
                <a:solidFill>
                  <a:schemeClr val="tx1"/>
                </a:solidFill>
                <a:cs typeface="B Mitra" pitchFamily="2" charset="-78"/>
              </a:rPr>
              <a:t>باید اطلاعات مالی حسابرسی شده قابل قبول ارائه کند،</a:t>
            </a:r>
          </a:p>
          <a:p>
            <a:pPr marL="230188" indent="-230188" algn="r" rtl="1">
              <a:lnSpc>
                <a:spcPct val="150000"/>
              </a:lnSpc>
              <a:buFontTx/>
              <a:buChar char="-"/>
              <a:defRPr/>
            </a:pPr>
            <a:r>
              <a:rPr lang="fa-IR" sz="2400" dirty="0" smtClean="0">
                <a:solidFill>
                  <a:schemeClr val="tx1"/>
                </a:solidFill>
                <a:cs typeface="B Mitra" pitchFamily="2" charset="-78"/>
              </a:rPr>
              <a:t>امکان نظارت در طول سال باید برقرار باشد،</a:t>
            </a:r>
          </a:p>
          <a:p>
            <a:pPr marL="230188" indent="-230188" algn="r" rtl="1">
              <a:lnSpc>
                <a:spcPct val="150000"/>
              </a:lnSpc>
              <a:buFontTx/>
              <a:buChar char="-"/>
              <a:defRPr/>
            </a:pPr>
            <a:r>
              <a:rPr lang="fa-IR" sz="2400" dirty="0" smtClean="0">
                <a:solidFill>
                  <a:schemeClr val="tx1"/>
                </a:solidFill>
                <a:cs typeface="B Mitra" pitchFamily="2" charset="-78"/>
              </a:rPr>
              <a:t>بانک در تصمیم گیریهای داخلی شرکت باید دارای حق رأی باشد،</a:t>
            </a:r>
          </a:p>
          <a:p>
            <a:pPr marL="230188" indent="-230188" algn="r" rtl="1">
              <a:lnSpc>
                <a:spcPct val="150000"/>
              </a:lnSpc>
              <a:buFontTx/>
              <a:buChar char="-"/>
              <a:defRPr/>
            </a:pPr>
            <a:r>
              <a:rPr lang="fa-IR" sz="2400" dirty="0" smtClean="0">
                <a:solidFill>
                  <a:schemeClr val="tx1"/>
                </a:solidFill>
                <a:cs typeface="B Mitra" pitchFamily="2" charset="-78"/>
              </a:rPr>
              <a:t>بانک بخش مشخصی برای نظارت بر تسهیلات مشارکتی برای شرکت های مختلف و به تفکیک صنعت باید داشته باشد (که البته هزینه بانک را افزایش میدهد)،</a:t>
            </a:r>
          </a:p>
          <a:p>
            <a:pPr marL="230188" indent="-230188" algn="r" rtl="1">
              <a:lnSpc>
                <a:spcPct val="150000"/>
              </a:lnSpc>
              <a:buFontTx/>
              <a:buChar char="-"/>
              <a:defRPr/>
            </a:pPr>
            <a:r>
              <a:rPr lang="fa-IR" sz="2400" dirty="0" smtClean="0">
                <a:solidFill>
                  <a:schemeClr val="tx1"/>
                </a:solidFill>
                <a:cs typeface="B Mitra" pitchFamily="2" charset="-78"/>
              </a:rPr>
              <a:t>مکانیزم مشخص مدیریت ریسک باید در بانک ایجاد شود.</a:t>
            </a:r>
          </a:p>
          <a:p>
            <a:pPr marL="230188" indent="-230188" algn="r" rtl="1">
              <a:buFontTx/>
              <a:buChar char="-"/>
              <a:defRPr/>
            </a:pPr>
            <a:endParaRPr lang="fa-IR" sz="2400" dirty="0" smtClean="0">
              <a:solidFill>
                <a:schemeClr val="tx1"/>
              </a:solidFill>
              <a:cs typeface="B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موانع یا ریسک های اجرای عقد مشارکت (تسهیلات)</a:t>
            </a:r>
            <a:endParaRPr lang="en-US" sz="2800" dirty="0">
              <a:cs typeface="B Jadid" pitchFamily="2" charset="-78"/>
            </a:endParaRPr>
          </a:p>
        </p:txBody>
      </p:sp>
      <p:sp>
        <p:nvSpPr>
          <p:cNvPr id="3" name="Rectangle 2"/>
          <p:cNvSpPr/>
          <p:nvPr/>
        </p:nvSpPr>
        <p:spPr>
          <a:xfrm>
            <a:off x="685800" y="1905000"/>
            <a:ext cx="7748588" cy="403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30188" indent="-230188" algn="r" rtl="1">
              <a:lnSpc>
                <a:spcPct val="150000"/>
              </a:lnSpc>
              <a:buFontTx/>
              <a:buChar char="-"/>
              <a:defRPr/>
            </a:pPr>
            <a:r>
              <a:rPr lang="fa-IR" sz="2400" dirty="0" smtClean="0">
                <a:solidFill>
                  <a:schemeClr val="tx1"/>
                </a:solidFill>
                <a:cs typeface="B Mitra" pitchFamily="2" charset="-78"/>
              </a:rPr>
              <a:t>طرح تأمین مالی مشارکتی برای اجرای پروژه ها، بلندمدت است و به ریسک عدم تطابق سپرده ها و تسهیلات (ریسک نقدی) منجر می شود،</a:t>
            </a:r>
          </a:p>
          <a:p>
            <a:pPr marL="230188" indent="-230188" algn="r" rtl="1">
              <a:lnSpc>
                <a:spcPct val="150000"/>
              </a:lnSpc>
              <a:buFontTx/>
              <a:buChar char="-"/>
              <a:defRPr/>
            </a:pPr>
            <a:r>
              <a:rPr lang="fa-IR" sz="2400" dirty="0" smtClean="0">
                <a:solidFill>
                  <a:schemeClr val="tx1"/>
                </a:solidFill>
                <a:cs typeface="B Mitra" pitchFamily="2" charset="-78"/>
              </a:rPr>
              <a:t>برای بانک ریسک شهرت و ریسک برداشت از حساب سپرده سرمایه گذاری به دنبال دارد</a:t>
            </a:r>
            <a:r>
              <a:rPr lang="fa-IR" sz="2400" dirty="0" smtClean="0">
                <a:solidFill>
                  <a:schemeClr val="tx1"/>
                </a:solidFill>
                <a:cs typeface="B Mitra" pitchFamily="2" charset="-78"/>
              </a:rPr>
              <a:t>،</a:t>
            </a:r>
          </a:p>
          <a:p>
            <a:pPr marL="230188" indent="-230188" algn="r" rtl="1">
              <a:lnSpc>
                <a:spcPct val="150000"/>
              </a:lnSpc>
              <a:buFontTx/>
              <a:buChar char="-"/>
              <a:defRPr/>
            </a:pPr>
            <a:r>
              <a:rPr lang="fa-IR" sz="2400" dirty="0" smtClean="0">
                <a:solidFill>
                  <a:schemeClr val="tx1"/>
                </a:solidFill>
                <a:cs typeface="B Mitra" pitchFamily="2" charset="-78"/>
              </a:rPr>
              <a:t>افزایش مخاطرات اخلاقی در زمان تخصیص منابع بانک،</a:t>
            </a:r>
            <a:endParaRPr lang="fa-IR" sz="2400" dirty="0" smtClean="0">
              <a:solidFill>
                <a:schemeClr val="tx1"/>
              </a:solidFill>
              <a:cs typeface="B Mitra" pitchFamily="2" charset="-78"/>
            </a:endParaRPr>
          </a:p>
          <a:p>
            <a:pPr marL="230188" indent="-230188" algn="r" rtl="1">
              <a:lnSpc>
                <a:spcPct val="150000"/>
              </a:lnSpc>
              <a:buFontTx/>
              <a:buChar char="-"/>
              <a:defRPr/>
            </a:pPr>
            <a:r>
              <a:rPr lang="fa-IR" sz="2400" dirty="0" smtClean="0">
                <a:solidFill>
                  <a:schemeClr val="tx1"/>
                </a:solidFill>
                <a:cs typeface="B Mitra" pitchFamily="2" charset="-78"/>
              </a:rPr>
              <a:t>افزایش ریسک بانک و ایجاد زمینه های ریسکی بیش از توان تحمل بانک.</a:t>
            </a:r>
            <a:endParaRPr lang="fa-IR" sz="2400" dirty="0" smtClean="0">
              <a:solidFill>
                <a:schemeClr val="tx1"/>
              </a:solidFill>
              <a:cs typeface="B Mitra" pitchFamily="2" charset="-78"/>
            </a:endParaRPr>
          </a:p>
          <a:p>
            <a:pPr marL="230188" indent="-230188" algn="r" rtl="1">
              <a:lnSpc>
                <a:spcPct val="150000"/>
              </a:lnSpc>
              <a:buFontTx/>
              <a:buChar char="-"/>
              <a:defRPr/>
            </a:pPr>
            <a:endParaRPr lang="fa-IR" sz="2400" dirty="0" smtClean="0">
              <a:solidFill>
                <a:schemeClr val="tx1"/>
              </a:solidFill>
              <a:cs typeface="B Mitra" pitchFamily="2" charset="-78"/>
            </a:endParaRPr>
          </a:p>
          <a:p>
            <a:pPr marL="230188" indent="-230188" algn="r" rtl="1">
              <a:lnSpc>
                <a:spcPct val="150000"/>
              </a:lnSpc>
              <a:buFontTx/>
              <a:buChar char="-"/>
              <a:defRPr/>
            </a:pPr>
            <a:endParaRPr lang="fa-IR" sz="2400" dirty="0" smtClean="0">
              <a:solidFill>
                <a:schemeClr val="tx1"/>
              </a:solidFill>
              <a:cs typeface="B Mitra" pitchFamily="2" charset="-78"/>
            </a:endParaRPr>
          </a:p>
        </p:txBody>
      </p:sp>
    </p:spTree>
    <p:extLst>
      <p:ext uri="{BB962C8B-B14F-4D97-AF65-F5344CB8AC3E}">
        <p14:creationId xmlns:p14="http://schemas.microsoft.com/office/powerpoint/2010/main" xmlns="" val="100970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بانک اسلامی و بانک متعارف (سؤالات)</a:t>
            </a:r>
            <a:endParaRPr lang="en-US" sz="2800" dirty="0">
              <a:cs typeface="B Jadid" pitchFamily="2" charset="-78"/>
            </a:endParaRPr>
          </a:p>
        </p:txBody>
      </p:sp>
      <p:sp>
        <p:nvSpPr>
          <p:cNvPr id="3" name="Rectangle 2"/>
          <p:cNvSpPr/>
          <p:nvPr/>
        </p:nvSpPr>
        <p:spPr>
          <a:xfrm>
            <a:off x="304800" y="1981200"/>
            <a:ext cx="8686800" cy="381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r" rtl="1">
              <a:lnSpc>
                <a:spcPct val="150000"/>
              </a:lnSpc>
              <a:buFontTx/>
              <a:buChar char="-"/>
              <a:defRPr/>
            </a:pPr>
            <a:r>
              <a:rPr lang="fa-IR" sz="2400" dirty="0" smtClean="0">
                <a:solidFill>
                  <a:schemeClr val="tx1"/>
                </a:solidFill>
                <a:cs typeface="B Mitra" pitchFamily="2" charset="-78"/>
              </a:rPr>
              <a:t>آیا ساختار فعلی بانکداری که همان بانکداری متعارف است، ظرفیت اجرای عقود مشارکتی را دارد؟</a:t>
            </a:r>
          </a:p>
          <a:p>
            <a:pPr marL="285750" indent="-285750" algn="r" rtl="1">
              <a:lnSpc>
                <a:spcPct val="150000"/>
              </a:lnSpc>
              <a:buFontTx/>
              <a:buChar char="-"/>
              <a:defRPr/>
            </a:pPr>
            <a:r>
              <a:rPr lang="fa-IR" sz="2400" dirty="0" smtClean="0">
                <a:solidFill>
                  <a:schemeClr val="tx1"/>
                </a:solidFill>
                <a:cs typeface="B Mitra" pitchFamily="2" charset="-78"/>
              </a:rPr>
              <a:t>آیا با اجرای عقود اسلامی در بانک متعارف، بانک اسلامی ایجاد می شود؟</a:t>
            </a:r>
          </a:p>
          <a:p>
            <a:pPr marL="285750" indent="-285750" algn="r" rtl="1">
              <a:lnSpc>
                <a:spcPct val="150000"/>
              </a:lnSpc>
              <a:buFontTx/>
              <a:buChar char="-"/>
              <a:defRPr/>
            </a:pPr>
            <a:r>
              <a:rPr lang="fa-IR" sz="2400" dirty="0" smtClean="0">
                <a:solidFill>
                  <a:schemeClr val="tx1"/>
                </a:solidFill>
                <a:cs typeface="B Mitra" pitchFamily="2" charset="-78"/>
              </a:rPr>
              <a:t>آیا تمامی دریافت کنندگان تسهیلات بانکی مشارکتی، امکان ارائه اطلاعات دارند؟</a:t>
            </a:r>
          </a:p>
          <a:p>
            <a:pPr marL="285750" indent="-285750" algn="r" rtl="1">
              <a:lnSpc>
                <a:spcPct val="150000"/>
              </a:lnSpc>
              <a:buFontTx/>
              <a:buChar char="-"/>
              <a:defRPr/>
            </a:pPr>
            <a:r>
              <a:rPr lang="fa-IR" sz="2400" dirty="0" smtClean="0">
                <a:solidFill>
                  <a:schemeClr val="tx1"/>
                </a:solidFill>
                <a:cs typeface="B Mitra" pitchFamily="2" charset="-78"/>
              </a:rPr>
              <a:t>ایجاد بخش نظارت بر تسهیلات مشارکتی برای بانک چه مقدار هزینه ایجاد می کند؟ این هزینه به هزینه تأمین مالی دریافت کننده تسهیلات منتقل می شود.</a:t>
            </a:r>
          </a:p>
          <a:p>
            <a:pPr marL="285750" indent="-285750" algn="r" rtl="1">
              <a:lnSpc>
                <a:spcPct val="150000"/>
              </a:lnSpc>
              <a:buFontTx/>
              <a:buChar char="-"/>
              <a:defRPr/>
            </a:pPr>
            <a:r>
              <a:rPr lang="fa-IR" sz="2400" dirty="0" smtClean="0">
                <a:solidFill>
                  <a:schemeClr val="tx1"/>
                </a:solidFill>
                <a:cs typeface="B Mitra" pitchFamily="2" charset="-78"/>
              </a:rPr>
              <a:t>در سطح جهانی، بیش از 95 درصد تسهیلات بانکهای اسلامی، مبادله ای است. در ایران کاربرد بیششتر عقود مشارکتی دال بر استفاده بیشتر از آن نیست (صوری رفتار کردن و دور زدن سقف نرخ عقود مبادله ای)</a:t>
            </a:r>
          </a:p>
          <a:p>
            <a:pPr marL="285750" indent="-285750" algn="r" rtl="1">
              <a:lnSpc>
                <a:spcPct val="150000"/>
              </a:lnSpc>
              <a:buFontTx/>
              <a:buChar char="-"/>
              <a:defRPr/>
            </a:pPr>
            <a:r>
              <a:rPr lang="fa-IR" sz="2400" dirty="0" smtClean="0">
                <a:solidFill>
                  <a:schemeClr val="tx1"/>
                </a:solidFill>
                <a:cs typeface="B Mitra" pitchFamily="2" charset="-78"/>
              </a:rPr>
              <a:t>آیا بانکداری اسلامی فقط به بانکداری تجاری باید بپردازد یا بانکداری مرکزی هم در برنامه هست؟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213360"/>
            <a:ext cx="7086600" cy="8382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cs typeface="B Jadid" pitchFamily="2" charset="-78"/>
              </a:rPr>
              <a:t>نتیجه گیری</a:t>
            </a:r>
            <a:endParaRPr lang="en-US" sz="2800" dirty="0">
              <a:cs typeface="B Jadid" pitchFamily="2" charset="-78"/>
            </a:endParaRPr>
          </a:p>
        </p:txBody>
      </p:sp>
      <p:sp>
        <p:nvSpPr>
          <p:cNvPr id="3" name="Rectangle 2"/>
          <p:cNvSpPr/>
          <p:nvPr/>
        </p:nvSpPr>
        <p:spPr>
          <a:xfrm>
            <a:off x="685800" y="1905000"/>
            <a:ext cx="7748588" cy="403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30188" indent="-230188" algn="just" rtl="1">
              <a:lnSpc>
                <a:spcPct val="150000"/>
              </a:lnSpc>
              <a:buFontTx/>
              <a:buChar char="-"/>
              <a:defRPr/>
            </a:pPr>
            <a:r>
              <a:rPr lang="fa-IR" sz="2400" dirty="0" smtClean="0">
                <a:solidFill>
                  <a:schemeClr val="tx1"/>
                </a:solidFill>
                <a:cs typeface="B Mitra" pitchFamily="2" charset="-78"/>
              </a:rPr>
              <a:t>به نظر می رسد در نظام مالی اسلامی، با توجه به مرکزیت عقد مشارکت و از طرفی محدودیتهای بانکداری متعارف برای اجرای عقد مشارکت، باید به بازار مالی به گونه ای کلی نگریست (بازار پول + بازار سرمایه)</a:t>
            </a:r>
          </a:p>
          <a:p>
            <a:pPr marL="230188" indent="-230188" algn="just" rtl="1">
              <a:lnSpc>
                <a:spcPct val="150000"/>
              </a:lnSpc>
              <a:buFontTx/>
              <a:buChar char="-"/>
              <a:defRPr/>
            </a:pPr>
            <a:r>
              <a:rPr lang="fa-IR" sz="2400" dirty="0" smtClean="0">
                <a:solidFill>
                  <a:schemeClr val="tx1"/>
                </a:solidFill>
                <a:cs typeface="B Mitra" pitchFamily="2" charset="-78"/>
              </a:rPr>
              <a:t>بانکداری در ذات خود بانکداری متعارف است و استفاده از عقود با درآمد ثابت در ذات آن نهفته است و نه در عرض که با تعریف صرف عقود مشارکنی، بانک اسلامی ایجاد شود.</a:t>
            </a:r>
          </a:p>
          <a:p>
            <a:pPr marL="230188" indent="-230188" algn="just" rtl="1">
              <a:lnSpc>
                <a:spcPct val="150000"/>
              </a:lnSpc>
              <a:buFontTx/>
              <a:buChar char="-"/>
              <a:defRPr/>
            </a:pPr>
            <a:r>
              <a:rPr lang="fa-IR" sz="2400" dirty="0" smtClean="0">
                <a:solidFill>
                  <a:schemeClr val="tx1"/>
                </a:solidFill>
                <a:cs typeface="B Mitra" pitchFamily="2" charset="-78"/>
              </a:rPr>
              <a:t>در روابط بین بانک تجاری و بانک مرکزی، تعاریف شرعی کمتر توجه شده که رای استقرار نظامی جامع، بهتر است نهادهای ناظر هم دیده شوند.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3589</TotalTime>
  <Words>1238</Words>
  <Application>Microsoft Office PowerPoint</Application>
  <PresentationFormat>On-screen Show (4:3)</PresentationFormat>
  <Paragraphs>124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اقتضای عقود در بانکداری اسلامی</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عقود اسلامی در بانک اسلامی</dc:title>
  <dc:creator>saeidi</dc:creator>
  <cp:lastModifiedBy>saeidi</cp:lastModifiedBy>
  <cp:revision>22</cp:revision>
  <dcterms:created xsi:type="dcterms:W3CDTF">2019-02-13T19:21:02Z</dcterms:created>
  <dcterms:modified xsi:type="dcterms:W3CDTF">2019-03-04T19:25:30Z</dcterms:modified>
</cp:coreProperties>
</file>