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6.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72" r:id="rId3"/>
    <p:sldMasterId id="2147483685" r:id="rId4"/>
    <p:sldMasterId id="2147483698" r:id="rId5"/>
    <p:sldMasterId id="2147483710" r:id="rId6"/>
    <p:sldMasterId id="2147483724" r:id="rId7"/>
  </p:sldMasterIdLst>
  <p:notesMasterIdLst>
    <p:notesMasterId r:id="rId88"/>
  </p:notesMasterIdLst>
  <p:handoutMasterIdLst>
    <p:handoutMasterId r:id="rId89"/>
  </p:handoutMasterIdLst>
  <p:sldIdLst>
    <p:sldId id="482" r:id="rId8"/>
    <p:sldId id="767" r:id="rId9"/>
    <p:sldId id="770" r:id="rId10"/>
    <p:sldId id="772" r:id="rId11"/>
    <p:sldId id="689" r:id="rId12"/>
    <p:sldId id="774" r:id="rId13"/>
    <p:sldId id="776" r:id="rId14"/>
    <p:sldId id="777" r:id="rId15"/>
    <p:sldId id="778" r:id="rId16"/>
    <p:sldId id="779" r:id="rId17"/>
    <p:sldId id="780" r:id="rId18"/>
    <p:sldId id="692" r:id="rId19"/>
    <p:sldId id="476" r:id="rId20"/>
    <p:sldId id="477" r:id="rId21"/>
    <p:sldId id="313" r:id="rId22"/>
    <p:sldId id="747" r:id="rId23"/>
    <p:sldId id="478" r:id="rId24"/>
    <p:sldId id="744" r:id="rId25"/>
    <p:sldId id="395" r:id="rId26"/>
    <p:sldId id="287" r:id="rId27"/>
    <p:sldId id="495" r:id="rId28"/>
    <p:sldId id="493" r:id="rId29"/>
    <p:sldId id="494" r:id="rId30"/>
    <p:sldId id="487" r:id="rId31"/>
    <p:sldId id="782" r:id="rId32"/>
    <p:sldId id="783" r:id="rId33"/>
    <p:sldId id="784" r:id="rId34"/>
    <p:sldId id="278" r:id="rId35"/>
    <p:sldId id="322" r:id="rId36"/>
    <p:sldId id="293" r:id="rId37"/>
    <p:sldId id="486" r:id="rId38"/>
    <p:sldId id="745" r:id="rId39"/>
    <p:sldId id="787" r:id="rId40"/>
    <p:sldId id="788" r:id="rId41"/>
    <p:sldId id="790" r:id="rId42"/>
    <p:sldId id="613" r:id="rId43"/>
    <p:sldId id="614" r:id="rId44"/>
    <p:sldId id="389" r:id="rId45"/>
    <p:sldId id="402" r:id="rId46"/>
    <p:sldId id="404" r:id="rId47"/>
    <p:sldId id="406" r:id="rId48"/>
    <p:sldId id="408" r:id="rId49"/>
    <p:sldId id="409" r:id="rId50"/>
    <p:sldId id="410" r:id="rId51"/>
    <p:sldId id="792" r:id="rId52"/>
    <p:sldId id="793" r:id="rId53"/>
    <p:sldId id="795" r:id="rId54"/>
    <p:sldId id="797" r:id="rId55"/>
    <p:sldId id="798" r:id="rId56"/>
    <p:sldId id="799" r:id="rId57"/>
    <p:sldId id="800" r:id="rId58"/>
    <p:sldId id="801" r:id="rId59"/>
    <p:sldId id="802" r:id="rId60"/>
    <p:sldId id="803" r:id="rId61"/>
    <p:sldId id="804" r:id="rId62"/>
    <p:sldId id="805" r:id="rId63"/>
    <p:sldId id="806" r:id="rId64"/>
    <p:sldId id="808" r:id="rId65"/>
    <p:sldId id="809" r:id="rId66"/>
    <p:sldId id="810" r:id="rId67"/>
    <p:sldId id="719" r:id="rId68"/>
    <p:sldId id="720" r:id="rId69"/>
    <p:sldId id="721" r:id="rId70"/>
    <p:sldId id="765" r:id="rId71"/>
    <p:sldId id="812" r:id="rId72"/>
    <p:sldId id="813" r:id="rId73"/>
    <p:sldId id="814" r:id="rId74"/>
    <p:sldId id="815" r:id="rId75"/>
    <p:sldId id="759" r:id="rId76"/>
    <p:sldId id="760" r:id="rId77"/>
    <p:sldId id="761" r:id="rId78"/>
    <p:sldId id="762" r:id="rId79"/>
    <p:sldId id="763" r:id="rId80"/>
    <p:sldId id="764" r:id="rId81"/>
    <p:sldId id="726" r:id="rId82"/>
    <p:sldId id="822" r:id="rId83"/>
    <p:sldId id="818" r:id="rId84"/>
    <p:sldId id="824" r:id="rId85"/>
    <p:sldId id="820" r:id="rId86"/>
    <p:sldId id="503" r:id="rId87"/>
  </p:sldIdLst>
  <p:sldSz cx="9144000" cy="6858000" type="screen4x3"/>
  <p:notesSz cx="7099300" cy="10234613"/>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3">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2718" autoAdjust="0"/>
  </p:normalViewPr>
  <p:slideViewPr>
    <p:cSldViewPr>
      <p:cViewPr varScale="1">
        <p:scale>
          <a:sx n="107" d="100"/>
          <a:sy n="107" d="100"/>
        </p:scale>
        <p:origin x="171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50" d="100"/>
          <a:sy n="50" d="100"/>
        </p:scale>
        <p:origin x="-2964" y="-96"/>
      </p:cViewPr>
      <p:guideLst>
        <p:guide orient="horz" pos="3223"/>
        <p:guide pos="2236"/>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handoutMaster" Target="handoutMasters/handoutMaster1.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5" Type="http://schemas.openxmlformats.org/officeDocument/2006/relationships/slideMaster" Target="slideMasters/slideMaster5.xml"/><Relationship Id="rId90" Type="http://schemas.openxmlformats.org/officeDocument/2006/relationships/presProps" Target="presProps.xml"/><Relationship Id="rId22" Type="http://schemas.openxmlformats.org/officeDocument/2006/relationships/slide" Target="slides/slide15.xml"/><Relationship Id="rId27" Type="http://schemas.openxmlformats.org/officeDocument/2006/relationships/slide" Target="slides/slide20.xml"/><Relationship Id="rId43" Type="http://schemas.openxmlformats.org/officeDocument/2006/relationships/slide" Target="slides/slide36.xml"/><Relationship Id="rId48" Type="http://schemas.openxmlformats.org/officeDocument/2006/relationships/slide" Target="slides/slide41.xml"/><Relationship Id="rId64" Type="http://schemas.openxmlformats.org/officeDocument/2006/relationships/slide" Target="slides/slide57.xml"/><Relationship Id="rId69" Type="http://schemas.openxmlformats.org/officeDocument/2006/relationships/slide" Target="slides/slide62.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slide" Target="slides/slide78.xml"/><Relationship Id="rId93"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notesMaster" Target="notesMasters/notesMaster1.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7.xml"/><Relationship Id="rId71" Type="http://schemas.openxmlformats.org/officeDocument/2006/relationships/slide" Target="slides/slide64.xml"/><Relationship Id="rId92" Type="http://schemas.openxmlformats.org/officeDocument/2006/relationships/theme" Target="theme/theme1.xml"/><Relationship Id="rId2" Type="http://schemas.openxmlformats.org/officeDocument/2006/relationships/slideMaster" Target="slideMasters/slideMaster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 Id="rId14" Type="http://schemas.openxmlformats.org/officeDocument/2006/relationships/slide" Target="slides/slide7.xml"/><Relationship Id="rId30" Type="http://schemas.openxmlformats.org/officeDocument/2006/relationships/slide" Target="slides/slide23.xml"/><Relationship Id="rId35" Type="http://schemas.openxmlformats.org/officeDocument/2006/relationships/slide" Target="slides/slide28.xml"/><Relationship Id="rId56" Type="http://schemas.openxmlformats.org/officeDocument/2006/relationships/slide" Target="slides/slide49.xml"/><Relationship Id="rId77" Type="http://schemas.openxmlformats.org/officeDocument/2006/relationships/slide" Target="slides/slide70.xml"/></Relationships>
</file>

<file path=ppt/charts/_rels/chart1.xml.rels><?xml version="1.0" encoding="UTF-8" standalone="yes"?>
<Relationships xmlns="http://schemas.openxmlformats.org/package/2006/relationships"><Relationship Id="rId1" Type="http://schemas.openxmlformats.org/officeDocument/2006/relationships/oleObject" Target="file:///C:\Users\R_Yarmohammadi\Desktop\&#1606;&#1605;&#1608;&#1583;&#1575;&#1585;%20&#1581;&#1580;&#1605;%20&#1589;&#1705;&#1608;&#1705;%20&#1605;&#1606;&#1578;&#1588;&#1585;&#1607;%20&#1583;&#1585;%20&#1576;&#1575;&#1586;&#1575;&#1585;%20&#1587;&#1585;&#1605;&#1575;&#1740;&#1607;%20&#1578;&#1575;%20&#1578;&#1740;&#1585;&#1605;&#1575;&#1607;%201396.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4"/>
    </mc:Choice>
    <mc:Fallback>
      <c:style val="24"/>
    </mc:Fallback>
  </mc:AlternateContent>
  <c:chart>
    <c:title>
      <c:tx>
        <c:rich>
          <a:bodyPr/>
          <a:lstStyle/>
          <a:p>
            <a:pPr>
              <a:defRPr/>
            </a:pPr>
            <a:r>
              <a:rPr lang="fa-IR"/>
              <a:t>حجم صکوک منتشره در بازار سرمایه تا مرداد</a:t>
            </a:r>
            <a:r>
              <a:rPr lang="fa-IR" baseline="0"/>
              <a:t> ماه </a:t>
            </a:r>
            <a:r>
              <a:rPr lang="fa-IR"/>
              <a:t>1397</a:t>
            </a:r>
            <a:endParaRPr lang="en-US"/>
          </a:p>
        </c:rich>
      </c:tx>
      <c:overlay val="0"/>
    </c:title>
    <c:autoTitleDeleted val="0"/>
    <c:plotArea>
      <c:layout/>
      <c:barChart>
        <c:barDir val="col"/>
        <c:grouping val="clustered"/>
        <c:varyColors val="0"/>
        <c:ser>
          <c:idx val="0"/>
          <c:order val="0"/>
          <c:tx>
            <c:v>حجم صکوک منتشره</c:v>
          </c:tx>
          <c:invertIfNegative val="0"/>
          <c:cat>
            <c:numRef>
              <c:f>Sheet1!$A$2:$A$10</c:f>
              <c:numCache>
                <c:formatCode>General</c:formatCode>
                <c:ptCount val="9"/>
                <c:pt idx="0">
                  <c:v>1389</c:v>
                </c:pt>
                <c:pt idx="1">
                  <c:v>1390</c:v>
                </c:pt>
                <c:pt idx="2">
                  <c:v>1391</c:v>
                </c:pt>
                <c:pt idx="3">
                  <c:v>1392</c:v>
                </c:pt>
                <c:pt idx="4">
                  <c:v>1393</c:v>
                </c:pt>
                <c:pt idx="5">
                  <c:v>1394</c:v>
                </c:pt>
                <c:pt idx="6">
                  <c:v>1395</c:v>
                </c:pt>
                <c:pt idx="7">
                  <c:v>1396</c:v>
                </c:pt>
                <c:pt idx="8">
                  <c:v>1397</c:v>
                </c:pt>
              </c:numCache>
            </c:numRef>
          </c:cat>
          <c:val>
            <c:numRef>
              <c:f>Sheet1!$B$2:$B$10</c:f>
              <c:numCache>
                <c:formatCode>_-* #,##0_-;_-* #,##0\-;_-* "-"??_-;_-@_-</c:formatCode>
                <c:ptCount val="9"/>
                <c:pt idx="0">
                  <c:v>291500</c:v>
                </c:pt>
                <c:pt idx="1">
                  <c:v>3416500</c:v>
                </c:pt>
                <c:pt idx="2">
                  <c:v>2639306</c:v>
                </c:pt>
                <c:pt idx="3">
                  <c:v>9112865</c:v>
                </c:pt>
                <c:pt idx="4">
                  <c:v>8257784</c:v>
                </c:pt>
                <c:pt idx="5">
                  <c:v>7279314</c:v>
                </c:pt>
                <c:pt idx="6">
                  <c:v>83662500</c:v>
                </c:pt>
                <c:pt idx="7" formatCode="_-* #,##0_-;_-* #,##0\-;_-* &quot;-&quot;_-;_-@_-">
                  <c:v>132730000</c:v>
                </c:pt>
                <c:pt idx="8" formatCode="_-* #,##0_-;_-* #,##0\-;_-* &quot;-&quot;_-;_-@_-">
                  <c:v>13320000</c:v>
                </c:pt>
              </c:numCache>
            </c:numRef>
          </c:val>
          <c:extLst>
            <c:ext xmlns:c16="http://schemas.microsoft.com/office/drawing/2014/chart" uri="{C3380CC4-5D6E-409C-BE32-E72D297353CC}">
              <c16:uniqueId val="{00000000-A1E6-4A46-B260-34CD2F621EC5}"/>
            </c:ext>
          </c:extLst>
        </c:ser>
        <c:ser>
          <c:idx val="1"/>
          <c:order val="1"/>
          <c:tx>
            <c:v>تعداد صکوک منتشره</c:v>
          </c:tx>
          <c:invertIfNegative val="0"/>
          <c:cat>
            <c:numRef>
              <c:f>Sheet1!$A$2:$A$10</c:f>
              <c:numCache>
                <c:formatCode>General</c:formatCode>
                <c:ptCount val="9"/>
                <c:pt idx="0">
                  <c:v>1389</c:v>
                </c:pt>
                <c:pt idx="1">
                  <c:v>1390</c:v>
                </c:pt>
                <c:pt idx="2">
                  <c:v>1391</c:v>
                </c:pt>
                <c:pt idx="3">
                  <c:v>1392</c:v>
                </c:pt>
                <c:pt idx="4">
                  <c:v>1393</c:v>
                </c:pt>
                <c:pt idx="5">
                  <c:v>1394</c:v>
                </c:pt>
                <c:pt idx="6">
                  <c:v>1395</c:v>
                </c:pt>
                <c:pt idx="7">
                  <c:v>1396</c:v>
                </c:pt>
                <c:pt idx="8">
                  <c:v>1397</c:v>
                </c:pt>
              </c:numCache>
            </c:numRef>
          </c:cat>
          <c:val>
            <c:numRef>
              <c:f>Sheet1!$C$2:$C$10</c:f>
              <c:numCache>
                <c:formatCode>General</c:formatCode>
                <c:ptCount val="9"/>
                <c:pt idx="0">
                  <c:v>1</c:v>
                </c:pt>
                <c:pt idx="1">
                  <c:v>4</c:v>
                </c:pt>
                <c:pt idx="2">
                  <c:v>4</c:v>
                </c:pt>
                <c:pt idx="3">
                  <c:v>8</c:v>
                </c:pt>
                <c:pt idx="4">
                  <c:v>7</c:v>
                </c:pt>
                <c:pt idx="5">
                  <c:v>4</c:v>
                </c:pt>
                <c:pt idx="6">
                  <c:v>14</c:v>
                </c:pt>
                <c:pt idx="7">
                  <c:v>11</c:v>
                </c:pt>
                <c:pt idx="8">
                  <c:v>4</c:v>
                </c:pt>
              </c:numCache>
            </c:numRef>
          </c:val>
          <c:extLst>
            <c:ext xmlns:c16="http://schemas.microsoft.com/office/drawing/2014/chart" uri="{C3380CC4-5D6E-409C-BE32-E72D297353CC}">
              <c16:uniqueId val="{00000001-A1E6-4A46-B260-34CD2F621EC5}"/>
            </c:ext>
          </c:extLst>
        </c:ser>
        <c:dLbls>
          <c:showLegendKey val="0"/>
          <c:showVal val="0"/>
          <c:showCatName val="0"/>
          <c:showSerName val="0"/>
          <c:showPercent val="0"/>
          <c:showBubbleSize val="0"/>
        </c:dLbls>
        <c:gapWidth val="150"/>
        <c:axId val="62854656"/>
        <c:axId val="62856192"/>
      </c:barChart>
      <c:catAx>
        <c:axId val="62854656"/>
        <c:scaling>
          <c:orientation val="minMax"/>
        </c:scaling>
        <c:delete val="0"/>
        <c:axPos val="b"/>
        <c:numFmt formatCode="General" sourceLinked="1"/>
        <c:majorTickMark val="out"/>
        <c:minorTickMark val="none"/>
        <c:tickLblPos val="nextTo"/>
        <c:crossAx val="62856192"/>
        <c:crosses val="autoZero"/>
        <c:auto val="1"/>
        <c:lblAlgn val="ctr"/>
        <c:lblOffset val="100"/>
        <c:noMultiLvlLbl val="0"/>
      </c:catAx>
      <c:valAx>
        <c:axId val="62856192"/>
        <c:scaling>
          <c:orientation val="minMax"/>
        </c:scaling>
        <c:delete val="0"/>
        <c:axPos val="l"/>
        <c:majorGridlines/>
        <c:title>
          <c:tx>
            <c:rich>
              <a:bodyPr rot="-5400000" vert="horz"/>
              <a:lstStyle/>
              <a:p>
                <a:pPr>
                  <a:defRPr/>
                </a:pPr>
                <a:r>
                  <a:rPr lang="fa-IR"/>
                  <a:t>میلیون ریال</a:t>
                </a:r>
                <a:endParaRPr lang="en-US"/>
              </a:p>
            </c:rich>
          </c:tx>
          <c:layout>
            <c:manualLayout>
              <c:xMode val="edge"/>
              <c:yMode val="edge"/>
              <c:x val="9.5733339735159639E-3"/>
              <c:y val="0.3535439211185476"/>
            </c:manualLayout>
          </c:layout>
          <c:overlay val="0"/>
        </c:title>
        <c:numFmt formatCode="_-* #,##0_-;_-* #,##0\-;_-* &quot;-&quot;??_-;_-@_-" sourceLinked="1"/>
        <c:majorTickMark val="out"/>
        <c:minorTickMark val="none"/>
        <c:tickLblPos val="nextTo"/>
        <c:txPr>
          <a:bodyPr/>
          <a:lstStyle/>
          <a:p>
            <a:pPr rtl="1">
              <a:defRPr baseline="0">
                <a:latin typeface="Calibri" panose="020F0502020204030204" pitchFamily="34" charset="0"/>
              </a:defRPr>
            </a:pPr>
            <a:endParaRPr lang="fa-IR"/>
          </a:p>
        </c:txPr>
        <c:crossAx val="62854656"/>
        <c:crosses val="autoZero"/>
        <c:crossBetween val="between"/>
      </c:valAx>
      <c:dTable>
        <c:showHorzBorder val="1"/>
        <c:showVertBorder val="1"/>
        <c:showOutline val="1"/>
        <c:showKeys val="1"/>
        <c:txPr>
          <a:bodyPr/>
          <a:lstStyle/>
          <a:p>
            <a:pPr rtl="0">
              <a:defRPr sz="1100" baseline="0">
                <a:latin typeface="Calibri" panose="020F0502020204030204" pitchFamily="34" charset="0"/>
              </a:defRPr>
            </a:pPr>
            <a:endParaRPr lang="fa-IR"/>
          </a:p>
        </c:txPr>
      </c:dTable>
      <c:spPr>
        <a:noFill/>
      </c:spPr>
    </c:plotArea>
    <c:plotVisOnly val="1"/>
    <c:dispBlanksAs val="gap"/>
    <c:showDLblsOverMax val="0"/>
  </c:chart>
  <c:spPr>
    <a:noFill/>
    <a:ln w="25400" cap="flat" cmpd="sng" algn="ctr">
      <a:solidFill>
        <a:schemeClr val="accent2"/>
      </a:solidFill>
      <a:prstDash val="solid"/>
    </a:ln>
    <a:effectLst/>
  </c:spPr>
  <c:txPr>
    <a:bodyPr/>
    <a:lstStyle/>
    <a:p>
      <a:pPr rtl="1">
        <a:defRPr sz="1200">
          <a:solidFill>
            <a:schemeClr val="dk1"/>
          </a:solidFill>
          <a:latin typeface="IPT.Nazanin" pitchFamily="2" charset="2"/>
          <a:ea typeface="+mn-ea"/>
          <a:cs typeface="B Nazanin" pitchFamily="2" charset="-78"/>
        </a:defRPr>
      </a:pPr>
      <a:endParaRPr lang="fa-IR"/>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EFDBB3-AC9E-405D-BB4A-8B9A47774067}"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0439E8F6-87DE-466D-AC71-9DD30E3A8A83}">
      <dgm:prSet phldrT="[Text]" custT="1"/>
      <dgm:spPr/>
      <dgm:t>
        <a:bodyPr/>
        <a:lstStyle/>
        <a:p>
          <a:r>
            <a:rPr lang="fa-IR" sz="1600" dirty="0" smtClean="0">
              <a:cs typeface="B Titr" pitchFamily="2" charset="-78"/>
            </a:rPr>
            <a:t>تأمین مالی بخش های مختلف اقتصاد </a:t>
          </a:r>
          <a:endParaRPr lang="en-US" sz="1600" dirty="0">
            <a:cs typeface="B Titr" pitchFamily="2" charset="-78"/>
          </a:endParaRPr>
        </a:p>
      </dgm:t>
    </dgm:pt>
    <dgm:pt modelId="{17257886-D816-46DC-A062-BB487FA7553F}" type="parTrans" cxnId="{4D325868-ADF1-42B7-9002-3A5B946EC2C4}">
      <dgm:prSet/>
      <dgm:spPr/>
      <dgm:t>
        <a:bodyPr/>
        <a:lstStyle/>
        <a:p>
          <a:endParaRPr lang="en-US" sz="3600">
            <a:cs typeface="B Titr" pitchFamily="2" charset="-78"/>
          </a:endParaRPr>
        </a:p>
      </dgm:t>
    </dgm:pt>
    <dgm:pt modelId="{98BB43DC-0FB2-4145-B47A-535D9D646AD6}" type="sibTrans" cxnId="{4D325868-ADF1-42B7-9002-3A5B946EC2C4}">
      <dgm:prSet/>
      <dgm:spPr/>
      <dgm:t>
        <a:bodyPr/>
        <a:lstStyle/>
        <a:p>
          <a:endParaRPr lang="en-US" sz="3600">
            <a:cs typeface="B Titr" pitchFamily="2" charset="-78"/>
          </a:endParaRPr>
        </a:p>
      </dgm:t>
    </dgm:pt>
    <dgm:pt modelId="{C001468F-05ED-4240-89B9-D5BB42533BCC}">
      <dgm:prSet custT="1"/>
      <dgm:spPr/>
      <dgm:t>
        <a:bodyPr/>
        <a:lstStyle/>
        <a:p>
          <a:pPr rtl="1"/>
          <a:r>
            <a:rPr lang="fa-IR" sz="2000" dirty="0" smtClean="0">
              <a:cs typeface="B Titr" pitchFamily="2" charset="-78"/>
            </a:rPr>
            <a:t>بخش دولتی</a:t>
          </a:r>
          <a:endParaRPr lang="fa-IR" sz="2000" dirty="0">
            <a:cs typeface="B Titr" pitchFamily="2" charset="-78"/>
          </a:endParaRPr>
        </a:p>
      </dgm:t>
    </dgm:pt>
    <dgm:pt modelId="{B2AC8F5C-D289-4BD1-9201-11AC8B925F9D}" type="parTrans" cxnId="{D47DFD90-4DE8-4AD0-A1BE-B7D70EFE3D46}">
      <dgm:prSet/>
      <dgm:spPr/>
      <dgm:t>
        <a:bodyPr/>
        <a:lstStyle/>
        <a:p>
          <a:endParaRPr lang="en-US" sz="3600">
            <a:cs typeface="B Titr" pitchFamily="2" charset="-78"/>
          </a:endParaRPr>
        </a:p>
      </dgm:t>
    </dgm:pt>
    <dgm:pt modelId="{1BCD1556-B109-46C5-A543-388E46B1B9A4}" type="sibTrans" cxnId="{D47DFD90-4DE8-4AD0-A1BE-B7D70EFE3D46}">
      <dgm:prSet/>
      <dgm:spPr/>
      <dgm:t>
        <a:bodyPr/>
        <a:lstStyle/>
        <a:p>
          <a:endParaRPr lang="en-US" sz="3600">
            <a:cs typeface="B Titr" pitchFamily="2" charset="-78"/>
          </a:endParaRPr>
        </a:p>
      </dgm:t>
    </dgm:pt>
    <dgm:pt modelId="{CD0761DA-D738-4DB0-9E98-FE9F67EFB191}">
      <dgm:prSet custT="1"/>
      <dgm:spPr/>
      <dgm:t>
        <a:bodyPr/>
        <a:lstStyle/>
        <a:p>
          <a:pPr rtl="1"/>
          <a:r>
            <a:rPr lang="fa-IR" sz="2000" smtClean="0">
              <a:cs typeface="B Titr" pitchFamily="2" charset="-78"/>
            </a:rPr>
            <a:t>بخش خصوصی</a:t>
          </a:r>
          <a:endParaRPr kumimoji="0" lang="fa-IR" sz="2000" b="0" i="0" u="none" strike="noStrike" cap="none" spc="0" normalizeH="0" baseline="0" noProof="0" dirty="0" smtClean="0">
            <a:ln/>
            <a:effectLst/>
            <a:uLnTx/>
            <a:uFillTx/>
            <a:latin typeface="+mn-lt"/>
            <a:ea typeface="+mn-ea"/>
            <a:cs typeface="B Titr" pitchFamily="2" charset="-78"/>
          </a:endParaRPr>
        </a:p>
      </dgm:t>
    </dgm:pt>
    <dgm:pt modelId="{B6C3788A-E836-44C2-A19F-E1F1DAFAD4F5}" type="parTrans" cxnId="{6C2E3670-51D0-4682-A6F5-2242CA699A3E}">
      <dgm:prSet/>
      <dgm:spPr/>
      <dgm:t>
        <a:bodyPr/>
        <a:lstStyle/>
        <a:p>
          <a:endParaRPr lang="en-US" sz="3600">
            <a:cs typeface="B Titr" pitchFamily="2" charset="-78"/>
          </a:endParaRPr>
        </a:p>
      </dgm:t>
    </dgm:pt>
    <dgm:pt modelId="{23856F1C-82D1-4EFF-8B41-44BA893817AB}" type="sibTrans" cxnId="{6C2E3670-51D0-4682-A6F5-2242CA699A3E}">
      <dgm:prSet/>
      <dgm:spPr/>
      <dgm:t>
        <a:bodyPr/>
        <a:lstStyle/>
        <a:p>
          <a:endParaRPr lang="en-US" sz="3600">
            <a:cs typeface="B Titr" pitchFamily="2" charset="-78"/>
          </a:endParaRPr>
        </a:p>
      </dgm:t>
    </dgm:pt>
    <dgm:pt modelId="{4C62CE2B-64FE-4CB5-AE11-0806F94E991B}">
      <dgm:prSet custT="1"/>
      <dgm:spPr/>
      <dgm:t>
        <a:bodyPr/>
        <a:lstStyle/>
        <a:p>
          <a:pPr rtl="1"/>
          <a:r>
            <a:rPr lang="fa-IR" sz="2000" dirty="0" smtClean="0">
              <a:cs typeface="B Titr" pitchFamily="2" charset="-78"/>
            </a:rPr>
            <a:t>بخش تعاونی</a:t>
          </a:r>
          <a:endParaRPr lang="fa-IR" sz="2000" dirty="0">
            <a:cs typeface="B Titr" pitchFamily="2" charset="-78"/>
          </a:endParaRPr>
        </a:p>
      </dgm:t>
    </dgm:pt>
    <dgm:pt modelId="{AF7ABCD7-5AEC-43EB-B091-36A848591B91}" type="parTrans" cxnId="{BDFDE295-FDE3-448E-A23A-16393381176B}">
      <dgm:prSet/>
      <dgm:spPr/>
      <dgm:t>
        <a:bodyPr/>
        <a:lstStyle/>
        <a:p>
          <a:endParaRPr lang="en-US" sz="3600">
            <a:cs typeface="B Titr" pitchFamily="2" charset="-78"/>
          </a:endParaRPr>
        </a:p>
      </dgm:t>
    </dgm:pt>
    <dgm:pt modelId="{CF0B4254-DB04-4AA2-91E1-30EAAA633489}" type="sibTrans" cxnId="{BDFDE295-FDE3-448E-A23A-16393381176B}">
      <dgm:prSet/>
      <dgm:spPr/>
      <dgm:t>
        <a:bodyPr/>
        <a:lstStyle/>
        <a:p>
          <a:endParaRPr lang="en-US" sz="3600">
            <a:cs typeface="B Titr" pitchFamily="2" charset="-78"/>
          </a:endParaRPr>
        </a:p>
      </dgm:t>
    </dgm:pt>
    <dgm:pt modelId="{6C2E96AF-78C8-4FEC-A934-EFA7BC364F5A}" type="pres">
      <dgm:prSet presAssocID="{90EFDBB3-AC9E-405D-BB4A-8B9A47774067}" presName="hierChild1" presStyleCnt="0">
        <dgm:presLayoutVars>
          <dgm:chPref val="1"/>
          <dgm:dir/>
          <dgm:animOne val="branch"/>
          <dgm:animLvl val="lvl"/>
          <dgm:resizeHandles/>
        </dgm:presLayoutVars>
      </dgm:prSet>
      <dgm:spPr/>
      <dgm:t>
        <a:bodyPr/>
        <a:lstStyle/>
        <a:p>
          <a:endParaRPr lang="en-US"/>
        </a:p>
      </dgm:t>
    </dgm:pt>
    <dgm:pt modelId="{0C91D584-3402-4D7D-B065-A76BA6A5DF4D}" type="pres">
      <dgm:prSet presAssocID="{0439E8F6-87DE-466D-AC71-9DD30E3A8A83}" presName="hierRoot1" presStyleCnt="0"/>
      <dgm:spPr/>
    </dgm:pt>
    <dgm:pt modelId="{A73DB550-CA92-44D2-ADDD-4A3CCDFDAE83}" type="pres">
      <dgm:prSet presAssocID="{0439E8F6-87DE-466D-AC71-9DD30E3A8A83}" presName="composite" presStyleCnt="0"/>
      <dgm:spPr/>
    </dgm:pt>
    <dgm:pt modelId="{02955713-4BEE-4FE6-A264-FDDA62E61FAA}" type="pres">
      <dgm:prSet presAssocID="{0439E8F6-87DE-466D-AC71-9DD30E3A8A83}" presName="background" presStyleLbl="node0" presStyleIdx="0" presStyleCnt="1"/>
      <dgm:spPr/>
    </dgm:pt>
    <dgm:pt modelId="{773EFCD2-24E0-4290-B0B0-42DC8767272F}" type="pres">
      <dgm:prSet presAssocID="{0439E8F6-87DE-466D-AC71-9DD30E3A8A83}" presName="text" presStyleLbl="fgAcc0" presStyleIdx="0" presStyleCnt="1" custScaleX="127539">
        <dgm:presLayoutVars>
          <dgm:chPref val="3"/>
        </dgm:presLayoutVars>
      </dgm:prSet>
      <dgm:spPr/>
      <dgm:t>
        <a:bodyPr/>
        <a:lstStyle/>
        <a:p>
          <a:endParaRPr lang="en-US"/>
        </a:p>
      </dgm:t>
    </dgm:pt>
    <dgm:pt modelId="{6C24670E-0F96-4B69-A56F-AFD11870C2DD}" type="pres">
      <dgm:prSet presAssocID="{0439E8F6-87DE-466D-AC71-9DD30E3A8A83}" presName="hierChild2" presStyleCnt="0"/>
      <dgm:spPr/>
    </dgm:pt>
    <dgm:pt modelId="{D8C05C35-B8FB-40D6-98F5-B3FD1545EBEB}" type="pres">
      <dgm:prSet presAssocID="{AF7ABCD7-5AEC-43EB-B091-36A848591B91}" presName="Name10" presStyleLbl="parChTrans1D2" presStyleIdx="0" presStyleCnt="3"/>
      <dgm:spPr/>
      <dgm:t>
        <a:bodyPr/>
        <a:lstStyle/>
        <a:p>
          <a:endParaRPr lang="en-US"/>
        </a:p>
      </dgm:t>
    </dgm:pt>
    <dgm:pt modelId="{B0EFD9F5-798B-4E6A-9B9F-EBA384EB1B97}" type="pres">
      <dgm:prSet presAssocID="{4C62CE2B-64FE-4CB5-AE11-0806F94E991B}" presName="hierRoot2" presStyleCnt="0"/>
      <dgm:spPr/>
    </dgm:pt>
    <dgm:pt modelId="{1B4D55D2-EE41-4901-8FD2-D76A5E005093}" type="pres">
      <dgm:prSet presAssocID="{4C62CE2B-64FE-4CB5-AE11-0806F94E991B}" presName="composite2" presStyleCnt="0"/>
      <dgm:spPr/>
    </dgm:pt>
    <dgm:pt modelId="{9BF377A6-9C2A-451A-80C0-12A78F8755DE}" type="pres">
      <dgm:prSet presAssocID="{4C62CE2B-64FE-4CB5-AE11-0806F94E991B}" presName="background2" presStyleLbl="node2" presStyleIdx="0" presStyleCnt="3"/>
      <dgm:spPr/>
    </dgm:pt>
    <dgm:pt modelId="{11482840-0EBD-489D-B848-250755057C85}" type="pres">
      <dgm:prSet presAssocID="{4C62CE2B-64FE-4CB5-AE11-0806F94E991B}" presName="text2" presStyleLbl="fgAcc2" presStyleIdx="0" presStyleCnt="3">
        <dgm:presLayoutVars>
          <dgm:chPref val="3"/>
        </dgm:presLayoutVars>
      </dgm:prSet>
      <dgm:spPr/>
      <dgm:t>
        <a:bodyPr/>
        <a:lstStyle/>
        <a:p>
          <a:endParaRPr lang="en-US"/>
        </a:p>
      </dgm:t>
    </dgm:pt>
    <dgm:pt modelId="{397A4FF5-3314-46A2-927E-12B3E4B44D60}" type="pres">
      <dgm:prSet presAssocID="{4C62CE2B-64FE-4CB5-AE11-0806F94E991B}" presName="hierChild3" presStyleCnt="0"/>
      <dgm:spPr/>
    </dgm:pt>
    <dgm:pt modelId="{961EBA9F-0DAB-4A84-8388-6CACF9331649}" type="pres">
      <dgm:prSet presAssocID="{B6C3788A-E836-44C2-A19F-E1F1DAFAD4F5}" presName="Name10" presStyleLbl="parChTrans1D2" presStyleIdx="1" presStyleCnt="3"/>
      <dgm:spPr/>
      <dgm:t>
        <a:bodyPr/>
        <a:lstStyle/>
        <a:p>
          <a:endParaRPr lang="en-US"/>
        </a:p>
      </dgm:t>
    </dgm:pt>
    <dgm:pt modelId="{9C09C601-1A99-4A2A-A3E7-D5B1B13F3461}" type="pres">
      <dgm:prSet presAssocID="{CD0761DA-D738-4DB0-9E98-FE9F67EFB191}" presName="hierRoot2" presStyleCnt="0"/>
      <dgm:spPr/>
    </dgm:pt>
    <dgm:pt modelId="{F57C02F8-2D10-49BA-806B-10FEE2E6A314}" type="pres">
      <dgm:prSet presAssocID="{CD0761DA-D738-4DB0-9E98-FE9F67EFB191}" presName="composite2" presStyleCnt="0"/>
      <dgm:spPr/>
    </dgm:pt>
    <dgm:pt modelId="{9F329524-48B2-4FF7-97C7-2A202BA60F3B}" type="pres">
      <dgm:prSet presAssocID="{CD0761DA-D738-4DB0-9E98-FE9F67EFB191}" presName="background2" presStyleLbl="node2" presStyleIdx="1" presStyleCnt="3"/>
      <dgm:spPr/>
    </dgm:pt>
    <dgm:pt modelId="{B368D345-6C23-456D-A98C-63F5B8D542B3}" type="pres">
      <dgm:prSet presAssocID="{CD0761DA-D738-4DB0-9E98-FE9F67EFB191}" presName="text2" presStyleLbl="fgAcc2" presStyleIdx="1" presStyleCnt="3" custLinFactNeighborX="30686" custLinFactNeighborY="992">
        <dgm:presLayoutVars>
          <dgm:chPref val="3"/>
        </dgm:presLayoutVars>
      </dgm:prSet>
      <dgm:spPr/>
      <dgm:t>
        <a:bodyPr/>
        <a:lstStyle/>
        <a:p>
          <a:endParaRPr lang="en-US"/>
        </a:p>
      </dgm:t>
    </dgm:pt>
    <dgm:pt modelId="{154C04E5-166B-48CA-80A6-860D4A08F89D}" type="pres">
      <dgm:prSet presAssocID="{CD0761DA-D738-4DB0-9E98-FE9F67EFB191}" presName="hierChild3" presStyleCnt="0"/>
      <dgm:spPr/>
    </dgm:pt>
    <dgm:pt modelId="{68D9F1AF-535A-4B65-992A-7FE1C0939046}" type="pres">
      <dgm:prSet presAssocID="{B2AC8F5C-D289-4BD1-9201-11AC8B925F9D}" presName="Name10" presStyleLbl="parChTrans1D2" presStyleIdx="2" presStyleCnt="3"/>
      <dgm:spPr/>
      <dgm:t>
        <a:bodyPr/>
        <a:lstStyle/>
        <a:p>
          <a:endParaRPr lang="en-US"/>
        </a:p>
      </dgm:t>
    </dgm:pt>
    <dgm:pt modelId="{7DD0E462-06DF-460D-BED5-84EDAE5E67A8}" type="pres">
      <dgm:prSet presAssocID="{C001468F-05ED-4240-89B9-D5BB42533BCC}" presName="hierRoot2" presStyleCnt="0"/>
      <dgm:spPr/>
    </dgm:pt>
    <dgm:pt modelId="{79C9F28B-94C0-4EA1-8C09-3EF638C9D42F}" type="pres">
      <dgm:prSet presAssocID="{C001468F-05ED-4240-89B9-D5BB42533BCC}" presName="composite2" presStyleCnt="0"/>
      <dgm:spPr/>
    </dgm:pt>
    <dgm:pt modelId="{08AA3A0D-C553-49C7-BE83-F7FD4174F812}" type="pres">
      <dgm:prSet presAssocID="{C001468F-05ED-4240-89B9-D5BB42533BCC}" presName="background2" presStyleLbl="node2" presStyleIdx="2" presStyleCnt="3"/>
      <dgm:spPr/>
    </dgm:pt>
    <dgm:pt modelId="{9B0E9617-2CB2-4846-BB24-0783FD2D291E}" type="pres">
      <dgm:prSet presAssocID="{C001468F-05ED-4240-89B9-D5BB42533BCC}" presName="text2" presStyleLbl="fgAcc2" presStyleIdx="2" presStyleCnt="3" custLinFactNeighborX="64782" custLinFactNeighborY="-1649">
        <dgm:presLayoutVars>
          <dgm:chPref val="3"/>
        </dgm:presLayoutVars>
      </dgm:prSet>
      <dgm:spPr/>
      <dgm:t>
        <a:bodyPr/>
        <a:lstStyle/>
        <a:p>
          <a:endParaRPr lang="en-US"/>
        </a:p>
      </dgm:t>
    </dgm:pt>
    <dgm:pt modelId="{A6A90E05-C540-4A1C-B3F4-2DE28D64AFD6}" type="pres">
      <dgm:prSet presAssocID="{C001468F-05ED-4240-89B9-D5BB42533BCC}" presName="hierChild3" presStyleCnt="0"/>
      <dgm:spPr/>
    </dgm:pt>
  </dgm:ptLst>
  <dgm:cxnLst>
    <dgm:cxn modelId="{AFB2FB4A-6841-4E6F-AEAE-8347236C73DD}" type="presOf" srcId="{CD0761DA-D738-4DB0-9E98-FE9F67EFB191}" destId="{B368D345-6C23-456D-A98C-63F5B8D542B3}" srcOrd="0" destOrd="0" presId="urn:microsoft.com/office/officeart/2005/8/layout/hierarchy1"/>
    <dgm:cxn modelId="{CDE0400F-6A58-4AA9-B36D-5AB9AA4F2687}" type="presOf" srcId="{AF7ABCD7-5AEC-43EB-B091-36A848591B91}" destId="{D8C05C35-B8FB-40D6-98F5-B3FD1545EBEB}" srcOrd="0" destOrd="0" presId="urn:microsoft.com/office/officeart/2005/8/layout/hierarchy1"/>
    <dgm:cxn modelId="{6C2E3670-51D0-4682-A6F5-2242CA699A3E}" srcId="{0439E8F6-87DE-466D-AC71-9DD30E3A8A83}" destId="{CD0761DA-D738-4DB0-9E98-FE9F67EFB191}" srcOrd="1" destOrd="0" parTransId="{B6C3788A-E836-44C2-A19F-E1F1DAFAD4F5}" sibTransId="{23856F1C-82D1-4EFF-8B41-44BA893817AB}"/>
    <dgm:cxn modelId="{BDFDE295-FDE3-448E-A23A-16393381176B}" srcId="{0439E8F6-87DE-466D-AC71-9DD30E3A8A83}" destId="{4C62CE2B-64FE-4CB5-AE11-0806F94E991B}" srcOrd="0" destOrd="0" parTransId="{AF7ABCD7-5AEC-43EB-B091-36A848591B91}" sibTransId="{CF0B4254-DB04-4AA2-91E1-30EAAA633489}"/>
    <dgm:cxn modelId="{A99C73CD-BE05-427E-880F-AAF4711363F5}" type="presOf" srcId="{B6C3788A-E836-44C2-A19F-E1F1DAFAD4F5}" destId="{961EBA9F-0DAB-4A84-8388-6CACF9331649}" srcOrd="0" destOrd="0" presId="urn:microsoft.com/office/officeart/2005/8/layout/hierarchy1"/>
    <dgm:cxn modelId="{D0AA47CD-812C-45A1-94E3-336F4E70B0C6}" type="presOf" srcId="{4C62CE2B-64FE-4CB5-AE11-0806F94E991B}" destId="{11482840-0EBD-489D-B848-250755057C85}" srcOrd="0" destOrd="0" presId="urn:microsoft.com/office/officeart/2005/8/layout/hierarchy1"/>
    <dgm:cxn modelId="{97838F32-46B0-435C-A869-B6710C1C9B4A}" type="presOf" srcId="{B2AC8F5C-D289-4BD1-9201-11AC8B925F9D}" destId="{68D9F1AF-535A-4B65-992A-7FE1C0939046}" srcOrd="0" destOrd="0" presId="urn:microsoft.com/office/officeart/2005/8/layout/hierarchy1"/>
    <dgm:cxn modelId="{45D909CA-11AF-4DCE-99E2-7981B40D0F78}" type="presOf" srcId="{0439E8F6-87DE-466D-AC71-9DD30E3A8A83}" destId="{773EFCD2-24E0-4290-B0B0-42DC8767272F}" srcOrd="0" destOrd="0" presId="urn:microsoft.com/office/officeart/2005/8/layout/hierarchy1"/>
    <dgm:cxn modelId="{413A1B9B-67CE-49B4-9AEC-F10CB9DD5E5F}" type="presOf" srcId="{90EFDBB3-AC9E-405D-BB4A-8B9A47774067}" destId="{6C2E96AF-78C8-4FEC-A934-EFA7BC364F5A}" srcOrd="0" destOrd="0" presId="urn:microsoft.com/office/officeart/2005/8/layout/hierarchy1"/>
    <dgm:cxn modelId="{4D325868-ADF1-42B7-9002-3A5B946EC2C4}" srcId="{90EFDBB3-AC9E-405D-BB4A-8B9A47774067}" destId="{0439E8F6-87DE-466D-AC71-9DD30E3A8A83}" srcOrd="0" destOrd="0" parTransId="{17257886-D816-46DC-A062-BB487FA7553F}" sibTransId="{98BB43DC-0FB2-4145-B47A-535D9D646AD6}"/>
    <dgm:cxn modelId="{D47DFD90-4DE8-4AD0-A1BE-B7D70EFE3D46}" srcId="{0439E8F6-87DE-466D-AC71-9DD30E3A8A83}" destId="{C001468F-05ED-4240-89B9-D5BB42533BCC}" srcOrd="2" destOrd="0" parTransId="{B2AC8F5C-D289-4BD1-9201-11AC8B925F9D}" sibTransId="{1BCD1556-B109-46C5-A543-388E46B1B9A4}"/>
    <dgm:cxn modelId="{CD72D005-6B52-4B61-889A-2BB86224964C}" type="presOf" srcId="{C001468F-05ED-4240-89B9-D5BB42533BCC}" destId="{9B0E9617-2CB2-4846-BB24-0783FD2D291E}" srcOrd="0" destOrd="0" presId="urn:microsoft.com/office/officeart/2005/8/layout/hierarchy1"/>
    <dgm:cxn modelId="{75592794-4108-415C-8798-90F3A09433FD}" type="presParOf" srcId="{6C2E96AF-78C8-4FEC-A934-EFA7BC364F5A}" destId="{0C91D584-3402-4D7D-B065-A76BA6A5DF4D}" srcOrd="0" destOrd="0" presId="urn:microsoft.com/office/officeart/2005/8/layout/hierarchy1"/>
    <dgm:cxn modelId="{0E254BAC-5FE9-4FDF-BC28-790B0420A28E}" type="presParOf" srcId="{0C91D584-3402-4D7D-B065-A76BA6A5DF4D}" destId="{A73DB550-CA92-44D2-ADDD-4A3CCDFDAE83}" srcOrd="0" destOrd="0" presId="urn:microsoft.com/office/officeart/2005/8/layout/hierarchy1"/>
    <dgm:cxn modelId="{9B7082BB-8EDB-4FB3-ADC5-9C17778D6934}" type="presParOf" srcId="{A73DB550-CA92-44D2-ADDD-4A3CCDFDAE83}" destId="{02955713-4BEE-4FE6-A264-FDDA62E61FAA}" srcOrd="0" destOrd="0" presId="urn:microsoft.com/office/officeart/2005/8/layout/hierarchy1"/>
    <dgm:cxn modelId="{5EB106F0-450A-4F3F-96F6-3AE794CD4846}" type="presParOf" srcId="{A73DB550-CA92-44D2-ADDD-4A3CCDFDAE83}" destId="{773EFCD2-24E0-4290-B0B0-42DC8767272F}" srcOrd="1" destOrd="0" presId="urn:microsoft.com/office/officeart/2005/8/layout/hierarchy1"/>
    <dgm:cxn modelId="{A84FCD00-AB26-438D-8F97-AECFBDE5D0F1}" type="presParOf" srcId="{0C91D584-3402-4D7D-B065-A76BA6A5DF4D}" destId="{6C24670E-0F96-4B69-A56F-AFD11870C2DD}" srcOrd="1" destOrd="0" presId="urn:microsoft.com/office/officeart/2005/8/layout/hierarchy1"/>
    <dgm:cxn modelId="{CE938ED6-133F-4187-89C1-30CF8A4A733B}" type="presParOf" srcId="{6C24670E-0F96-4B69-A56F-AFD11870C2DD}" destId="{D8C05C35-B8FB-40D6-98F5-B3FD1545EBEB}" srcOrd="0" destOrd="0" presId="urn:microsoft.com/office/officeart/2005/8/layout/hierarchy1"/>
    <dgm:cxn modelId="{B7020A18-F8F1-4C4F-A98E-23C0F168A526}" type="presParOf" srcId="{6C24670E-0F96-4B69-A56F-AFD11870C2DD}" destId="{B0EFD9F5-798B-4E6A-9B9F-EBA384EB1B97}" srcOrd="1" destOrd="0" presId="urn:microsoft.com/office/officeart/2005/8/layout/hierarchy1"/>
    <dgm:cxn modelId="{EAF54124-6CA0-473D-A884-FD61A35E22D2}" type="presParOf" srcId="{B0EFD9F5-798B-4E6A-9B9F-EBA384EB1B97}" destId="{1B4D55D2-EE41-4901-8FD2-D76A5E005093}" srcOrd="0" destOrd="0" presId="urn:microsoft.com/office/officeart/2005/8/layout/hierarchy1"/>
    <dgm:cxn modelId="{4D34CF8D-B163-4A3E-9F42-4100BADC8C29}" type="presParOf" srcId="{1B4D55D2-EE41-4901-8FD2-D76A5E005093}" destId="{9BF377A6-9C2A-451A-80C0-12A78F8755DE}" srcOrd="0" destOrd="0" presId="urn:microsoft.com/office/officeart/2005/8/layout/hierarchy1"/>
    <dgm:cxn modelId="{87123C96-F887-4B1C-B46C-FE07C5156B1D}" type="presParOf" srcId="{1B4D55D2-EE41-4901-8FD2-D76A5E005093}" destId="{11482840-0EBD-489D-B848-250755057C85}" srcOrd="1" destOrd="0" presId="urn:microsoft.com/office/officeart/2005/8/layout/hierarchy1"/>
    <dgm:cxn modelId="{053D2B54-E1E8-4FE9-AD73-92306E0BA641}" type="presParOf" srcId="{B0EFD9F5-798B-4E6A-9B9F-EBA384EB1B97}" destId="{397A4FF5-3314-46A2-927E-12B3E4B44D60}" srcOrd="1" destOrd="0" presId="urn:microsoft.com/office/officeart/2005/8/layout/hierarchy1"/>
    <dgm:cxn modelId="{CAAE8048-B373-4EE6-B0EE-7B3762678D28}" type="presParOf" srcId="{6C24670E-0F96-4B69-A56F-AFD11870C2DD}" destId="{961EBA9F-0DAB-4A84-8388-6CACF9331649}" srcOrd="2" destOrd="0" presId="urn:microsoft.com/office/officeart/2005/8/layout/hierarchy1"/>
    <dgm:cxn modelId="{FB4C2A6B-EE6B-4A85-834C-8A1D34AD4502}" type="presParOf" srcId="{6C24670E-0F96-4B69-A56F-AFD11870C2DD}" destId="{9C09C601-1A99-4A2A-A3E7-D5B1B13F3461}" srcOrd="3" destOrd="0" presId="urn:microsoft.com/office/officeart/2005/8/layout/hierarchy1"/>
    <dgm:cxn modelId="{17D17E27-02EF-49C9-9690-DF6F3864CC2B}" type="presParOf" srcId="{9C09C601-1A99-4A2A-A3E7-D5B1B13F3461}" destId="{F57C02F8-2D10-49BA-806B-10FEE2E6A314}" srcOrd="0" destOrd="0" presId="urn:microsoft.com/office/officeart/2005/8/layout/hierarchy1"/>
    <dgm:cxn modelId="{9A04EC88-1DBA-4F7D-A7DF-610D443C4E63}" type="presParOf" srcId="{F57C02F8-2D10-49BA-806B-10FEE2E6A314}" destId="{9F329524-48B2-4FF7-97C7-2A202BA60F3B}" srcOrd="0" destOrd="0" presId="urn:microsoft.com/office/officeart/2005/8/layout/hierarchy1"/>
    <dgm:cxn modelId="{193A7F2A-35AE-49BE-8F09-F4BC81A179AF}" type="presParOf" srcId="{F57C02F8-2D10-49BA-806B-10FEE2E6A314}" destId="{B368D345-6C23-456D-A98C-63F5B8D542B3}" srcOrd="1" destOrd="0" presId="urn:microsoft.com/office/officeart/2005/8/layout/hierarchy1"/>
    <dgm:cxn modelId="{60D257BA-4EC4-4BBC-A0FD-E260BA8D2BF6}" type="presParOf" srcId="{9C09C601-1A99-4A2A-A3E7-D5B1B13F3461}" destId="{154C04E5-166B-48CA-80A6-860D4A08F89D}" srcOrd="1" destOrd="0" presId="urn:microsoft.com/office/officeart/2005/8/layout/hierarchy1"/>
    <dgm:cxn modelId="{A0AB488A-F18F-400D-9895-5D9BD9896A7A}" type="presParOf" srcId="{6C24670E-0F96-4B69-A56F-AFD11870C2DD}" destId="{68D9F1AF-535A-4B65-992A-7FE1C0939046}" srcOrd="4" destOrd="0" presId="urn:microsoft.com/office/officeart/2005/8/layout/hierarchy1"/>
    <dgm:cxn modelId="{219C4DF7-DD4F-4296-AC8D-57E53ABFDE3F}" type="presParOf" srcId="{6C24670E-0F96-4B69-A56F-AFD11870C2DD}" destId="{7DD0E462-06DF-460D-BED5-84EDAE5E67A8}" srcOrd="5" destOrd="0" presId="urn:microsoft.com/office/officeart/2005/8/layout/hierarchy1"/>
    <dgm:cxn modelId="{A52D339E-311A-4400-92B8-981530FCF2DA}" type="presParOf" srcId="{7DD0E462-06DF-460D-BED5-84EDAE5E67A8}" destId="{79C9F28B-94C0-4EA1-8C09-3EF638C9D42F}" srcOrd="0" destOrd="0" presId="urn:microsoft.com/office/officeart/2005/8/layout/hierarchy1"/>
    <dgm:cxn modelId="{41AD880D-8F71-4462-A61D-548D2F116EF7}" type="presParOf" srcId="{79C9F28B-94C0-4EA1-8C09-3EF638C9D42F}" destId="{08AA3A0D-C553-49C7-BE83-F7FD4174F812}" srcOrd="0" destOrd="0" presId="urn:microsoft.com/office/officeart/2005/8/layout/hierarchy1"/>
    <dgm:cxn modelId="{449BBF7B-3FF4-4EB2-871A-DEC1D0514E1E}" type="presParOf" srcId="{79C9F28B-94C0-4EA1-8C09-3EF638C9D42F}" destId="{9B0E9617-2CB2-4846-BB24-0783FD2D291E}" srcOrd="1" destOrd="0" presId="urn:microsoft.com/office/officeart/2005/8/layout/hierarchy1"/>
    <dgm:cxn modelId="{50FB81DC-2C76-43BC-98FA-C25593B030D3}" type="presParOf" srcId="{7DD0E462-06DF-460D-BED5-84EDAE5E67A8}" destId="{A6A90E05-C540-4A1C-B3F4-2DE28D64AFD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5D5920-89AF-4541-BD4B-62AF10861E1D}"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2ECAD897-DDE3-495C-9F1D-88C73BB01C56}">
      <dgm:prSet phldrT="[Text]"/>
      <dgm:spPr/>
      <dgm:t>
        <a:bodyPr/>
        <a:lstStyle/>
        <a:p>
          <a:pPr rtl="1"/>
          <a:r>
            <a:rPr lang="fa-IR" dirty="0" smtClean="0">
              <a:cs typeface="B Mitra" pitchFamily="2" charset="-78"/>
            </a:rPr>
            <a:t>1347</a:t>
          </a:r>
          <a:endParaRPr lang="en-US" dirty="0">
            <a:cs typeface="B Mitra" pitchFamily="2" charset="-78"/>
          </a:endParaRPr>
        </a:p>
      </dgm:t>
    </dgm:pt>
    <dgm:pt modelId="{EF74E5FE-9D9E-451F-ACCB-3044F694F481}" type="parTrans" cxnId="{A024533B-C060-4F20-855D-21DF5117D4AF}">
      <dgm:prSet/>
      <dgm:spPr/>
      <dgm:t>
        <a:bodyPr/>
        <a:lstStyle/>
        <a:p>
          <a:pPr rtl="1"/>
          <a:endParaRPr lang="en-US"/>
        </a:p>
      </dgm:t>
    </dgm:pt>
    <dgm:pt modelId="{4E653DF0-62A7-42E8-94D8-DD1718BDB10C}" type="sibTrans" cxnId="{A024533B-C060-4F20-855D-21DF5117D4AF}">
      <dgm:prSet/>
      <dgm:spPr/>
      <dgm:t>
        <a:bodyPr/>
        <a:lstStyle/>
        <a:p>
          <a:pPr rtl="1"/>
          <a:endParaRPr lang="en-US"/>
        </a:p>
      </dgm:t>
    </dgm:pt>
    <dgm:pt modelId="{4BC85E02-3CDF-4F1F-813B-03A584DD6D33}">
      <dgm:prSet phldrT="[Text]"/>
      <dgm:spPr/>
      <dgm:t>
        <a:bodyPr/>
        <a:lstStyle/>
        <a:p>
          <a:pPr rtl="1"/>
          <a:r>
            <a:rPr lang="fa-IR" dirty="0" smtClean="0">
              <a:cs typeface="B Mitra" pitchFamily="2" charset="-78"/>
            </a:rPr>
            <a:t>قانون اصلاح قسمتی از قانون تجارت</a:t>
          </a:r>
          <a:endParaRPr lang="en-US" dirty="0">
            <a:cs typeface="B Mitra" pitchFamily="2" charset="-78"/>
          </a:endParaRPr>
        </a:p>
      </dgm:t>
    </dgm:pt>
    <dgm:pt modelId="{B354C4B6-3594-41C6-B3A9-1257517B119E}" type="parTrans" cxnId="{301F9FCF-4BF9-44B5-974F-DBBE24C09C91}">
      <dgm:prSet/>
      <dgm:spPr/>
      <dgm:t>
        <a:bodyPr/>
        <a:lstStyle/>
        <a:p>
          <a:pPr rtl="1"/>
          <a:endParaRPr lang="en-US"/>
        </a:p>
      </dgm:t>
    </dgm:pt>
    <dgm:pt modelId="{A40CF0D9-A92C-44DF-84AC-F912911B6993}" type="sibTrans" cxnId="{301F9FCF-4BF9-44B5-974F-DBBE24C09C91}">
      <dgm:prSet/>
      <dgm:spPr/>
      <dgm:t>
        <a:bodyPr/>
        <a:lstStyle/>
        <a:p>
          <a:pPr rtl="1"/>
          <a:endParaRPr lang="en-US"/>
        </a:p>
      </dgm:t>
    </dgm:pt>
    <dgm:pt modelId="{21DF102A-2E0C-4CDA-A74F-D9C6BA97BC2C}">
      <dgm:prSet phldrT="[Text]"/>
      <dgm:spPr/>
      <dgm:t>
        <a:bodyPr/>
        <a:lstStyle/>
        <a:p>
          <a:pPr rtl="1"/>
          <a:r>
            <a:rPr lang="fa-IR" dirty="0" smtClean="0">
              <a:cs typeface="B Mitra" pitchFamily="2" charset="-78"/>
            </a:rPr>
            <a:t>1384</a:t>
          </a:r>
          <a:endParaRPr lang="en-US" dirty="0">
            <a:cs typeface="B Mitra" pitchFamily="2" charset="-78"/>
          </a:endParaRPr>
        </a:p>
      </dgm:t>
    </dgm:pt>
    <dgm:pt modelId="{73CD4E8F-F282-4116-94FA-416A2535FC99}" type="parTrans" cxnId="{A718DBDD-BDFE-4129-A8D9-B41412DADE7C}">
      <dgm:prSet/>
      <dgm:spPr/>
      <dgm:t>
        <a:bodyPr/>
        <a:lstStyle/>
        <a:p>
          <a:pPr rtl="1"/>
          <a:endParaRPr lang="en-US"/>
        </a:p>
      </dgm:t>
    </dgm:pt>
    <dgm:pt modelId="{8C800FD1-291C-455A-BBC4-F9038DC9F948}" type="sibTrans" cxnId="{A718DBDD-BDFE-4129-A8D9-B41412DADE7C}">
      <dgm:prSet/>
      <dgm:spPr/>
      <dgm:t>
        <a:bodyPr/>
        <a:lstStyle/>
        <a:p>
          <a:pPr rtl="1"/>
          <a:endParaRPr lang="en-US"/>
        </a:p>
      </dgm:t>
    </dgm:pt>
    <dgm:pt modelId="{3DC9EFB8-887A-4B6D-B390-57AB55746C25}">
      <dgm:prSet phldrT="[Text]"/>
      <dgm:spPr/>
      <dgm:t>
        <a:bodyPr/>
        <a:lstStyle/>
        <a:p>
          <a:pPr rtl="1"/>
          <a:r>
            <a:rPr lang="fa-IR" dirty="0" smtClean="0">
              <a:cs typeface="B Mitra" pitchFamily="2" charset="-78"/>
            </a:rPr>
            <a:t>قانون بازار اوراق بهادار</a:t>
          </a:r>
          <a:endParaRPr lang="en-US" dirty="0">
            <a:cs typeface="B Mitra" pitchFamily="2" charset="-78"/>
          </a:endParaRPr>
        </a:p>
      </dgm:t>
    </dgm:pt>
    <dgm:pt modelId="{8E8F1B5C-E697-4B94-95F0-875065375FFE}" type="parTrans" cxnId="{18314028-7DB3-44D4-99A3-5216697ACAFB}">
      <dgm:prSet/>
      <dgm:spPr/>
      <dgm:t>
        <a:bodyPr/>
        <a:lstStyle/>
        <a:p>
          <a:pPr rtl="1"/>
          <a:endParaRPr lang="en-US"/>
        </a:p>
      </dgm:t>
    </dgm:pt>
    <dgm:pt modelId="{64D983F1-69EE-48BF-BCD9-F4806E0591F3}" type="sibTrans" cxnId="{18314028-7DB3-44D4-99A3-5216697ACAFB}">
      <dgm:prSet/>
      <dgm:spPr/>
      <dgm:t>
        <a:bodyPr/>
        <a:lstStyle/>
        <a:p>
          <a:pPr rtl="1"/>
          <a:endParaRPr lang="en-US"/>
        </a:p>
      </dgm:t>
    </dgm:pt>
    <dgm:pt modelId="{78144556-04AC-4D64-B3F5-7A12B2AEE357}">
      <dgm:prSet phldrT="[Text]"/>
      <dgm:spPr/>
      <dgm:t>
        <a:bodyPr/>
        <a:lstStyle/>
        <a:p>
          <a:pPr rtl="1"/>
          <a:r>
            <a:rPr lang="fa-IR" dirty="0" smtClean="0">
              <a:cs typeface="B Mitra" pitchFamily="2" charset="-78"/>
            </a:rPr>
            <a:t>1388</a:t>
          </a:r>
          <a:endParaRPr lang="en-US" dirty="0">
            <a:cs typeface="B Mitra" pitchFamily="2" charset="-78"/>
          </a:endParaRPr>
        </a:p>
      </dgm:t>
    </dgm:pt>
    <dgm:pt modelId="{007F2438-159C-44FB-9023-8BB0DC41811C}" type="parTrans" cxnId="{31738088-AED8-463B-AFED-82E27D4699DE}">
      <dgm:prSet/>
      <dgm:spPr/>
      <dgm:t>
        <a:bodyPr/>
        <a:lstStyle/>
        <a:p>
          <a:pPr rtl="1"/>
          <a:endParaRPr lang="en-US"/>
        </a:p>
      </dgm:t>
    </dgm:pt>
    <dgm:pt modelId="{EB9F1A6A-035F-4A0A-8E36-51FE28BE2B78}" type="sibTrans" cxnId="{31738088-AED8-463B-AFED-82E27D4699DE}">
      <dgm:prSet/>
      <dgm:spPr/>
      <dgm:t>
        <a:bodyPr/>
        <a:lstStyle/>
        <a:p>
          <a:pPr rtl="1"/>
          <a:endParaRPr lang="en-US"/>
        </a:p>
      </dgm:t>
    </dgm:pt>
    <dgm:pt modelId="{70A9A26F-6501-4AD4-A29B-6B2DD4389D25}">
      <dgm:prSet phldrT="[Text]"/>
      <dgm:spPr/>
      <dgm:t>
        <a:bodyPr/>
        <a:lstStyle/>
        <a:p>
          <a:pPr rtl="1"/>
          <a:r>
            <a:rPr lang="fa-IR" dirty="0" smtClean="0">
              <a:cs typeface="B Mitra" pitchFamily="2" charset="-78"/>
            </a:rPr>
            <a:t>قانون توسعۀ ابزارها و نهادهای مالی جدید به منظور تسهیل اجرای سیاستهای کلی اصل 44 قانون اساسی</a:t>
          </a:r>
          <a:endParaRPr lang="en-US" dirty="0" smtClean="0">
            <a:cs typeface="B Mitra" pitchFamily="2" charset="-78"/>
          </a:endParaRPr>
        </a:p>
      </dgm:t>
    </dgm:pt>
    <dgm:pt modelId="{08BE89F3-C92A-48E3-A225-6CC8471E5F43}" type="parTrans" cxnId="{4B99683D-AA12-4626-ACF1-D55D88279708}">
      <dgm:prSet/>
      <dgm:spPr/>
      <dgm:t>
        <a:bodyPr/>
        <a:lstStyle/>
        <a:p>
          <a:pPr rtl="1"/>
          <a:endParaRPr lang="en-US"/>
        </a:p>
      </dgm:t>
    </dgm:pt>
    <dgm:pt modelId="{0406C414-0FE4-4F9D-BA7F-74204327B3D6}" type="sibTrans" cxnId="{4B99683D-AA12-4626-ACF1-D55D88279708}">
      <dgm:prSet/>
      <dgm:spPr/>
      <dgm:t>
        <a:bodyPr/>
        <a:lstStyle/>
        <a:p>
          <a:pPr rtl="1"/>
          <a:endParaRPr lang="en-US"/>
        </a:p>
      </dgm:t>
    </dgm:pt>
    <dgm:pt modelId="{CF7C4259-B770-44C8-9CB7-0B93A33186BA}" type="pres">
      <dgm:prSet presAssocID="{C05D5920-89AF-4541-BD4B-62AF10861E1D}" presName="linearFlow" presStyleCnt="0">
        <dgm:presLayoutVars>
          <dgm:dir/>
          <dgm:animLvl val="lvl"/>
          <dgm:resizeHandles val="exact"/>
        </dgm:presLayoutVars>
      </dgm:prSet>
      <dgm:spPr/>
      <dgm:t>
        <a:bodyPr/>
        <a:lstStyle/>
        <a:p>
          <a:endParaRPr lang="en-US"/>
        </a:p>
      </dgm:t>
    </dgm:pt>
    <dgm:pt modelId="{E1F83FBF-2562-47A3-A11E-44D11EB9177B}" type="pres">
      <dgm:prSet presAssocID="{2ECAD897-DDE3-495C-9F1D-88C73BB01C56}" presName="composite" presStyleCnt="0"/>
      <dgm:spPr/>
      <dgm:t>
        <a:bodyPr/>
        <a:lstStyle/>
        <a:p>
          <a:endParaRPr lang="en-US"/>
        </a:p>
      </dgm:t>
    </dgm:pt>
    <dgm:pt modelId="{400373C7-98F9-4D52-9CA7-261F0F6594BD}" type="pres">
      <dgm:prSet presAssocID="{2ECAD897-DDE3-495C-9F1D-88C73BB01C56}" presName="parentText" presStyleLbl="alignNode1" presStyleIdx="0" presStyleCnt="3">
        <dgm:presLayoutVars>
          <dgm:chMax val="1"/>
          <dgm:bulletEnabled val="1"/>
        </dgm:presLayoutVars>
      </dgm:prSet>
      <dgm:spPr/>
      <dgm:t>
        <a:bodyPr/>
        <a:lstStyle/>
        <a:p>
          <a:endParaRPr lang="en-US"/>
        </a:p>
      </dgm:t>
    </dgm:pt>
    <dgm:pt modelId="{125C379E-DD5F-4C1E-910F-96E54AD5FE63}" type="pres">
      <dgm:prSet presAssocID="{2ECAD897-DDE3-495C-9F1D-88C73BB01C56}" presName="descendantText" presStyleLbl="alignAcc1" presStyleIdx="0" presStyleCnt="3">
        <dgm:presLayoutVars>
          <dgm:bulletEnabled val="1"/>
        </dgm:presLayoutVars>
      </dgm:prSet>
      <dgm:spPr/>
      <dgm:t>
        <a:bodyPr/>
        <a:lstStyle/>
        <a:p>
          <a:endParaRPr lang="en-US"/>
        </a:p>
      </dgm:t>
    </dgm:pt>
    <dgm:pt modelId="{57A9C434-5388-4707-B43F-5B54F38017B3}" type="pres">
      <dgm:prSet presAssocID="{4E653DF0-62A7-42E8-94D8-DD1718BDB10C}" presName="sp" presStyleCnt="0"/>
      <dgm:spPr/>
      <dgm:t>
        <a:bodyPr/>
        <a:lstStyle/>
        <a:p>
          <a:endParaRPr lang="en-US"/>
        </a:p>
      </dgm:t>
    </dgm:pt>
    <dgm:pt modelId="{2E989155-7302-4636-8DB2-17EF4DD58C88}" type="pres">
      <dgm:prSet presAssocID="{21DF102A-2E0C-4CDA-A74F-D9C6BA97BC2C}" presName="composite" presStyleCnt="0"/>
      <dgm:spPr/>
      <dgm:t>
        <a:bodyPr/>
        <a:lstStyle/>
        <a:p>
          <a:endParaRPr lang="en-US"/>
        </a:p>
      </dgm:t>
    </dgm:pt>
    <dgm:pt modelId="{1BD6EA3F-3ED4-44E1-8A6D-8E19924C1CEA}" type="pres">
      <dgm:prSet presAssocID="{21DF102A-2E0C-4CDA-A74F-D9C6BA97BC2C}" presName="parentText" presStyleLbl="alignNode1" presStyleIdx="1" presStyleCnt="3">
        <dgm:presLayoutVars>
          <dgm:chMax val="1"/>
          <dgm:bulletEnabled val="1"/>
        </dgm:presLayoutVars>
      </dgm:prSet>
      <dgm:spPr/>
      <dgm:t>
        <a:bodyPr/>
        <a:lstStyle/>
        <a:p>
          <a:endParaRPr lang="en-US"/>
        </a:p>
      </dgm:t>
    </dgm:pt>
    <dgm:pt modelId="{F6B0C16C-0B0E-4DCB-9955-D64B3DAAD38F}" type="pres">
      <dgm:prSet presAssocID="{21DF102A-2E0C-4CDA-A74F-D9C6BA97BC2C}" presName="descendantText" presStyleLbl="alignAcc1" presStyleIdx="1" presStyleCnt="3">
        <dgm:presLayoutVars>
          <dgm:bulletEnabled val="1"/>
        </dgm:presLayoutVars>
      </dgm:prSet>
      <dgm:spPr/>
      <dgm:t>
        <a:bodyPr/>
        <a:lstStyle/>
        <a:p>
          <a:endParaRPr lang="en-US"/>
        </a:p>
      </dgm:t>
    </dgm:pt>
    <dgm:pt modelId="{2C42983B-A170-41F7-99FA-2F26BB75D285}" type="pres">
      <dgm:prSet presAssocID="{8C800FD1-291C-455A-BBC4-F9038DC9F948}" presName="sp" presStyleCnt="0"/>
      <dgm:spPr/>
      <dgm:t>
        <a:bodyPr/>
        <a:lstStyle/>
        <a:p>
          <a:endParaRPr lang="en-US"/>
        </a:p>
      </dgm:t>
    </dgm:pt>
    <dgm:pt modelId="{7A38BA8C-FD6A-4007-961C-714734665C7A}" type="pres">
      <dgm:prSet presAssocID="{78144556-04AC-4D64-B3F5-7A12B2AEE357}" presName="composite" presStyleCnt="0"/>
      <dgm:spPr/>
      <dgm:t>
        <a:bodyPr/>
        <a:lstStyle/>
        <a:p>
          <a:endParaRPr lang="en-US"/>
        </a:p>
      </dgm:t>
    </dgm:pt>
    <dgm:pt modelId="{6DBDF8DB-7B03-4553-8D50-225C05EB0362}" type="pres">
      <dgm:prSet presAssocID="{78144556-04AC-4D64-B3F5-7A12B2AEE357}" presName="parentText" presStyleLbl="alignNode1" presStyleIdx="2" presStyleCnt="3">
        <dgm:presLayoutVars>
          <dgm:chMax val="1"/>
          <dgm:bulletEnabled val="1"/>
        </dgm:presLayoutVars>
      </dgm:prSet>
      <dgm:spPr/>
      <dgm:t>
        <a:bodyPr/>
        <a:lstStyle/>
        <a:p>
          <a:endParaRPr lang="en-US"/>
        </a:p>
      </dgm:t>
    </dgm:pt>
    <dgm:pt modelId="{5BB4E10D-EEB5-4502-84FE-EB4C25F662F7}" type="pres">
      <dgm:prSet presAssocID="{78144556-04AC-4D64-B3F5-7A12B2AEE357}" presName="descendantText" presStyleLbl="alignAcc1" presStyleIdx="2" presStyleCnt="3">
        <dgm:presLayoutVars>
          <dgm:bulletEnabled val="1"/>
        </dgm:presLayoutVars>
      </dgm:prSet>
      <dgm:spPr/>
      <dgm:t>
        <a:bodyPr/>
        <a:lstStyle/>
        <a:p>
          <a:endParaRPr lang="en-US"/>
        </a:p>
      </dgm:t>
    </dgm:pt>
  </dgm:ptLst>
  <dgm:cxnLst>
    <dgm:cxn modelId="{301F9FCF-4BF9-44B5-974F-DBBE24C09C91}" srcId="{2ECAD897-DDE3-495C-9F1D-88C73BB01C56}" destId="{4BC85E02-3CDF-4F1F-813B-03A584DD6D33}" srcOrd="0" destOrd="0" parTransId="{B354C4B6-3594-41C6-B3A9-1257517B119E}" sibTransId="{A40CF0D9-A92C-44DF-84AC-F912911B6993}"/>
    <dgm:cxn modelId="{86608183-5D46-468A-8F1A-F7543A5963C3}" type="presOf" srcId="{C05D5920-89AF-4541-BD4B-62AF10861E1D}" destId="{CF7C4259-B770-44C8-9CB7-0B93A33186BA}" srcOrd="0" destOrd="0" presId="urn:microsoft.com/office/officeart/2005/8/layout/chevron2"/>
    <dgm:cxn modelId="{A024533B-C060-4F20-855D-21DF5117D4AF}" srcId="{C05D5920-89AF-4541-BD4B-62AF10861E1D}" destId="{2ECAD897-DDE3-495C-9F1D-88C73BB01C56}" srcOrd="0" destOrd="0" parTransId="{EF74E5FE-9D9E-451F-ACCB-3044F694F481}" sibTransId="{4E653DF0-62A7-42E8-94D8-DD1718BDB10C}"/>
    <dgm:cxn modelId="{42A95895-CBC8-44F7-BF36-F7E75A1C2D08}" type="presOf" srcId="{2ECAD897-DDE3-495C-9F1D-88C73BB01C56}" destId="{400373C7-98F9-4D52-9CA7-261F0F6594BD}" srcOrd="0" destOrd="0" presId="urn:microsoft.com/office/officeart/2005/8/layout/chevron2"/>
    <dgm:cxn modelId="{82A85FCD-11A6-492F-A934-728FAB6EE73E}" type="presOf" srcId="{3DC9EFB8-887A-4B6D-B390-57AB55746C25}" destId="{F6B0C16C-0B0E-4DCB-9955-D64B3DAAD38F}" srcOrd="0" destOrd="0" presId="urn:microsoft.com/office/officeart/2005/8/layout/chevron2"/>
    <dgm:cxn modelId="{D7D53E94-65C9-4A08-BEC9-879CB5AFF9D4}" type="presOf" srcId="{21DF102A-2E0C-4CDA-A74F-D9C6BA97BC2C}" destId="{1BD6EA3F-3ED4-44E1-8A6D-8E19924C1CEA}" srcOrd="0" destOrd="0" presId="urn:microsoft.com/office/officeart/2005/8/layout/chevron2"/>
    <dgm:cxn modelId="{31738088-AED8-463B-AFED-82E27D4699DE}" srcId="{C05D5920-89AF-4541-BD4B-62AF10861E1D}" destId="{78144556-04AC-4D64-B3F5-7A12B2AEE357}" srcOrd="2" destOrd="0" parTransId="{007F2438-159C-44FB-9023-8BB0DC41811C}" sibTransId="{EB9F1A6A-035F-4A0A-8E36-51FE28BE2B78}"/>
    <dgm:cxn modelId="{A718DBDD-BDFE-4129-A8D9-B41412DADE7C}" srcId="{C05D5920-89AF-4541-BD4B-62AF10861E1D}" destId="{21DF102A-2E0C-4CDA-A74F-D9C6BA97BC2C}" srcOrd="1" destOrd="0" parTransId="{73CD4E8F-F282-4116-94FA-416A2535FC99}" sibTransId="{8C800FD1-291C-455A-BBC4-F9038DC9F948}"/>
    <dgm:cxn modelId="{18314028-7DB3-44D4-99A3-5216697ACAFB}" srcId="{21DF102A-2E0C-4CDA-A74F-D9C6BA97BC2C}" destId="{3DC9EFB8-887A-4B6D-B390-57AB55746C25}" srcOrd="0" destOrd="0" parTransId="{8E8F1B5C-E697-4B94-95F0-875065375FFE}" sibTransId="{64D983F1-69EE-48BF-BCD9-F4806E0591F3}"/>
    <dgm:cxn modelId="{4B99683D-AA12-4626-ACF1-D55D88279708}" srcId="{78144556-04AC-4D64-B3F5-7A12B2AEE357}" destId="{70A9A26F-6501-4AD4-A29B-6B2DD4389D25}" srcOrd="0" destOrd="0" parTransId="{08BE89F3-C92A-48E3-A225-6CC8471E5F43}" sibTransId="{0406C414-0FE4-4F9D-BA7F-74204327B3D6}"/>
    <dgm:cxn modelId="{C1E6EFB9-1F7A-400A-9624-05852F6E49B3}" type="presOf" srcId="{78144556-04AC-4D64-B3F5-7A12B2AEE357}" destId="{6DBDF8DB-7B03-4553-8D50-225C05EB0362}" srcOrd="0" destOrd="0" presId="urn:microsoft.com/office/officeart/2005/8/layout/chevron2"/>
    <dgm:cxn modelId="{1CBD24DC-9A76-47DA-894E-E2B23F4D1413}" type="presOf" srcId="{70A9A26F-6501-4AD4-A29B-6B2DD4389D25}" destId="{5BB4E10D-EEB5-4502-84FE-EB4C25F662F7}" srcOrd="0" destOrd="0" presId="urn:microsoft.com/office/officeart/2005/8/layout/chevron2"/>
    <dgm:cxn modelId="{9DE72C5D-AB81-4A63-A44F-E372458BFB43}" type="presOf" srcId="{4BC85E02-3CDF-4F1F-813B-03A584DD6D33}" destId="{125C379E-DD5F-4C1E-910F-96E54AD5FE63}" srcOrd="0" destOrd="0" presId="urn:microsoft.com/office/officeart/2005/8/layout/chevron2"/>
    <dgm:cxn modelId="{87E32DEE-DB5B-4C80-AA89-F88D1BFC4111}" type="presParOf" srcId="{CF7C4259-B770-44C8-9CB7-0B93A33186BA}" destId="{E1F83FBF-2562-47A3-A11E-44D11EB9177B}" srcOrd="0" destOrd="0" presId="urn:microsoft.com/office/officeart/2005/8/layout/chevron2"/>
    <dgm:cxn modelId="{1F5165C5-D828-465A-973E-55C8F3A0A70B}" type="presParOf" srcId="{E1F83FBF-2562-47A3-A11E-44D11EB9177B}" destId="{400373C7-98F9-4D52-9CA7-261F0F6594BD}" srcOrd="0" destOrd="0" presId="urn:microsoft.com/office/officeart/2005/8/layout/chevron2"/>
    <dgm:cxn modelId="{93546837-D8C4-43BE-A68C-AEBB6AFA0E27}" type="presParOf" srcId="{E1F83FBF-2562-47A3-A11E-44D11EB9177B}" destId="{125C379E-DD5F-4C1E-910F-96E54AD5FE63}" srcOrd="1" destOrd="0" presId="urn:microsoft.com/office/officeart/2005/8/layout/chevron2"/>
    <dgm:cxn modelId="{337934FB-633A-4C77-8DBC-1FDE6C405C78}" type="presParOf" srcId="{CF7C4259-B770-44C8-9CB7-0B93A33186BA}" destId="{57A9C434-5388-4707-B43F-5B54F38017B3}" srcOrd="1" destOrd="0" presId="urn:microsoft.com/office/officeart/2005/8/layout/chevron2"/>
    <dgm:cxn modelId="{631E4AA4-C61A-4241-9394-174AA76DCE3B}" type="presParOf" srcId="{CF7C4259-B770-44C8-9CB7-0B93A33186BA}" destId="{2E989155-7302-4636-8DB2-17EF4DD58C88}" srcOrd="2" destOrd="0" presId="urn:microsoft.com/office/officeart/2005/8/layout/chevron2"/>
    <dgm:cxn modelId="{A1653B64-EDA3-428E-B129-3353A9698CB1}" type="presParOf" srcId="{2E989155-7302-4636-8DB2-17EF4DD58C88}" destId="{1BD6EA3F-3ED4-44E1-8A6D-8E19924C1CEA}" srcOrd="0" destOrd="0" presId="urn:microsoft.com/office/officeart/2005/8/layout/chevron2"/>
    <dgm:cxn modelId="{77A78FC8-595B-4A87-8BA7-68BCC4B132B0}" type="presParOf" srcId="{2E989155-7302-4636-8DB2-17EF4DD58C88}" destId="{F6B0C16C-0B0E-4DCB-9955-D64B3DAAD38F}" srcOrd="1" destOrd="0" presId="urn:microsoft.com/office/officeart/2005/8/layout/chevron2"/>
    <dgm:cxn modelId="{ADB0C139-3AA0-49DF-BA11-80C3ACBC9C42}" type="presParOf" srcId="{CF7C4259-B770-44C8-9CB7-0B93A33186BA}" destId="{2C42983B-A170-41F7-99FA-2F26BB75D285}" srcOrd="3" destOrd="0" presId="urn:microsoft.com/office/officeart/2005/8/layout/chevron2"/>
    <dgm:cxn modelId="{4598BDDB-7E73-4ADB-8BA6-CA4E33C01BB4}" type="presParOf" srcId="{CF7C4259-B770-44C8-9CB7-0B93A33186BA}" destId="{7A38BA8C-FD6A-4007-961C-714734665C7A}" srcOrd="4" destOrd="0" presId="urn:microsoft.com/office/officeart/2005/8/layout/chevron2"/>
    <dgm:cxn modelId="{CB70A6CE-E7CB-47FC-BC90-ECA59C3CBEF8}" type="presParOf" srcId="{7A38BA8C-FD6A-4007-961C-714734665C7A}" destId="{6DBDF8DB-7B03-4553-8D50-225C05EB0362}" srcOrd="0" destOrd="0" presId="urn:microsoft.com/office/officeart/2005/8/layout/chevron2"/>
    <dgm:cxn modelId="{597E162A-A588-495E-99FA-C30BEB3A4357}" type="presParOf" srcId="{7A38BA8C-FD6A-4007-961C-714734665C7A}" destId="{5BB4E10D-EEB5-4502-84FE-EB4C25F662F7}"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53C78E-74A5-4205-9835-094C24346B37}" type="doc">
      <dgm:prSet loTypeId="urn:microsoft.com/office/officeart/2005/8/layout/lProcess2" loCatId="relationship" qsTypeId="urn:microsoft.com/office/officeart/2005/8/quickstyle/simple1" qsCatId="simple" csTypeId="urn:microsoft.com/office/officeart/2005/8/colors/accent1_2" csCatId="accent1" phldr="1"/>
      <dgm:spPr/>
      <dgm:t>
        <a:bodyPr/>
        <a:lstStyle/>
        <a:p>
          <a:endParaRPr lang="en-US"/>
        </a:p>
      </dgm:t>
    </dgm:pt>
    <dgm:pt modelId="{6801659D-9F89-4904-8905-0672327F0C9B}">
      <dgm:prSet phldrT="[Text]"/>
      <dgm:spPr>
        <a:xfrm>
          <a:off x="6198" y="0"/>
          <a:ext cx="1143892" cy="5257800"/>
        </a:xfrm>
        <a:solidFill>
          <a:srgbClr val="4F81BD">
            <a:tint val="40000"/>
            <a:hueOff val="0"/>
            <a:satOff val="0"/>
            <a:lumOff val="0"/>
            <a:alphaOff val="0"/>
          </a:srgbClr>
        </a:solidFill>
        <a:ln>
          <a:noFill/>
        </a:ln>
        <a:effectLst/>
      </dgm:spPr>
      <dgm:t>
        <a:bodyPr/>
        <a:lstStyle/>
        <a:p>
          <a:r>
            <a:rPr lang="fa-IR" b="1" dirty="0" smtClean="0">
              <a:solidFill>
                <a:sysClr val="windowText" lastClr="000000">
                  <a:hueOff val="0"/>
                  <a:satOff val="0"/>
                  <a:lumOff val="0"/>
                  <a:alphaOff val="0"/>
                </a:sysClr>
              </a:solidFill>
              <a:latin typeface="Tahoma"/>
              <a:ea typeface="+mn-ea"/>
              <a:cs typeface="B Titr" pitchFamily="2" charset="-78"/>
            </a:rPr>
            <a:t>گردشگری</a:t>
          </a:r>
          <a:endParaRPr lang="en-US" b="1" dirty="0">
            <a:solidFill>
              <a:sysClr val="windowText" lastClr="000000">
                <a:hueOff val="0"/>
                <a:satOff val="0"/>
                <a:lumOff val="0"/>
                <a:alphaOff val="0"/>
              </a:sysClr>
            </a:solidFill>
            <a:latin typeface="Tahoma"/>
            <a:ea typeface="+mn-ea"/>
            <a:cs typeface="B Titr" pitchFamily="2" charset="-78"/>
          </a:endParaRPr>
        </a:p>
      </dgm:t>
    </dgm:pt>
    <dgm:pt modelId="{5BEE1395-7CAA-4CC2-92D3-83AE8BC2DBCD}" type="parTrans" cxnId="{D7D1372E-6CAE-4E5B-A56E-32745F92C5D1}">
      <dgm:prSet/>
      <dgm:spPr/>
      <dgm:t>
        <a:bodyPr/>
        <a:lstStyle/>
        <a:p>
          <a:endParaRPr lang="en-US" b="1">
            <a:cs typeface="B Titr" pitchFamily="2" charset="-78"/>
          </a:endParaRPr>
        </a:p>
      </dgm:t>
    </dgm:pt>
    <dgm:pt modelId="{7C34EDD9-3732-48E1-A748-A3CA5FA5B513}" type="sibTrans" cxnId="{D7D1372E-6CAE-4E5B-A56E-32745F92C5D1}">
      <dgm:prSet/>
      <dgm:spPr/>
      <dgm:t>
        <a:bodyPr/>
        <a:lstStyle/>
        <a:p>
          <a:endParaRPr lang="en-US" b="1">
            <a:cs typeface="B Titr" pitchFamily="2" charset="-78"/>
          </a:endParaRPr>
        </a:p>
      </dgm:t>
    </dgm:pt>
    <dgm:pt modelId="{206DAB5D-1951-4BB6-8546-076E72C6B44F}">
      <dgm:prSet phldrT="[Text]" custT="1"/>
      <dgm:spPr>
        <a:xfrm>
          <a:off x="120587" y="1578880"/>
          <a:ext cx="915114" cy="1585298"/>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200" b="1" dirty="0" smtClean="0">
              <a:solidFill>
                <a:sysClr val="window" lastClr="FFFFFF"/>
              </a:solidFill>
              <a:latin typeface="Tahoma"/>
              <a:ea typeface="+mn-ea"/>
              <a:cs typeface="B Titr" pitchFamily="2" charset="-78"/>
            </a:rPr>
            <a:t>سفارش ساخت</a:t>
          </a:r>
          <a:endParaRPr lang="en-US" sz="1200" b="1" dirty="0">
            <a:solidFill>
              <a:sysClr val="window" lastClr="FFFFFF"/>
            </a:solidFill>
            <a:latin typeface="Tahoma"/>
            <a:ea typeface="+mn-ea"/>
            <a:cs typeface="B Titr" pitchFamily="2" charset="-78"/>
          </a:endParaRPr>
        </a:p>
      </dgm:t>
    </dgm:pt>
    <dgm:pt modelId="{C20B8D9D-7A2E-4532-A313-4BD5C20D3D7C}" type="parTrans" cxnId="{2492110D-FC12-4B71-9AB9-377E4F2AFE8E}">
      <dgm:prSet/>
      <dgm:spPr/>
      <dgm:t>
        <a:bodyPr/>
        <a:lstStyle/>
        <a:p>
          <a:endParaRPr lang="en-US" b="1">
            <a:cs typeface="B Titr" pitchFamily="2" charset="-78"/>
          </a:endParaRPr>
        </a:p>
      </dgm:t>
    </dgm:pt>
    <dgm:pt modelId="{9A18801C-22DC-4E44-B0CD-343CA57F79BC}" type="sibTrans" cxnId="{2492110D-FC12-4B71-9AB9-377E4F2AFE8E}">
      <dgm:prSet/>
      <dgm:spPr/>
      <dgm:t>
        <a:bodyPr/>
        <a:lstStyle/>
        <a:p>
          <a:endParaRPr lang="en-US" b="1">
            <a:cs typeface="B Titr" pitchFamily="2" charset="-78"/>
          </a:endParaRPr>
        </a:p>
      </dgm:t>
    </dgm:pt>
    <dgm:pt modelId="{B1E2E6B9-2AD7-47D5-ACBE-76DC672237A0}">
      <dgm:prSet phldrT="[Text]" custT="1"/>
      <dgm:spPr>
        <a:xfrm>
          <a:off x="120587" y="3408071"/>
          <a:ext cx="915114" cy="1585298"/>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ysClr val="window" lastClr="FFFFFF"/>
              </a:solidFill>
              <a:latin typeface="Tahoma"/>
              <a:ea typeface="+mn-ea"/>
              <a:cs typeface="B Titr" pitchFamily="2" charset="-78"/>
            </a:rPr>
            <a:t>مشارکت</a:t>
          </a:r>
          <a:endParaRPr lang="en-US" sz="1200" b="1" dirty="0">
            <a:solidFill>
              <a:sysClr val="window" lastClr="FFFFFF"/>
            </a:solidFill>
            <a:latin typeface="Tahoma"/>
            <a:ea typeface="+mn-ea"/>
            <a:cs typeface="B Titr" pitchFamily="2" charset="-78"/>
          </a:endParaRPr>
        </a:p>
      </dgm:t>
    </dgm:pt>
    <dgm:pt modelId="{3B3C0107-B986-4083-8F70-849CD8B45FD7}" type="parTrans" cxnId="{63787C1E-6D88-4CBC-B575-6B1267436DA9}">
      <dgm:prSet/>
      <dgm:spPr/>
      <dgm:t>
        <a:bodyPr/>
        <a:lstStyle/>
        <a:p>
          <a:endParaRPr lang="en-US" b="1">
            <a:cs typeface="B Titr" pitchFamily="2" charset="-78"/>
          </a:endParaRPr>
        </a:p>
      </dgm:t>
    </dgm:pt>
    <dgm:pt modelId="{97EBE725-797E-4208-8F9A-DF849E480890}" type="sibTrans" cxnId="{63787C1E-6D88-4CBC-B575-6B1267436DA9}">
      <dgm:prSet/>
      <dgm:spPr/>
      <dgm:t>
        <a:bodyPr/>
        <a:lstStyle/>
        <a:p>
          <a:endParaRPr lang="en-US" b="1">
            <a:cs typeface="B Titr" pitchFamily="2" charset="-78"/>
          </a:endParaRPr>
        </a:p>
      </dgm:t>
    </dgm:pt>
    <dgm:pt modelId="{7572AE83-EE92-4167-ACA9-4AD75507C9E9}">
      <dgm:prSet phldrT="[Text]"/>
      <dgm:spPr>
        <a:xfrm>
          <a:off x="2465568" y="0"/>
          <a:ext cx="1143892" cy="5257800"/>
        </a:xfrm>
        <a:solidFill>
          <a:srgbClr val="4F81BD">
            <a:tint val="40000"/>
            <a:hueOff val="0"/>
            <a:satOff val="0"/>
            <a:lumOff val="0"/>
            <a:alphaOff val="0"/>
          </a:srgbClr>
        </a:solidFill>
        <a:ln>
          <a:noFill/>
        </a:ln>
        <a:effectLst/>
      </dgm:spPr>
      <dgm:t>
        <a:bodyPr/>
        <a:lstStyle/>
        <a:p>
          <a:r>
            <a:rPr lang="fa-IR" b="1" dirty="0" smtClean="0">
              <a:solidFill>
                <a:sysClr val="windowText" lastClr="000000">
                  <a:hueOff val="0"/>
                  <a:satOff val="0"/>
                  <a:lumOff val="0"/>
                  <a:alphaOff val="0"/>
                </a:sysClr>
              </a:solidFill>
              <a:latin typeface="Tahoma"/>
              <a:ea typeface="+mn-ea"/>
              <a:cs typeface="B Titr" pitchFamily="2" charset="-78"/>
            </a:rPr>
            <a:t>پیمانکاری</a:t>
          </a:r>
          <a:endParaRPr lang="en-US" b="1" dirty="0">
            <a:solidFill>
              <a:sysClr val="windowText" lastClr="000000">
                <a:hueOff val="0"/>
                <a:satOff val="0"/>
                <a:lumOff val="0"/>
                <a:alphaOff val="0"/>
              </a:sysClr>
            </a:solidFill>
            <a:latin typeface="Tahoma"/>
            <a:ea typeface="+mn-ea"/>
            <a:cs typeface="B Titr" pitchFamily="2" charset="-78"/>
          </a:endParaRPr>
        </a:p>
      </dgm:t>
    </dgm:pt>
    <dgm:pt modelId="{4EC6F9FE-5B05-4942-B6C7-D6AF5D6244A5}" type="parTrans" cxnId="{430C8AEC-323A-449D-A87E-6F5A540F837E}">
      <dgm:prSet/>
      <dgm:spPr/>
      <dgm:t>
        <a:bodyPr/>
        <a:lstStyle/>
        <a:p>
          <a:endParaRPr lang="en-US" b="1">
            <a:cs typeface="B Titr" pitchFamily="2" charset="-78"/>
          </a:endParaRPr>
        </a:p>
      </dgm:t>
    </dgm:pt>
    <dgm:pt modelId="{30FF623F-381F-4FB1-8D34-FEA569429972}" type="sibTrans" cxnId="{430C8AEC-323A-449D-A87E-6F5A540F837E}">
      <dgm:prSet/>
      <dgm:spPr/>
      <dgm:t>
        <a:bodyPr/>
        <a:lstStyle/>
        <a:p>
          <a:endParaRPr lang="en-US" b="1">
            <a:cs typeface="B Titr" pitchFamily="2" charset="-78"/>
          </a:endParaRPr>
        </a:p>
      </dgm:t>
    </dgm:pt>
    <dgm:pt modelId="{DCA1905B-E630-45CA-B130-B8178C12E6A6}">
      <dgm:prSet phldrT="[Text]" custT="1"/>
      <dgm:spPr>
        <a:xfrm>
          <a:off x="2579957" y="1578880"/>
          <a:ext cx="915114" cy="1585298"/>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rgbClr val="FFFF00"/>
              </a:solidFill>
              <a:latin typeface="Tahoma"/>
              <a:ea typeface="+mn-ea"/>
              <a:cs typeface="B Titr" pitchFamily="2" charset="-78"/>
            </a:rPr>
            <a:t>سفارش ساخت</a:t>
          </a:r>
          <a:endParaRPr lang="en-US" sz="1600" b="1" dirty="0">
            <a:solidFill>
              <a:srgbClr val="FFFF00"/>
            </a:solidFill>
            <a:latin typeface="Tahoma"/>
            <a:ea typeface="+mn-ea"/>
            <a:cs typeface="B Titr" pitchFamily="2" charset="-78"/>
          </a:endParaRPr>
        </a:p>
      </dgm:t>
    </dgm:pt>
    <dgm:pt modelId="{F4607E86-BBA9-42A1-B968-42A06B97EEF2}" type="parTrans" cxnId="{A4078813-BD6E-40EE-91DA-F7C1CDBFA05D}">
      <dgm:prSet/>
      <dgm:spPr/>
      <dgm:t>
        <a:bodyPr/>
        <a:lstStyle/>
        <a:p>
          <a:endParaRPr lang="en-US" b="1">
            <a:cs typeface="B Titr" pitchFamily="2" charset="-78"/>
          </a:endParaRPr>
        </a:p>
      </dgm:t>
    </dgm:pt>
    <dgm:pt modelId="{FA734E3D-3ADB-4ACE-BEA7-B4AB5A6187B6}" type="sibTrans" cxnId="{A4078813-BD6E-40EE-91DA-F7C1CDBFA05D}">
      <dgm:prSet/>
      <dgm:spPr/>
      <dgm:t>
        <a:bodyPr/>
        <a:lstStyle/>
        <a:p>
          <a:endParaRPr lang="en-US" b="1">
            <a:cs typeface="B Titr" pitchFamily="2" charset="-78"/>
          </a:endParaRPr>
        </a:p>
      </dgm:t>
    </dgm:pt>
    <dgm:pt modelId="{B058072B-AB89-4383-A45F-FA9D857BA99F}">
      <dgm:prSet phldrT="[Text]" custT="1"/>
      <dgm:spPr>
        <a:xfrm>
          <a:off x="2579957" y="3408071"/>
          <a:ext cx="915114" cy="1585298"/>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ysClr val="window" lastClr="FFFFFF"/>
              </a:solidFill>
              <a:latin typeface="Tahoma"/>
              <a:ea typeface="+mn-ea"/>
              <a:cs typeface="B Titr" pitchFamily="2" charset="-78"/>
            </a:rPr>
            <a:t>مشارکت</a:t>
          </a:r>
          <a:endParaRPr lang="en-US" sz="1400" b="1" dirty="0" smtClean="0">
            <a:solidFill>
              <a:sysClr val="window" lastClr="FFFFFF"/>
            </a:solidFill>
            <a:latin typeface="Tahoma"/>
            <a:ea typeface="+mn-ea"/>
            <a:cs typeface="B Titr" pitchFamily="2" charset="-78"/>
          </a:endParaRPr>
        </a:p>
      </dgm:t>
    </dgm:pt>
    <dgm:pt modelId="{DEFB283A-0C84-4BF9-B735-BB5A2E89EE95}" type="parTrans" cxnId="{69214577-E0FF-4160-BE2B-DB0F3B420F98}">
      <dgm:prSet/>
      <dgm:spPr/>
      <dgm:t>
        <a:bodyPr/>
        <a:lstStyle/>
        <a:p>
          <a:endParaRPr lang="en-US" b="1">
            <a:cs typeface="B Titr" pitchFamily="2" charset="-78"/>
          </a:endParaRPr>
        </a:p>
      </dgm:t>
    </dgm:pt>
    <dgm:pt modelId="{B88B68CB-7C21-4CA3-A356-A58B908B746F}" type="sibTrans" cxnId="{69214577-E0FF-4160-BE2B-DB0F3B420F98}">
      <dgm:prSet/>
      <dgm:spPr/>
      <dgm:t>
        <a:bodyPr/>
        <a:lstStyle/>
        <a:p>
          <a:endParaRPr lang="en-US" b="1">
            <a:cs typeface="B Titr" pitchFamily="2" charset="-78"/>
          </a:endParaRPr>
        </a:p>
      </dgm:t>
    </dgm:pt>
    <dgm:pt modelId="{5CF5082A-7E00-431C-A094-D837C239840A}">
      <dgm:prSet phldrT="[Text]"/>
      <dgm:spPr>
        <a:xfrm>
          <a:off x="6154623" y="0"/>
          <a:ext cx="1143892" cy="5257800"/>
        </a:xfrm>
        <a:solidFill>
          <a:srgbClr val="4F81BD">
            <a:tint val="40000"/>
            <a:hueOff val="0"/>
            <a:satOff val="0"/>
            <a:lumOff val="0"/>
            <a:alphaOff val="0"/>
          </a:srgbClr>
        </a:solidFill>
        <a:ln>
          <a:noFill/>
        </a:ln>
        <a:effectLst/>
      </dgm:spPr>
      <dgm:t>
        <a:bodyPr/>
        <a:lstStyle/>
        <a:p>
          <a:r>
            <a:rPr lang="fa-IR" b="1" dirty="0" smtClean="0">
              <a:solidFill>
                <a:sysClr val="windowText" lastClr="000000">
                  <a:hueOff val="0"/>
                  <a:satOff val="0"/>
                  <a:lumOff val="0"/>
                  <a:alphaOff val="0"/>
                </a:sysClr>
              </a:solidFill>
              <a:latin typeface="Tahoma"/>
              <a:ea typeface="+mn-ea"/>
              <a:cs typeface="B Titr" pitchFamily="2" charset="-78"/>
            </a:rPr>
            <a:t>مسکن</a:t>
          </a:r>
          <a:endParaRPr lang="en-US" b="1" dirty="0">
            <a:solidFill>
              <a:sysClr val="windowText" lastClr="000000">
                <a:hueOff val="0"/>
                <a:satOff val="0"/>
                <a:lumOff val="0"/>
                <a:alphaOff val="0"/>
              </a:sysClr>
            </a:solidFill>
            <a:latin typeface="Tahoma"/>
            <a:ea typeface="+mn-ea"/>
            <a:cs typeface="B Titr" pitchFamily="2" charset="-78"/>
          </a:endParaRPr>
        </a:p>
      </dgm:t>
    </dgm:pt>
    <dgm:pt modelId="{C9D000B9-FF04-4B91-A638-E2B4D8FE5113}" type="parTrans" cxnId="{B6B8C8A4-C746-40B0-A279-831608569E42}">
      <dgm:prSet/>
      <dgm:spPr/>
      <dgm:t>
        <a:bodyPr/>
        <a:lstStyle/>
        <a:p>
          <a:endParaRPr lang="en-US" b="1">
            <a:cs typeface="B Titr" pitchFamily="2" charset="-78"/>
          </a:endParaRPr>
        </a:p>
      </dgm:t>
    </dgm:pt>
    <dgm:pt modelId="{936EDF8E-0C9A-4D14-B591-18049480A34A}" type="sibTrans" cxnId="{B6B8C8A4-C746-40B0-A279-831608569E42}">
      <dgm:prSet/>
      <dgm:spPr/>
      <dgm:t>
        <a:bodyPr/>
        <a:lstStyle/>
        <a:p>
          <a:endParaRPr lang="en-US" b="1">
            <a:cs typeface="B Titr" pitchFamily="2" charset="-78"/>
          </a:endParaRPr>
        </a:p>
      </dgm:t>
    </dgm:pt>
    <dgm:pt modelId="{6E6D5662-AB0A-42B3-B83F-CBC901DC3CE0}">
      <dgm:prSet phldrT="[Text]" custT="1"/>
      <dgm:spPr>
        <a:xfrm>
          <a:off x="6269012" y="1577468"/>
          <a:ext cx="915114" cy="765949"/>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rgbClr val="FFFF00"/>
              </a:solidFill>
              <a:latin typeface="Tahoma"/>
              <a:ea typeface="+mn-ea"/>
              <a:cs typeface="B Titr" pitchFamily="2" charset="-78"/>
            </a:rPr>
            <a:t>سفارش ساخت</a:t>
          </a:r>
          <a:endParaRPr lang="en-US" sz="1600" b="1" dirty="0">
            <a:solidFill>
              <a:srgbClr val="FFFF00"/>
            </a:solidFill>
            <a:latin typeface="Tahoma"/>
            <a:ea typeface="+mn-ea"/>
            <a:cs typeface="B Titr" pitchFamily="2" charset="-78"/>
          </a:endParaRPr>
        </a:p>
      </dgm:t>
    </dgm:pt>
    <dgm:pt modelId="{919AB3C0-704A-4156-B0DD-E32837F6DA5E}" type="parTrans" cxnId="{9A517276-79B4-4B57-B5EE-E4755A494F0E}">
      <dgm:prSet/>
      <dgm:spPr/>
      <dgm:t>
        <a:bodyPr/>
        <a:lstStyle/>
        <a:p>
          <a:endParaRPr lang="en-US" b="1">
            <a:cs typeface="B Titr" pitchFamily="2" charset="-78"/>
          </a:endParaRPr>
        </a:p>
      </dgm:t>
    </dgm:pt>
    <dgm:pt modelId="{57A48D5E-798D-4306-A084-8E483A275EAD}" type="sibTrans" cxnId="{9A517276-79B4-4B57-B5EE-E4755A494F0E}">
      <dgm:prSet/>
      <dgm:spPr/>
      <dgm:t>
        <a:bodyPr/>
        <a:lstStyle/>
        <a:p>
          <a:endParaRPr lang="en-US" b="1">
            <a:cs typeface="B Titr" pitchFamily="2" charset="-78"/>
          </a:endParaRPr>
        </a:p>
      </dgm:t>
    </dgm:pt>
    <dgm:pt modelId="{79F18208-05F7-4A3D-B4E2-7BDCDF008010}">
      <dgm:prSet phldrT="[Text]" custT="1"/>
      <dgm:spPr>
        <a:xfrm>
          <a:off x="6269012" y="4228832"/>
          <a:ext cx="915114" cy="765949"/>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ysClr val="window" lastClr="FFFFFF"/>
              </a:solidFill>
              <a:latin typeface="Tahoma"/>
              <a:ea typeface="+mn-ea"/>
              <a:cs typeface="B Titr" pitchFamily="2" charset="-78"/>
            </a:rPr>
            <a:t>مشارکت</a:t>
          </a:r>
          <a:endParaRPr lang="en-US" sz="1600" b="1" dirty="0">
            <a:solidFill>
              <a:sysClr val="window" lastClr="FFFFFF"/>
            </a:solidFill>
            <a:latin typeface="Tahoma"/>
            <a:ea typeface="+mn-ea"/>
            <a:cs typeface="B Titr" pitchFamily="2" charset="-78"/>
          </a:endParaRPr>
        </a:p>
      </dgm:t>
    </dgm:pt>
    <dgm:pt modelId="{0FD10CEA-DDDB-450B-B454-02DAC07165CF}" type="parTrans" cxnId="{982741CD-BEC4-4504-A246-E61DF35C7E47}">
      <dgm:prSet/>
      <dgm:spPr/>
      <dgm:t>
        <a:bodyPr/>
        <a:lstStyle/>
        <a:p>
          <a:endParaRPr lang="en-US" b="1">
            <a:cs typeface="B Titr" pitchFamily="2" charset="-78"/>
          </a:endParaRPr>
        </a:p>
      </dgm:t>
    </dgm:pt>
    <dgm:pt modelId="{FE2FA596-87D9-4E18-8E93-475BB642AF4C}" type="sibTrans" cxnId="{982741CD-BEC4-4504-A246-E61DF35C7E47}">
      <dgm:prSet/>
      <dgm:spPr/>
      <dgm:t>
        <a:bodyPr/>
        <a:lstStyle/>
        <a:p>
          <a:endParaRPr lang="en-US" b="1">
            <a:cs typeface="B Titr" pitchFamily="2" charset="-78"/>
          </a:endParaRPr>
        </a:p>
      </dgm:t>
    </dgm:pt>
    <dgm:pt modelId="{4F08FC30-F47B-47EA-B999-F1ACDEC96DAE}">
      <dgm:prSet/>
      <dgm:spPr>
        <a:xfrm>
          <a:off x="3695253" y="0"/>
          <a:ext cx="1143892" cy="5257800"/>
        </a:xfrm>
        <a:solidFill>
          <a:srgbClr val="4F81BD">
            <a:tint val="40000"/>
            <a:hueOff val="0"/>
            <a:satOff val="0"/>
            <a:lumOff val="0"/>
            <a:alphaOff val="0"/>
          </a:srgbClr>
        </a:solidFill>
        <a:ln>
          <a:noFill/>
        </a:ln>
        <a:effectLst/>
      </dgm:spPr>
      <dgm:t>
        <a:bodyPr/>
        <a:lstStyle/>
        <a:p>
          <a:r>
            <a:rPr lang="fa-IR" b="1" dirty="0" smtClean="0">
              <a:solidFill>
                <a:sysClr val="windowText" lastClr="000000">
                  <a:hueOff val="0"/>
                  <a:satOff val="0"/>
                  <a:lumOff val="0"/>
                  <a:alphaOff val="0"/>
                </a:sysClr>
              </a:solidFill>
              <a:latin typeface="Tahoma"/>
              <a:ea typeface="+mn-ea"/>
              <a:cs typeface="B Titr" pitchFamily="2" charset="-78"/>
            </a:rPr>
            <a:t>صنعت</a:t>
          </a:r>
          <a:endParaRPr lang="en-US" b="1" dirty="0">
            <a:solidFill>
              <a:sysClr val="windowText" lastClr="000000">
                <a:hueOff val="0"/>
                <a:satOff val="0"/>
                <a:lumOff val="0"/>
                <a:alphaOff val="0"/>
              </a:sysClr>
            </a:solidFill>
            <a:latin typeface="Tahoma"/>
            <a:ea typeface="+mn-ea"/>
            <a:cs typeface="B Titr" pitchFamily="2" charset="-78"/>
          </a:endParaRPr>
        </a:p>
      </dgm:t>
    </dgm:pt>
    <dgm:pt modelId="{D47D3FFF-157F-470B-BD5B-4668B0D0DA74}" type="parTrans" cxnId="{9EB13FDD-38B6-4880-83DD-F0C1A7304E10}">
      <dgm:prSet/>
      <dgm:spPr/>
      <dgm:t>
        <a:bodyPr/>
        <a:lstStyle/>
        <a:p>
          <a:endParaRPr lang="en-US" b="1">
            <a:cs typeface="B Titr" pitchFamily="2" charset="-78"/>
          </a:endParaRPr>
        </a:p>
      </dgm:t>
    </dgm:pt>
    <dgm:pt modelId="{F5B2E1BF-5BCE-4C80-B38E-0BE4080FBF16}" type="sibTrans" cxnId="{9EB13FDD-38B6-4880-83DD-F0C1A7304E10}">
      <dgm:prSet/>
      <dgm:spPr/>
      <dgm:t>
        <a:bodyPr/>
        <a:lstStyle/>
        <a:p>
          <a:endParaRPr lang="en-US" b="1">
            <a:cs typeface="B Titr" pitchFamily="2" charset="-78"/>
          </a:endParaRPr>
        </a:p>
      </dgm:t>
    </dgm:pt>
    <dgm:pt modelId="{0FF0DD72-76C5-49BE-AD38-7E5965B56626}">
      <dgm:prSet custT="1"/>
      <dgm:spPr>
        <a:xfrm>
          <a:off x="3809642" y="1577468"/>
          <a:ext cx="915114" cy="765949"/>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ysClr val="window" lastClr="FFFFFF"/>
              </a:solidFill>
              <a:latin typeface="Tahoma"/>
              <a:ea typeface="+mn-ea"/>
              <a:cs typeface="B Titr" pitchFamily="2" charset="-78"/>
            </a:rPr>
            <a:t>اجاره</a:t>
          </a:r>
          <a:endParaRPr lang="en-US" sz="1600" b="1" dirty="0">
            <a:solidFill>
              <a:sysClr val="window" lastClr="FFFFFF"/>
            </a:solidFill>
            <a:latin typeface="Tahoma"/>
            <a:ea typeface="+mn-ea"/>
            <a:cs typeface="B Titr" pitchFamily="2" charset="-78"/>
          </a:endParaRPr>
        </a:p>
      </dgm:t>
    </dgm:pt>
    <dgm:pt modelId="{39E9CCFD-915E-44ED-AF66-D4058B3B0EBE}" type="parTrans" cxnId="{C743A425-391B-4E10-8E07-90F935D2467B}">
      <dgm:prSet/>
      <dgm:spPr/>
      <dgm:t>
        <a:bodyPr/>
        <a:lstStyle/>
        <a:p>
          <a:endParaRPr lang="en-US" b="1">
            <a:cs typeface="B Titr" pitchFamily="2" charset="-78"/>
          </a:endParaRPr>
        </a:p>
      </dgm:t>
    </dgm:pt>
    <dgm:pt modelId="{B67424FA-EC59-4C81-A6BA-DDE6C4B619B5}" type="sibTrans" cxnId="{C743A425-391B-4E10-8E07-90F935D2467B}">
      <dgm:prSet/>
      <dgm:spPr/>
      <dgm:t>
        <a:bodyPr/>
        <a:lstStyle/>
        <a:p>
          <a:endParaRPr lang="en-US" b="1">
            <a:cs typeface="B Titr" pitchFamily="2" charset="-78"/>
          </a:endParaRPr>
        </a:p>
      </dgm:t>
    </dgm:pt>
    <dgm:pt modelId="{7E18FA12-6F4C-4DE0-929F-D1F57B68709A}">
      <dgm:prSet custT="1"/>
      <dgm:spPr>
        <a:xfrm>
          <a:off x="3809642" y="2461256"/>
          <a:ext cx="915114" cy="765949"/>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ysClr val="window" lastClr="FFFFFF"/>
              </a:solidFill>
              <a:latin typeface="Tahoma"/>
              <a:ea typeface="+mn-ea"/>
              <a:cs typeface="B Titr" pitchFamily="2" charset="-78"/>
            </a:rPr>
            <a:t>مرابحه</a:t>
          </a:r>
          <a:endParaRPr lang="en-US" sz="1600" b="1" dirty="0">
            <a:solidFill>
              <a:sysClr val="window" lastClr="FFFFFF"/>
            </a:solidFill>
            <a:latin typeface="Tahoma"/>
            <a:ea typeface="+mn-ea"/>
            <a:cs typeface="B Titr" pitchFamily="2" charset="-78"/>
          </a:endParaRPr>
        </a:p>
      </dgm:t>
    </dgm:pt>
    <dgm:pt modelId="{16A77A95-9042-4214-90E2-AAFC14163A4F}" type="parTrans" cxnId="{1D2B4344-4CAA-4F5F-BECF-CB36425E6E67}">
      <dgm:prSet/>
      <dgm:spPr/>
      <dgm:t>
        <a:bodyPr/>
        <a:lstStyle/>
        <a:p>
          <a:endParaRPr lang="en-US" b="1">
            <a:cs typeface="B Titr" pitchFamily="2" charset="-78"/>
          </a:endParaRPr>
        </a:p>
      </dgm:t>
    </dgm:pt>
    <dgm:pt modelId="{F7475E65-E1EB-4764-99AD-81529F0B6A79}" type="sibTrans" cxnId="{1D2B4344-4CAA-4F5F-BECF-CB36425E6E67}">
      <dgm:prSet/>
      <dgm:spPr/>
      <dgm:t>
        <a:bodyPr/>
        <a:lstStyle/>
        <a:p>
          <a:endParaRPr lang="en-US" b="1">
            <a:cs typeface="B Titr" pitchFamily="2" charset="-78"/>
          </a:endParaRPr>
        </a:p>
      </dgm:t>
    </dgm:pt>
    <dgm:pt modelId="{8E17DCEC-5EEC-41ED-BE8A-36EC66ED7926}">
      <dgm:prSet/>
      <dgm:spPr>
        <a:xfrm>
          <a:off x="4924938" y="0"/>
          <a:ext cx="1143892" cy="5257800"/>
        </a:xfrm>
        <a:solidFill>
          <a:srgbClr val="4F81BD">
            <a:tint val="40000"/>
            <a:hueOff val="0"/>
            <a:satOff val="0"/>
            <a:lumOff val="0"/>
            <a:alphaOff val="0"/>
          </a:srgbClr>
        </a:solidFill>
        <a:ln>
          <a:noFill/>
        </a:ln>
        <a:effectLst/>
      </dgm:spPr>
      <dgm:t>
        <a:bodyPr/>
        <a:lstStyle/>
        <a:p>
          <a:r>
            <a:rPr lang="fa-IR" b="1" dirty="0" smtClean="0">
              <a:solidFill>
                <a:sysClr val="windowText" lastClr="000000">
                  <a:hueOff val="0"/>
                  <a:satOff val="0"/>
                  <a:lumOff val="0"/>
                  <a:alphaOff val="0"/>
                </a:sysClr>
              </a:solidFill>
              <a:latin typeface="Tahoma"/>
              <a:ea typeface="+mn-ea"/>
              <a:cs typeface="B Titr" pitchFamily="2" charset="-78"/>
            </a:rPr>
            <a:t>دولت</a:t>
          </a:r>
          <a:endParaRPr lang="en-US" b="1" dirty="0">
            <a:solidFill>
              <a:sysClr val="windowText" lastClr="000000">
                <a:hueOff val="0"/>
                <a:satOff val="0"/>
                <a:lumOff val="0"/>
                <a:alphaOff val="0"/>
              </a:sysClr>
            </a:solidFill>
            <a:latin typeface="Tahoma"/>
            <a:ea typeface="+mn-ea"/>
            <a:cs typeface="B Titr" pitchFamily="2" charset="-78"/>
          </a:endParaRPr>
        </a:p>
      </dgm:t>
    </dgm:pt>
    <dgm:pt modelId="{3463B6C8-C513-4CD9-8E93-31C579F23C2C}" type="parTrans" cxnId="{A1BA81CA-EDBE-46D8-84A7-7AE1145C5AEE}">
      <dgm:prSet/>
      <dgm:spPr/>
      <dgm:t>
        <a:bodyPr/>
        <a:lstStyle/>
        <a:p>
          <a:endParaRPr lang="en-US" b="1">
            <a:cs typeface="B Titr" pitchFamily="2" charset="-78"/>
          </a:endParaRPr>
        </a:p>
      </dgm:t>
    </dgm:pt>
    <dgm:pt modelId="{61EF82E9-0F9B-4D93-8E57-7AC73D7C9EF9}" type="sibTrans" cxnId="{A1BA81CA-EDBE-46D8-84A7-7AE1145C5AEE}">
      <dgm:prSet/>
      <dgm:spPr/>
      <dgm:t>
        <a:bodyPr/>
        <a:lstStyle/>
        <a:p>
          <a:endParaRPr lang="en-US" b="1">
            <a:cs typeface="B Titr" pitchFamily="2" charset="-78"/>
          </a:endParaRPr>
        </a:p>
      </dgm:t>
    </dgm:pt>
    <dgm:pt modelId="{54185126-B839-4B3D-B239-4DE07F4628E6}">
      <dgm:prSet/>
      <dgm:spPr>
        <a:xfrm>
          <a:off x="5039327" y="1577789"/>
          <a:ext cx="915114" cy="1032947"/>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pPr rtl="1"/>
          <a:r>
            <a:rPr lang="fa-IR" b="1" dirty="0" smtClean="0">
              <a:solidFill>
                <a:srgbClr val="FFFF00"/>
              </a:solidFill>
              <a:latin typeface="Tahoma"/>
              <a:ea typeface="+mn-ea"/>
              <a:cs typeface="B Titr" pitchFamily="2" charset="-78"/>
            </a:rPr>
            <a:t>اسناد خزانه اسلامی</a:t>
          </a:r>
          <a:endParaRPr lang="en-US" b="1" dirty="0">
            <a:solidFill>
              <a:srgbClr val="FFFF00"/>
            </a:solidFill>
            <a:latin typeface="Tahoma"/>
            <a:ea typeface="+mn-ea"/>
            <a:cs typeface="B Titr" pitchFamily="2" charset="-78"/>
          </a:endParaRPr>
        </a:p>
      </dgm:t>
    </dgm:pt>
    <dgm:pt modelId="{66994C57-1814-4B11-A6F9-5EE1899B525D}" type="parTrans" cxnId="{1D6C7365-1671-420E-8E64-1827FB0F4F3F}">
      <dgm:prSet/>
      <dgm:spPr/>
      <dgm:t>
        <a:bodyPr/>
        <a:lstStyle/>
        <a:p>
          <a:endParaRPr lang="en-US" b="1">
            <a:cs typeface="B Titr" pitchFamily="2" charset="-78"/>
          </a:endParaRPr>
        </a:p>
      </dgm:t>
    </dgm:pt>
    <dgm:pt modelId="{3B94134D-83E6-4F56-8475-2903F9A7F1B1}" type="sibTrans" cxnId="{1D6C7365-1671-420E-8E64-1827FB0F4F3F}">
      <dgm:prSet/>
      <dgm:spPr/>
      <dgm:t>
        <a:bodyPr/>
        <a:lstStyle/>
        <a:p>
          <a:endParaRPr lang="en-US" b="1">
            <a:cs typeface="B Titr" pitchFamily="2" charset="-78"/>
          </a:endParaRPr>
        </a:p>
      </dgm:t>
    </dgm:pt>
    <dgm:pt modelId="{C8D4D87B-E374-4603-B4A4-04518200EB36}">
      <dgm:prSet custT="1"/>
      <dgm:spPr>
        <a:xfrm>
          <a:off x="5039327" y="3961513"/>
          <a:ext cx="915114" cy="1032947"/>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pPr rtl="1"/>
          <a:r>
            <a:rPr lang="fa-IR" sz="1200" b="1" dirty="0" smtClean="0">
              <a:solidFill>
                <a:sysClr val="window" lastClr="FFFFFF"/>
              </a:solidFill>
              <a:latin typeface="Tahoma"/>
              <a:ea typeface="+mn-ea"/>
              <a:cs typeface="B Titr" pitchFamily="2" charset="-78"/>
            </a:rPr>
            <a:t>اوراق مبتنی بر دارایی</a:t>
          </a:r>
          <a:endParaRPr lang="en-US" sz="1100" b="1" dirty="0">
            <a:solidFill>
              <a:sysClr val="window" lastClr="FFFFFF"/>
            </a:solidFill>
            <a:latin typeface="Tahoma"/>
            <a:ea typeface="+mn-ea"/>
            <a:cs typeface="B Titr" pitchFamily="2" charset="-78"/>
          </a:endParaRPr>
        </a:p>
      </dgm:t>
    </dgm:pt>
    <dgm:pt modelId="{51F0D40C-5AC1-4B43-89AE-C34B59E8D68C}" type="parTrans" cxnId="{D96DB9DE-2DAA-49F6-A431-C6BE93B65300}">
      <dgm:prSet/>
      <dgm:spPr/>
      <dgm:t>
        <a:bodyPr/>
        <a:lstStyle/>
        <a:p>
          <a:endParaRPr lang="en-US" b="1">
            <a:cs typeface="B Titr" pitchFamily="2" charset="-78"/>
          </a:endParaRPr>
        </a:p>
      </dgm:t>
    </dgm:pt>
    <dgm:pt modelId="{87E6808B-742E-4EBB-8DB4-7448728BF992}" type="sibTrans" cxnId="{D96DB9DE-2DAA-49F6-A431-C6BE93B65300}">
      <dgm:prSet/>
      <dgm:spPr/>
      <dgm:t>
        <a:bodyPr/>
        <a:lstStyle/>
        <a:p>
          <a:endParaRPr lang="en-US" b="1">
            <a:cs typeface="B Titr" pitchFamily="2" charset="-78"/>
          </a:endParaRPr>
        </a:p>
      </dgm:t>
    </dgm:pt>
    <dgm:pt modelId="{9CF417C7-01E5-44D1-B1FC-D56F7EF0CBDA}">
      <dgm:prSet custT="1"/>
      <dgm:spPr>
        <a:xfrm>
          <a:off x="3809642" y="3345044"/>
          <a:ext cx="915114" cy="765949"/>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ysClr val="window" lastClr="FFFFFF"/>
              </a:solidFill>
              <a:latin typeface="Tahoma"/>
              <a:ea typeface="+mn-ea"/>
              <a:cs typeface="B Titr" pitchFamily="2" charset="-78"/>
            </a:rPr>
            <a:t>مشارکت</a:t>
          </a:r>
          <a:endParaRPr lang="en-US" sz="1600" b="1" dirty="0" smtClean="0">
            <a:solidFill>
              <a:sysClr val="window" lastClr="FFFFFF"/>
            </a:solidFill>
            <a:latin typeface="Tahoma"/>
            <a:ea typeface="+mn-ea"/>
            <a:cs typeface="B Titr" pitchFamily="2" charset="-78"/>
          </a:endParaRPr>
        </a:p>
      </dgm:t>
    </dgm:pt>
    <dgm:pt modelId="{FAA5F94E-E5B4-4174-8CB6-F0937A190F4B}" type="parTrans" cxnId="{FFA091DE-943E-4CBA-93ED-D2AC1D16BA24}">
      <dgm:prSet/>
      <dgm:spPr/>
      <dgm:t>
        <a:bodyPr/>
        <a:lstStyle/>
        <a:p>
          <a:endParaRPr lang="en-US" b="1">
            <a:cs typeface="B Titr" pitchFamily="2" charset="-78"/>
          </a:endParaRPr>
        </a:p>
      </dgm:t>
    </dgm:pt>
    <dgm:pt modelId="{A4779152-B394-4144-8A54-2173F5E45B92}" type="sibTrans" cxnId="{FFA091DE-943E-4CBA-93ED-D2AC1D16BA24}">
      <dgm:prSet/>
      <dgm:spPr/>
      <dgm:t>
        <a:bodyPr/>
        <a:lstStyle/>
        <a:p>
          <a:endParaRPr lang="en-US" b="1">
            <a:cs typeface="B Titr" pitchFamily="2" charset="-78"/>
          </a:endParaRPr>
        </a:p>
      </dgm:t>
    </dgm:pt>
    <dgm:pt modelId="{86915C83-75A1-4151-B53A-F6A88ADEEAEF}">
      <dgm:prSet custT="1"/>
      <dgm:spPr>
        <a:xfrm>
          <a:off x="3809642" y="4228832"/>
          <a:ext cx="915114" cy="765949"/>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400" b="1" dirty="0" smtClean="0">
              <a:solidFill>
                <a:sysClr val="window" lastClr="FFFFFF"/>
              </a:solidFill>
              <a:latin typeface="Tahoma"/>
              <a:ea typeface="+mn-ea"/>
              <a:cs typeface="B Titr" pitchFamily="2" charset="-78"/>
            </a:rPr>
            <a:t>سلف موازی استاندارد</a:t>
          </a:r>
          <a:endParaRPr lang="en-US" sz="1400" b="1" dirty="0" smtClean="0">
            <a:solidFill>
              <a:sysClr val="window" lastClr="FFFFFF"/>
            </a:solidFill>
            <a:latin typeface="Tahoma"/>
            <a:ea typeface="+mn-ea"/>
            <a:cs typeface="B Titr" pitchFamily="2" charset="-78"/>
          </a:endParaRPr>
        </a:p>
      </dgm:t>
    </dgm:pt>
    <dgm:pt modelId="{57BD66BA-F897-4591-9742-118FB1EE9377}" type="parTrans" cxnId="{63EC7323-ECF2-4F4D-A1B7-430F40EA1EDC}">
      <dgm:prSet/>
      <dgm:spPr/>
      <dgm:t>
        <a:bodyPr/>
        <a:lstStyle/>
        <a:p>
          <a:endParaRPr lang="en-US" b="1">
            <a:cs typeface="B Titr" pitchFamily="2" charset="-78"/>
          </a:endParaRPr>
        </a:p>
      </dgm:t>
    </dgm:pt>
    <dgm:pt modelId="{265AD042-09D8-4F6E-92D3-8A2E22C4B370}" type="sibTrans" cxnId="{63EC7323-ECF2-4F4D-A1B7-430F40EA1EDC}">
      <dgm:prSet/>
      <dgm:spPr/>
      <dgm:t>
        <a:bodyPr/>
        <a:lstStyle/>
        <a:p>
          <a:endParaRPr lang="en-US" b="1">
            <a:cs typeface="B Titr" pitchFamily="2" charset="-78"/>
          </a:endParaRPr>
        </a:p>
      </dgm:t>
    </dgm:pt>
    <dgm:pt modelId="{517CE8BE-3342-41BB-94B6-A3BAFA97CAEB}">
      <dgm:prSet/>
      <dgm:spPr>
        <a:xfrm>
          <a:off x="1235883" y="0"/>
          <a:ext cx="1143892" cy="5257800"/>
        </a:xfrm>
        <a:solidFill>
          <a:srgbClr val="4F81BD">
            <a:tint val="40000"/>
            <a:hueOff val="0"/>
            <a:satOff val="0"/>
            <a:lumOff val="0"/>
            <a:alphaOff val="0"/>
          </a:srgbClr>
        </a:solidFill>
        <a:ln>
          <a:noFill/>
        </a:ln>
        <a:effectLst/>
      </dgm:spPr>
      <dgm:t>
        <a:bodyPr/>
        <a:lstStyle/>
        <a:p>
          <a:r>
            <a:rPr lang="fa-IR" b="1" dirty="0" smtClean="0">
              <a:solidFill>
                <a:sysClr val="windowText" lastClr="000000">
                  <a:hueOff val="0"/>
                  <a:satOff val="0"/>
                  <a:lumOff val="0"/>
                  <a:alphaOff val="0"/>
                </a:sysClr>
              </a:solidFill>
              <a:latin typeface="Tahoma"/>
              <a:ea typeface="+mn-ea"/>
              <a:cs typeface="B Titr" pitchFamily="2" charset="-78"/>
            </a:rPr>
            <a:t>بازرگانی</a:t>
          </a:r>
          <a:endParaRPr lang="en-US" b="1" dirty="0" smtClean="0">
            <a:solidFill>
              <a:sysClr val="windowText" lastClr="000000">
                <a:hueOff val="0"/>
                <a:satOff val="0"/>
                <a:lumOff val="0"/>
                <a:alphaOff val="0"/>
              </a:sysClr>
            </a:solidFill>
            <a:latin typeface="Tahoma"/>
            <a:ea typeface="+mn-ea"/>
            <a:cs typeface="B Titr" pitchFamily="2" charset="-78"/>
          </a:endParaRPr>
        </a:p>
      </dgm:t>
    </dgm:pt>
    <dgm:pt modelId="{068CB78D-D396-43CA-B5F3-D799BB1CA734}" type="parTrans" cxnId="{7380FCA6-6FE9-4180-89E0-29A905385F61}">
      <dgm:prSet/>
      <dgm:spPr/>
      <dgm:t>
        <a:bodyPr/>
        <a:lstStyle/>
        <a:p>
          <a:endParaRPr lang="en-US" b="1">
            <a:cs typeface="B Titr" pitchFamily="2" charset="-78"/>
          </a:endParaRPr>
        </a:p>
      </dgm:t>
    </dgm:pt>
    <dgm:pt modelId="{33F649C1-2617-4608-AF24-7AB628C16F62}" type="sibTrans" cxnId="{7380FCA6-6FE9-4180-89E0-29A905385F61}">
      <dgm:prSet/>
      <dgm:spPr/>
      <dgm:t>
        <a:bodyPr/>
        <a:lstStyle/>
        <a:p>
          <a:endParaRPr lang="en-US" b="1">
            <a:cs typeface="B Titr" pitchFamily="2" charset="-78"/>
          </a:endParaRPr>
        </a:p>
      </dgm:t>
    </dgm:pt>
    <dgm:pt modelId="{DEDBC08F-5A34-4F00-88DA-23EB6D56AADD}">
      <dgm:prSet custT="1"/>
      <dgm:spPr>
        <a:xfrm>
          <a:off x="1350272" y="1578880"/>
          <a:ext cx="915114" cy="1585298"/>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800" b="1" dirty="0" smtClean="0">
              <a:solidFill>
                <a:srgbClr val="FFFF00"/>
              </a:solidFill>
              <a:latin typeface="Tahoma"/>
              <a:ea typeface="+mn-ea"/>
              <a:cs typeface="B Titr" pitchFamily="2" charset="-78"/>
            </a:rPr>
            <a:t>مضاربه</a:t>
          </a:r>
          <a:endParaRPr lang="en-US" sz="1400" b="1" dirty="0" smtClean="0">
            <a:solidFill>
              <a:srgbClr val="FFFF00"/>
            </a:solidFill>
            <a:latin typeface="Tahoma"/>
            <a:ea typeface="+mn-ea"/>
            <a:cs typeface="B Titr" pitchFamily="2" charset="-78"/>
          </a:endParaRPr>
        </a:p>
      </dgm:t>
    </dgm:pt>
    <dgm:pt modelId="{DD59CC60-1FC8-4A19-8960-A645958B71EE}" type="parTrans" cxnId="{B6661803-4D1C-438B-970F-3F4E2D16D4B0}">
      <dgm:prSet/>
      <dgm:spPr/>
      <dgm:t>
        <a:bodyPr/>
        <a:lstStyle/>
        <a:p>
          <a:endParaRPr lang="en-US" b="1">
            <a:cs typeface="B Titr" pitchFamily="2" charset="-78"/>
          </a:endParaRPr>
        </a:p>
      </dgm:t>
    </dgm:pt>
    <dgm:pt modelId="{58BD60F5-4865-47BE-AB39-C82213A55C79}" type="sibTrans" cxnId="{B6661803-4D1C-438B-970F-3F4E2D16D4B0}">
      <dgm:prSet/>
      <dgm:spPr/>
      <dgm:t>
        <a:bodyPr/>
        <a:lstStyle/>
        <a:p>
          <a:endParaRPr lang="en-US" b="1">
            <a:cs typeface="B Titr" pitchFamily="2" charset="-78"/>
          </a:endParaRPr>
        </a:p>
      </dgm:t>
    </dgm:pt>
    <dgm:pt modelId="{FD07237B-038B-4A05-AC0D-842F574BFE73}">
      <dgm:prSet custT="1"/>
      <dgm:spPr>
        <a:xfrm>
          <a:off x="1350272" y="3408071"/>
          <a:ext cx="915114" cy="1585298"/>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800" b="1" dirty="0" smtClean="0">
              <a:solidFill>
                <a:sysClr val="window" lastClr="FFFFFF"/>
              </a:solidFill>
              <a:latin typeface="Tahoma"/>
              <a:ea typeface="+mn-ea"/>
              <a:cs typeface="B Titr" pitchFamily="2" charset="-78"/>
            </a:rPr>
            <a:t>مرابحه</a:t>
          </a:r>
          <a:endParaRPr lang="en-US" sz="1400" b="1" dirty="0" smtClean="0">
            <a:solidFill>
              <a:sysClr val="window" lastClr="FFFFFF"/>
            </a:solidFill>
            <a:latin typeface="Tahoma"/>
            <a:ea typeface="+mn-ea"/>
            <a:cs typeface="B Titr" pitchFamily="2" charset="-78"/>
          </a:endParaRPr>
        </a:p>
      </dgm:t>
    </dgm:pt>
    <dgm:pt modelId="{3D437F69-E351-42BE-B658-79CCF2630163}" type="parTrans" cxnId="{B8302915-E3DC-45B1-99E6-F51478BCB6B0}">
      <dgm:prSet/>
      <dgm:spPr/>
      <dgm:t>
        <a:bodyPr/>
        <a:lstStyle/>
        <a:p>
          <a:endParaRPr lang="en-US" b="1">
            <a:cs typeface="B Titr" pitchFamily="2" charset="-78"/>
          </a:endParaRPr>
        </a:p>
      </dgm:t>
    </dgm:pt>
    <dgm:pt modelId="{3C943465-5606-4724-86B6-2A661CA990CD}" type="sibTrans" cxnId="{B8302915-E3DC-45B1-99E6-F51478BCB6B0}">
      <dgm:prSet/>
      <dgm:spPr/>
      <dgm:t>
        <a:bodyPr/>
        <a:lstStyle/>
        <a:p>
          <a:endParaRPr lang="en-US" b="1">
            <a:cs typeface="B Titr" pitchFamily="2" charset="-78"/>
          </a:endParaRPr>
        </a:p>
      </dgm:t>
    </dgm:pt>
    <dgm:pt modelId="{664F699F-7361-4D15-90ED-36AA073791F2}">
      <dgm:prSet custT="1"/>
      <dgm:spPr>
        <a:xfrm>
          <a:off x="7498697" y="1577789"/>
          <a:ext cx="915114" cy="1032947"/>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2000" b="1" dirty="0" smtClean="0">
              <a:solidFill>
                <a:srgbClr val="FFFF00"/>
              </a:solidFill>
              <a:latin typeface="Tahoma"/>
              <a:ea typeface="+mn-ea"/>
              <a:cs typeface="B Titr" pitchFamily="2" charset="-78"/>
            </a:rPr>
            <a:t>رهنی</a:t>
          </a:r>
          <a:endParaRPr lang="en-US" sz="2000" b="1" dirty="0" smtClean="0">
            <a:solidFill>
              <a:srgbClr val="FFFF00"/>
            </a:solidFill>
            <a:latin typeface="Tahoma"/>
            <a:ea typeface="+mn-ea"/>
            <a:cs typeface="B Titr" pitchFamily="2" charset="-78"/>
          </a:endParaRPr>
        </a:p>
      </dgm:t>
    </dgm:pt>
    <dgm:pt modelId="{3AF19648-1ADB-4238-B887-9D94C0BF5C94}" type="parTrans" cxnId="{2E9B6885-886F-4AD0-B64B-BCEDAFB8579E}">
      <dgm:prSet/>
      <dgm:spPr/>
      <dgm:t>
        <a:bodyPr/>
        <a:lstStyle/>
        <a:p>
          <a:endParaRPr lang="en-US" b="1">
            <a:cs typeface="B Titr" pitchFamily="2" charset="-78"/>
          </a:endParaRPr>
        </a:p>
      </dgm:t>
    </dgm:pt>
    <dgm:pt modelId="{1E0BBAC0-F0C8-4F8E-8423-A1034924F070}" type="sibTrans" cxnId="{2E9B6885-886F-4AD0-B64B-BCEDAFB8579E}">
      <dgm:prSet/>
      <dgm:spPr/>
      <dgm:t>
        <a:bodyPr/>
        <a:lstStyle/>
        <a:p>
          <a:endParaRPr lang="en-US" b="1">
            <a:cs typeface="B Titr" pitchFamily="2" charset="-78"/>
          </a:endParaRPr>
        </a:p>
      </dgm:t>
    </dgm:pt>
    <dgm:pt modelId="{BC33FDB4-AE2F-4ADC-A4AC-B75C4A131375}">
      <dgm:prSet/>
      <dgm:spPr>
        <a:xfrm>
          <a:off x="7384308" y="0"/>
          <a:ext cx="1143892" cy="5257800"/>
        </a:xfrm>
        <a:solidFill>
          <a:srgbClr val="4F81BD">
            <a:tint val="40000"/>
            <a:hueOff val="0"/>
            <a:satOff val="0"/>
            <a:lumOff val="0"/>
            <a:alphaOff val="0"/>
          </a:srgbClr>
        </a:solidFill>
        <a:ln>
          <a:noFill/>
        </a:ln>
        <a:effectLst/>
      </dgm:spPr>
      <dgm:t>
        <a:bodyPr/>
        <a:lstStyle/>
        <a:p>
          <a:r>
            <a:rPr lang="fa-IR" b="1" dirty="0" smtClean="0">
              <a:solidFill>
                <a:sysClr val="windowText" lastClr="000000">
                  <a:hueOff val="0"/>
                  <a:satOff val="0"/>
                  <a:lumOff val="0"/>
                  <a:alphaOff val="0"/>
                </a:sysClr>
              </a:solidFill>
              <a:latin typeface="Tahoma"/>
              <a:ea typeface="+mn-ea"/>
              <a:cs typeface="B Titr" pitchFamily="2" charset="-78"/>
            </a:rPr>
            <a:t>بانک</a:t>
          </a:r>
          <a:endParaRPr lang="en-US" b="1" dirty="0" smtClean="0">
            <a:solidFill>
              <a:sysClr val="windowText" lastClr="000000">
                <a:hueOff val="0"/>
                <a:satOff val="0"/>
                <a:lumOff val="0"/>
                <a:alphaOff val="0"/>
              </a:sysClr>
            </a:solidFill>
            <a:latin typeface="Tahoma"/>
            <a:ea typeface="+mn-ea"/>
            <a:cs typeface="B Titr" pitchFamily="2" charset="-78"/>
          </a:endParaRPr>
        </a:p>
      </dgm:t>
    </dgm:pt>
    <dgm:pt modelId="{F258AF79-5DCB-4910-A392-4DCAFA4D78D6}" type="parTrans" cxnId="{C0F4775A-E2F8-4619-AB7C-D4344A577DB9}">
      <dgm:prSet/>
      <dgm:spPr/>
      <dgm:t>
        <a:bodyPr/>
        <a:lstStyle/>
        <a:p>
          <a:endParaRPr lang="en-US" b="1">
            <a:cs typeface="B Titr" pitchFamily="2" charset="-78"/>
          </a:endParaRPr>
        </a:p>
      </dgm:t>
    </dgm:pt>
    <dgm:pt modelId="{715C30A1-BA65-4A84-BEBC-4CEF9B5CB62A}" type="sibTrans" cxnId="{C0F4775A-E2F8-4619-AB7C-D4344A577DB9}">
      <dgm:prSet/>
      <dgm:spPr/>
      <dgm:t>
        <a:bodyPr/>
        <a:lstStyle/>
        <a:p>
          <a:endParaRPr lang="en-US" b="1">
            <a:cs typeface="B Titr" pitchFamily="2" charset="-78"/>
          </a:endParaRPr>
        </a:p>
      </dgm:t>
    </dgm:pt>
    <dgm:pt modelId="{A1F6F632-6C0D-4027-AC3D-E026CFEEBCB7}">
      <dgm:prSet custT="1"/>
      <dgm:spPr>
        <a:xfrm>
          <a:off x="7498697" y="2769651"/>
          <a:ext cx="915114" cy="1032947"/>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2000" b="1" dirty="0" smtClean="0">
              <a:solidFill>
                <a:sysClr val="window" lastClr="FFFFFF"/>
              </a:solidFill>
              <a:latin typeface="Tahoma"/>
              <a:ea typeface="+mn-ea"/>
              <a:cs typeface="B Titr" pitchFamily="2" charset="-78"/>
            </a:rPr>
            <a:t>اجاره</a:t>
          </a:r>
          <a:endParaRPr lang="en-US" sz="2000" b="1" dirty="0" smtClean="0">
            <a:solidFill>
              <a:sysClr val="window" lastClr="FFFFFF"/>
            </a:solidFill>
            <a:latin typeface="Tahoma"/>
            <a:ea typeface="+mn-ea"/>
            <a:cs typeface="B Titr" pitchFamily="2" charset="-78"/>
          </a:endParaRPr>
        </a:p>
      </dgm:t>
    </dgm:pt>
    <dgm:pt modelId="{AECCDB8F-FE3C-44F5-9E3C-A1F8AB427FD7}" type="parTrans" cxnId="{F05BE39D-D409-4E70-B1A9-635B8B7039A7}">
      <dgm:prSet/>
      <dgm:spPr/>
      <dgm:t>
        <a:bodyPr/>
        <a:lstStyle/>
        <a:p>
          <a:endParaRPr lang="en-US" b="1">
            <a:cs typeface="B Titr" pitchFamily="2" charset="-78"/>
          </a:endParaRPr>
        </a:p>
      </dgm:t>
    </dgm:pt>
    <dgm:pt modelId="{6DBCBECD-3D97-4F9C-BB99-6EE7B71AE581}" type="sibTrans" cxnId="{F05BE39D-D409-4E70-B1A9-635B8B7039A7}">
      <dgm:prSet/>
      <dgm:spPr/>
      <dgm:t>
        <a:bodyPr/>
        <a:lstStyle/>
        <a:p>
          <a:endParaRPr lang="en-US" b="1">
            <a:cs typeface="B Titr" pitchFamily="2" charset="-78"/>
          </a:endParaRPr>
        </a:p>
      </dgm:t>
    </dgm:pt>
    <dgm:pt modelId="{2ACBA84D-3611-4764-91DE-C9ABB6103205}">
      <dgm:prSet custT="1"/>
      <dgm:spPr>
        <a:xfrm>
          <a:off x="6269012" y="3345044"/>
          <a:ext cx="915114" cy="765949"/>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ysClr val="window" lastClr="FFFFFF"/>
              </a:solidFill>
              <a:latin typeface="Tahoma"/>
              <a:ea typeface="+mn-ea"/>
              <a:cs typeface="B Titr" pitchFamily="2" charset="-78"/>
            </a:rPr>
            <a:t>مرابحه</a:t>
          </a:r>
          <a:endParaRPr lang="en-US" sz="1600" b="1" dirty="0" smtClean="0">
            <a:solidFill>
              <a:sysClr val="window" lastClr="FFFFFF"/>
            </a:solidFill>
            <a:latin typeface="Tahoma"/>
            <a:ea typeface="+mn-ea"/>
            <a:cs typeface="B Titr" pitchFamily="2" charset="-78"/>
          </a:endParaRPr>
        </a:p>
      </dgm:t>
    </dgm:pt>
    <dgm:pt modelId="{1966BD3D-82BC-462A-95AE-AFC16CB63553}" type="parTrans" cxnId="{A0474F25-D3E1-4F6D-A441-8BC7CC5D15AF}">
      <dgm:prSet/>
      <dgm:spPr/>
      <dgm:t>
        <a:bodyPr/>
        <a:lstStyle/>
        <a:p>
          <a:endParaRPr lang="en-US" b="1">
            <a:cs typeface="B Titr" pitchFamily="2" charset="-78"/>
          </a:endParaRPr>
        </a:p>
      </dgm:t>
    </dgm:pt>
    <dgm:pt modelId="{7AC82B3F-443E-426B-897E-80D97105F7DA}" type="sibTrans" cxnId="{A0474F25-D3E1-4F6D-A441-8BC7CC5D15AF}">
      <dgm:prSet/>
      <dgm:spPr/>
      <dgm:t>
        <a:bodyPr/>
        <a:lstStyle/>
        <a:p>
          <a:endParaRPr lang="en-US" b="1">
            <a:cs typeface="B Titr" pitchFamily="2" charset="-78"/>
          </a:endParaRPr>
        </a:p>
      </dgm:t>
    </dgm:pt>
    <dgm:pt modelId="{A3B6415F-734F-4754-AB60-A0325F9512E1}">
      <dgm:prSet custT="1"/>
      <dgm:spPr>
        <a:xfrm>
          <a:off x="6269012" y="2461256"/>
          <a:ext cx="915114" cy="765949"/>
        </a:xfrm>
        <a:solidFill>
          <a:srgbClr val="1F497D">
            <a:lumMod val="75000"/>
          </a:srgbClr>
        </a:solidFill>
        <a:ln w="12700" cap="flat" cmpd="sng" algn="ctr">
          <a:solidFill>
            <a:sysClr val="window" lastClr="FFFFFF">
              <a:hueOff val="0"/>
              <a:satOff val="0"/>
              <a:lumOff val="0"/>
              <a:alphaOff val="0"/>
            </a:sysClr>
          </a:solidFill>
          <a:prstDash val="solid"/>
        </a:ln>
        <a:effectLst/>
      </dgm:spPr>
      <dgm:t>
        <a:bodyPr/>
        <a:lstStyle/>
        <a:p>
          <a:r>
            <a:rPr lang="fa-IR" sz="1600" b="1" dirty="0" smtClean="0">
              <a:solidFill>
                <a:sysClr val="window" lastClr="FFFFFF"/>
              </a:solidFill>
              <a:latin typeface="Tahoma"/>
              <a:ea typeface="+mn-ea"/>
              <a:cs typeface="B Titr" pitchFamily="2" charset="-78"/>
            </a:rPr>
            <a:t>اجاره</a:t>
          </a:r>
          <a:endParaRPr lang="en-US" sz="1600" b="1" dirty="0" smtClean="0">
            <a:solidFill>
              <a:sysClr val="window" lastClr="FFFFFF"/>
            </a:solidFill>
            <a:latin typeface="Tahoma"/>
            <a:ea typeface="+mn-ea"/>
            <a:cs typeface="B Titr" pitchFamily="2" charset="-78"/>
          </a:endParaRPr>
        </a:p>
      </dgm:t>
    </dgm:pt>
    <dgm:pt modelId="{032BDA3A-F4D6-4483-AD31-3D4C6AA46B14}" type="parTrans" cxnId="{A6708EEE-EE2E-44AB-9DCD-40FC6B403F73}">
      <dgm:prSet/>
      <dgm:spPr/>
      <dgm:t>
        <a:bodyPr/>
        <a:lstStyle/>
        <a:p>
          <a:endParaRPr lang="en-US" b="1">
            <a:cs typeface="B Titr" pitchFamily="2" charset="-78"/>
          </a:endParaRPr>
        </a:p>
      </dgm:t>
    </dgm:pt>
    <dgm:pt modelId="{C6DD44FC-05AF-4105-BF27-36BF0069BBE5}" type="sibTrans" cxnId="{A6708EEE-EE2E-44AB-9DCD-40FC6B403F73}">
      <dgm:prSet/>
      <dgm:spPr/>
      <dgm:t>
        <a:bodyPr/>
        <a:lstStyle/>
        <a:p>
          <a:endParaRPr lang="en-US" b="1">
            <a:cs typeface="B Titr" pitchFamily="2" charset="-78"/>
          </a:endParaRPr>
        </a:p>
      </dgm:t>
    </dgm:pt>
    <dgm:pt modelId="{E6E8160F-C623-4FF1-BC3D-A96AF4C9F519}">
      <dgm:prSet custT="1"/>
      <dgm:spPr>
        <a:solidFill>
          <a:schemeClr val="accent5">
            <a:lumMod val="50000"/>
          </a:schemeClr>
        </a:solidFill>
      </dgm:spPr>
      <dgm:t>
        <a:bodyPr/>
        <a:lstStyle/>
        <a:p>
          <a:pPr rtl="1"/>
          <a:r>
            <a:rPr lang="fa-IR" sz="1400" b="1" dirty="0" smtClean="0">
              <a:solidFill>
                <a:sysClr val="window" lastClr="FFFFFF"/>
              </a:solidFill>
              <a:latin typeface="Tahoma"/>
              <a:ea typeface="+mn-ea"/>
              <a:cs typeface="B Titr" pitchFamily="2" charset="-78"/>
            </a:rPr>
            <a:t>اوراق اجاره دولت</a:t>
          </a:r>
          <a:endParaRPr lang="fa-IR" sz="1400" b="1" dirty="0">
            <a:solidFill>
              <a:sysClr val="window" lastClr="FFFFFF"/>
            </a:solidFill>
            <a:latin typeface="Tahoma"/>
            <a:ea typeface="+mn-ea"/>
            <a:cs typeface="B Titr" pitchFamily="2" charset="-78"/>
          </a:endParaRPr>
        </a:p>
      </dgm:t>
    </dgm:pt>
    <dgm:pt modelId="{FED29928-7EF3-487E-9900-F6BBE19FADC7}" type="parTrans" cxnId="{C1FA32BF-5206-41FD-B635-C4B7EAF81306}">
      <dgm:prSet/>
      <dgm:spPr/>
      <dgm:t>
        <a:bodyPr/>
        <a:lstStyle/>
        <a:p>
          <a:pPr rtl="1"/>
          <a:endParaRPr lang="fa-IR"/>
        </a:p>
      </dgm:t>
    </dgm:pt>
    <dgm:pt modelId="{176BD536-95F7-4DE6-BA66-DD8CE45D54DC}" type="sibTrans" cxnId="{C1FA32BF-5206-41FD-B635-C4B7EAF81306}">
      <dgm:prSet/>
      <dgm:spPr/>
      <dgm:t>
        <a:bodyPr/>
        <a:lstStyle/>
        <a:p>
          <a:pPr rtl="1"/>
          <a:endParaRPr lang="fa-IR"/>
        </a:p>
      </dgm:t>
    </dgm:pt>
    <dgm:pt modelId="{1A45D00A-8CAA-4F47-BD77-21917D3D66CD}">
      <dgm:prSet custT="1"/>
      <dgm:spPr>
        <a:solidFill>
          <a:schemeClr val="accent5">
            <a:lumMod val="50000"/>
          </a:schemeClr>
        </a:solidFill>
      </dgm:spPr>
      <dgm:t>
        <a:bodyPr/>
        <a:lstStyle/>
        <a:p>
          <a:pPr rtl="1"/>
          <a:r>
            <a:rPr lang="fa-IR" sz="1800" dirty="0" smtClean="0">
              <a:cs typeface="B Titr" pitchFamily="2" charset="-78"/>
            </a:rPr>
            <a:t>اجاره</a:t>
          </a:r>
          <a:endParaRPr lang="fa-IR" sz="1400" dirty="0">
            <a:cs typeface="B Titr" pitchFamily="2" charset="-78"/>
          </a:endParaRPr>
        </a:p>
      </dgm:t>
    </dgm:pt>
    <dgm:pt modelId="{3FF2505B-A84E-4CB5-9060-38ED21DA22D7}" type="parTrans" cxnId="{4BB9B26C-F0D4-4729-BDA1-D1918376CC8F}">
      <dgm:prSet/>
      <dgm:spPr/>
      <dgm:t>
        <a:bodyPr/>
        <a:lstStyle/>
        <a:p>
          <a:pPr rtl="1"/>
          <a:endParaRPr lang="fa-IR"/>
        </a:p>
      </dgm:t>
    </dgm:pt>
    <dgm:pt modelId="{0D636575-F31C-43C2-95C4-4BBB31986A0D}" type="sibTrans" cxnId="{4BB9B26C-F0D4-4729-BDA1-D1918376CC8F}">
      <dgm:prSet/>
      <dgm:spPr/>
      <dgm:t>
        <a:bodyPr/>
        <a:lstStyle/>
        <a:p>
          <a:pPr rtl="1"/>
          <a:endParaRPr lang="fa-IR"/>
        </a:p>
      </dgm:t>
    </dgm:pt>
    <dgm:pt modelId="{7A5B702D-8686-4B8E-8D54-8B7B692E75A8}">
      <dgm:prSet custT="1"/>
      <dgm:spPr>
        <a:solidFill>
          <a:schemeClr val="accent5">
            <a:lumMod val="50000"/>
          </a:schemeClr>
        </a:solidFill>
      </dgm:spPr>
      <dgm:t>
        <a:bodyPr/>
        <a:lstStyle/>
        <a:p>
          <a:pPr rtl="1"/>
          <a:r>
            <a:rPr lang="fa-IR" sz="1600" dirty="0" smtClean="0">
              <a:cs typeface="B Titr" pitchFamily="2" charset="-78"/>
            </a:rPr>
            <a:t>اجاره</a:t>
          </a:r>
          <a:endParaRPr lang="fa-IR" sz="1600" dirty="0"/>
        </a:p>
      </dgm:t>
    </dgm:pt>
    <dgm:pt modelId="{9FFAAC27-6544-4AC8-8DB1-382E2EDAA07B}" type="parTrans" cxnId="{B6061FDC-A845-4C8C-9370-102541C0348C}">
      <dgm:prSet/>
      <dgm:spPr/>
      <dgm:t>
        <a:bodyPr/>
        <a:lstStyle/>
        <a:p>
          <a:pPr rtl="1"/>
          <a:endParaRPr lang="fa-IR"/>
        </a:p>
      </dgm:t>
    </dgm:pt>
    <dgm:pt modelId="{F72B254B-467D-46D0-AA87-7BA60E0AEEF3}" type="sibTrans" cxnId="{B6061FDC-A845-4C8C-9370-102541C0348C}">
      <dgm:prSet/>
      <dgm:spPr/>
      <dgm:t>
        <a:bodyPr/>
        <a:lstStyle/>
        <a:p>
          <a:pPr rtl="1"/>
          <a:endParaRPr lang="fa-IR"/>
        </a:p>
      </dgm:t>
    </dgm:pt>
    <dgm:pt modelId="{9AA5FD43-056A-40D4-8D1B-0F44F92F08F2}">
      <dgm:prSet custT="1"/>
      <dgm:spPr>
        <a:solidFill>
          <a:schemeClr val="accent5">
            <a:lumMod val="50000"/>
          </a:schemeClr>
        </a:solidFill>
      </dgm:spPr>
      <dgm:t>
        <a:bodyPr/>
        <a:lstStyle/>
        <a:p>
          <a:pPr rtl="1"/>
          <a:r>
            <a:rPr lang="fa-IR" sz="1600" dirty="0" smtClean="0">
              <a:cs typeface="B Titr" pitchFamily="2" charset="-78"/>
            </a:rPr>
            <a:t>مرابحه</a:t>
          </a:r>
          <a:endParaRPr lang="fa-IR" sz="1600" dirty="0">
            <a:cs typeface="B Titr" pitchFamily="2" charset="-78"/>
          </a:endParaRPr>
        </a:p>
      </dgm:t>
    </dgm:pt>
    <dgm:pt modelId="{DDA1827E-E713-40E5-B927-9A7C4871901E}" type="parTrans" cxnId="{9B8C4CC5-071D-463C-841A-473DF11DEE6B}">
      <dgm:prSet/>
      <dgm:spPr/>
      <dgm:t>
        <a:bodyPr/>
        <a:lstStyle/>
        <a:p>
          <a:pPr rtl="1"/>
          <a:endParaRPr lang="fa-IR"/>
        </a:p>
      </dgm:t>
    </dgm:pt>
    <dgm:pt modelId="{68A736F0-1691-4676-A0EF-D288D989B98D}" type="sibTrans" cxnId="{9B8C4CC5-071D-463C-841A-473DF11DEE6B}">
      <dgm:prSet/>
      <dgm:spPr/>
      <dgm:t>
        <a:bodyPr/>
        <a:lstStyle/>
        <a:p>
          <a:pPr rtl="1"/>
          <a:endParaRPr lang="fa-IR"/>
        </a:p>
      </dgm:t>
    </dgm:pt>
    <dgm:pt modelId="{577FF6F2-1BAE-4F0A-B1C4-8FBA6179D034}">
      <dgm:prSet custT="1"/>
      <dgm:spPr>
        <a:solidFill>
          <a:schemeClr val="accent5">
            <a:lumMod val="50000"/>
          </a:schemeClr>
        </a:solidFill>
      </dgm:spPr>
      <dgm:t>
        <a:bodyPr/>
        <a:lstStyle/>
        <a:p>
          <a:pPr rtl="1"/>
          <a:r>
            <a:rPr lang="fa-IR" sz="1800" dirty="0" smtClean="0">
              <a:solidFill>
                <a:srgbClr val="FFFF00"/>
              </a:solidFill>
              <a:cs typeface="B Titr" pitchFamily="2" charset="-78"/>
            </a:rPr>
            <a:t>منفعت</a:t>
          </a:r>
          <a:endParaRPr lang="fa-IR" sz="1400" dirty="0">
            <a:solidFill>
              <a:srgbClr val="FFFF00"/>
            </a:solidFill>
            <a:cs typeface="B Titr" pitchFamily="2" charset="-78"/>
          </a:endParaRPr>
        </a:p>
      </dgm:t>
    </dgm:pt>
    <dgm:pt modelId="{7A607652-6047-4320-BE09-72984094ECF4}" type="parTrans" cxnId="{81AEA346-EDAF-488A-8A01-70742A54BEB8}">
      <dgm:prSet/>
      <dgm:spPr/>
      <dgm:t>
        <a:bodyPr/>
        <a:lstStyle/>
        <a:p>
          <a:pPr rtl="1"/>
          <a:endParaRPr lang="fa-IR"/>
        </a:p>
      </dgm:t>
    </dgm:pt>
    <dgm:pt modelId="{16EA6757-DD5E-4549-999F-FD3D2DDB08C0}" type="sibTrans" cxnId="{81AEA346-EDAF-488A-8A01-70742A54BEB8}">
      <dgm:prSet/>
      <dgm:spPr/>
      <dgm:t>
        <a:bodyPr/>
        <a:lstStyle/>
        <a:p>
          <a:pPr rtl="1"/>
          <a:endParaRPr lang="fa-IR"/>
        </a:p>
      </dgm:t>
    </dgm:pt>
    <dgm:pt modelId="{876CD094-6EE6-4857-808F-4C78242293A8}">
      <dgm:prSet custT="1"/>
      <dgm:spPr>
        <a:solidFill>
          <a:schemeClr val="accent5">
            <a:lumMod val="50000"/>
          </a:schemeClr>
        </a:solidFill>
      </dgm:spPr>
      <dgm:t>
        <a:bodyPr/>
        <a:lstStyle/>
        <a:p>
          <a:r>
            <a:rPr lang="fa-IR" sz="1200" dirty="0" smtClean="0">
              <a:solidFill>
                <a:srgbClr val="FFFF00"/>
              </a:solidFill>
              <a:cs typeface="B Titr" pitchFamily="2" charset="-78"/>
            </a:rPr>
            <a:t>صندوق زمین و ساختمان</a:t>
          </a:r>
          <a:endParaRPr lang="en-US" sz="1200" dirty="0">
            <a:solidFill>
              <a:srgbClr val="FFFF00"/>
            </a:solidFill>
            <a:cs typeface="B Titr" pitchFamily="2" charset="-78"/>
          </a:endParaRPr>
        </a:p>
      </dgm:t>
    </dgm:pt>
    <dgm:pt modelId="{971E79B3-89E2-4A69-A229-6ABAABA16509}" type="parTrans" cxnId="{0BFD112C-25CB-4D6D-8ADB-EDDC537B5D0F}">
      <dgm:prSet/>
      <dgm:spPr/>
      <dgm:t>
        <a:bodyPr/>
        <a:lstStyle/>
        <a:p>
          <a:endParaRPr lang="en-US"/>
        </a:p>
      </dgm:t>
    </dgm:pt>
    <dgm:pt modelId="{79413258-FF81-420E-B8BF-750F636EE8A1}" type="sibTrans" cxnId="{0BFD112C-25CB-4D6D-8ADB-EDDC537B5D0F}">
      <dgm:prSet/>
      <dgm:spPr/>
      <dgm:t>
        <a:bodyPr/>
        <a:lstStyle/>
        <a:p>
          <a:endParaRPr lang="en-US"/>
        </a:p>
      </dgm:t>
    </dgm:pt>
    <dgm:pt modelId="{D7649DB5-D867-4804-B45F-F5C8CD188E6C}">
      <dgm:prSet/>
      <dgm:spPr>
        <a:solidFill>
          <a:schemeClr val="accent5">
            <a:lumMod val="50000"/>
          </a:schemeClr>
        </a:solidFill>
      </dgm:spPr>
      <dgm:t>
        <a:bodyPr/>
        <a:lstStyle/>
        <a:p>
          <a:r>
            <a:rPr lang="fa-IR" dirty="0" smtClean="0">
              <a:solidFill>
                <a:srgbClr val="FFFF00"/>
              </a:solidFill>
              <a:cs typeface="B Titr" pitchFamily="2" charset="-78"/>
            </a:rPr>
            <a:t>صندوق پروژه</a:t>
          </a:r>
          <a:endParaRPr lang="en-US" dirty="0">
            <a:solidFill>
              <a:srgbClr val="FFFF00"/>
            </a:solidFill>
            <a:cs typeface="B Titr" pitchFamily="2" charset="-78"/>
          </a:endParaRPr>
        </a:p>
      </dgm:t>
    </dgm:pt>
    <dgm:pt modelId="{49E95721-4153-4AB1-B157-092ED086928F}" type="parTrans" cxnId="{F1CF8C45-F643-4481-BAC5-20AEA519DD29}">
      <dgm:prSet/>
      <dgm:spPr/>
      <dgm:t>
        <a:bodyPr/>
        <a:lstStyle/>
        <a:p>
          <a:endParaRPr lang="en-US"/>
        </a:p>
      </dgm:t>
    </dgm:pt>
    <dgm:pt modelId="{764AE5EE-06F6-4301-A16D-A8D495C82A40}" type="sibTrans" cxnId="{F1CF8C45-F643-4481-BAC5-20AEA519DD29}">
      <dgm:prSet/>
      <dgm:spPr/>
      <dgm:t>
        <a:bodyPr/>
        <a:lstStyle/>
        <a:p>
          <a:endParaRPr lang="en-US"/>
        </a:p>
      </dgm:t>
    </dgm:pt>
    <dgm:pt modelId="{3945B344-E1D4-4FE2-B43F-F90A77B64634}">
      <dgm:prSet custT="1"/>
      <dgm:spPr>
        <a:solidFill>
          <a:schemeClr val="accent5">
            <a:lumMod val="50000"/>
          </a:schemeClr>
        </a:solidFill>
        <a:ln>
          <a:noFill/>
        </a:ln>
      </dgm:spPr>
      <dgm:t>
        <a:bodyPr/>
        <a:lstStyle/>
        <a:p>
          <a:pPr rtl="1"/>
          <a:r>
            <a:rPr lang="fa-IR" sz="1100" dirty="0" smtClean="0">
              <a:solidFill>
                <a:srgbClr val="FFFF00"/>
              </a:solidFill>
              <a:cs typeface="B Titr" pitchFamily="2" charset="-78"/>
            </a:rPr>
            <a:t>ویژه صنعت (گواهی خودرو)</a:t>
          </a:r>
          <a:endParaRPr lang="fa-IR" sz="1100" dirty="0">
            <a:solidFill>
              <a:srgbClr val="FFFF00"/>
            </a:solidFill>
            <a:cs typeface="B Titr" pitchFamily="2" charset="-78"/>
          </a:endParaRPr>
        </a:p>
      </dgm:t>
    </dgm:pt>
    <dgm:pt modelId="{BD85A16B-358E-47DB-A1DC-652831DBD997}" type="sibTrans" cxnId="{8DE887B5-41EE-4117-B86F-F1DE3CCF852C}">
      <dgm:prSet/>
      <dgm:spPr/>
      <dgm:t>
        <a:bodyPr/>
        <a:lstStyle/>
        <a:p>
          <a:pPr rtl="1"/>
          <a:endParaRPr lang="fa-IR"/>
        </a:p>
      </dgm:t>
    </dgm:pt>
    <dgm:pt modelId="{C1A6D45A-65B7-42FC-9F2D-159DF7FDD54C}" type="parTrans" cxnId="{8DE887B5-41EE-4117-B86F-F1DE3CCF852C}">
      <dgm:prSet/>
      <dgm:spPr/>
      <dgm:t>
        <a:bodyPr/>
        <a:lstStyle/>
        <a:p>
          <a:pPr rtl="1"/>
          <a:endParaRPr lang="fa-IR"/>
        </a:p>
      </dgm:t>
    </dgm:pt>
    <dgm:pt modelId="{4C655415-93D8-45EC-80AE-AA600029A334}" type="pres">
      <dgm:prSet presAssocID="{0F53C78E-74A5-4205-9835-094C24346B37}" presName="theList" presStyleCnt="0">
        <dgm:presLayoutVars>
          <dgm:dir/>
          <dgm:animLvl val="lvl"/>
          <dgm:resizeHandles val="exact"/>
        </dgm:presLayoutVars>
      </dgm:prSet>
      <dgm:spPr/>
      <dgm:t>
        <a:bodyPr/>
        <a:lstStyle/>
        <a:p>
          <a:endParaRPr lang="en-US"/>
        </a:p>
      </dgm:t>
    </dgm:pt>
    <dgm:pt modelId="{44390038-9510-4801-83E8-36EF3FF0BB6A}" type="pres">
      <dgm:prSet presAssocID="{6801659D-9F89-4904-8905-0672327F0C9B}" presName="compNode" presStyleCnt="0"/>
      <dgm:spPr/>
    </dgm:pt>
    <dgm:pt modelId="{BBE8A010-39A7-4056-BEE3-5606E361A48C}" type="pres">
      <dgm:prSet presAssocID="{6801659D-9F89-4904-8905-0672327F0C9B}" presName="aNode" presStyleLbl="bgShp" presStyleIdx="0" presStyleCnt="7"/>
      <dgm:spPr>
        <a:prstGeom prst="roundRect">
          <a:avLst>
            <a:gd name="adj" fmla="val 10000"/>
          </a:avLst>
        </a:prstGeom>
      </dgm:spPr>
      <dgm:t>
        <a:bodyPr/>
        <a:lstStyle/>
        <a:p>
          <a:endParaRPr lang="en-US"/>
        </a:p>
      </dgm:t>
    </dgm:pt>
    <dgm:pt modelId="{411A56FE-31EF-4D5E-B7AD-3344D795D120}" type="pres">
      <dgm:prSet presAssocID="{6801659D-9F89-4904-8905-0672327F0C9B}" presName="textNode" presStyleLbl="bgShp" presStyleIdx="0" presStyleCnt="7"/>
      <dgm:spPr/>
      <dgm:t>
        <a:bodyPr/>
        <a:lstStyle/>
        <a:p>
          <a:endParaRPr lang="en-US"/>
        </a:p>
      </dgm:t>
    </dgm:pt>
    <dgm:pt modelId="{3CCC48EA-D634-45AF-86B3-B19558E89ED8}" type="pres">
      <dgm:prSet presAssocID="{6801659D-9F89-4904-8905-0672327F0C9B}" presName="compChildNode" presStyleCnt="0"/>
      <dgm:spPr/>
    </dgm:pt>
    <dgm:pt modelId="{E5281F2D-FC72-41B4-AA87-AACEADC48721}" type="pres">
      <dgm:prSet presAssocID="{6801659D-9F89-4904-8905-0672327F0C9B}" presName="theInnerList" presStyleCnt="0"/>
      <dgm:spPr/>
    </dgm:pt>
    <dgm:pt modelId="{2C235DD3-3B38-4C2E-BD49-7AEB62523C74}" type="pres">
      <dgm:prSet presAssocID="{206DAB5D-1951-4BB6-8546-076E72C6B44F}" presName="childNode" presStyleLbl="node1" presStyleIdx="0" presStyleCnt="26" custLinFactY="92322" custLinFactNeighborY="100000">
        <dgm:presLayoutVars>
          <dgm:bulletEnabled val="1"/>
        </dgm:presLayoutVars>
      </dgm:prSet>
      <dgm:spPr>
        <a:prstGeom prst="roundRect">
          <a:avLst>
            <a:gd name="adj" fmla="val 10000"/>
          </a:avLst>
        </a:prstGeom>
      </dgm:spPr>
      <dgm:t>
        <a:bodyPr/>
        <a:lstStyle/>
        <a:p>
          <a:endParaRPr lang="en-US"/>
        </a:p>
      </dgm:t>
    </dgm:pt>
    <dgm:pt modelId="{DE7A2940-D615-4C9F-9EAD-F2F6BF6E2A06}" type="pres">
      <dgm:prSet presAssocID="{206DAB5D-1951-4BB6-8546-076E72C6B44F}" presName="aSpace2" presStyleCnt="0"/>
      <dgm:spPr/>
    </dgm:pt>
    <dgm:pt modelId="{55E7F83A-CA62-4D67-A8D6-961AD53BD7DB}" type="pres">
      <dgm:prSet presAssocID="{7A5B702D-8686-4B8E-8D54-8B7B692E75A8}" presName="childNode" presStyleLbl="node1" presStyleIdx="1" presStyleCnt="26" custLinFactY="90030" custLinFactNeighborY="100000">
        <dgm:presLayoutVars>
          <dgm:bulletEnabled val="1"/>
        </dgm:presLayoutVars>
      </dgm:prSet>
      <dgm:spPr/>
      <dgm:t>
        <a:bodyPr/>
        <a:lstStyle/>
        <a:p>
          <a:pPr rtl="1"/>
          <a:endParaRPr lang="fa-IR"/>
        </a:p>
      </dgm:t>
    </dgm:pt>
    <dgm:pt modelId="{F00CDBD5-CFE4-462C-BEE5-CEFD6D9D34A3}" type="pres">
      <dgm:prSet presAssocID="{7A5B702D-8686-4B8E-8D54-8B7B692E75A8}" presName="aSpace2" presStyleCnt="0"/>
      <dgm:spPr/>
    </dgm:pt>
    <dgm:pt modelId="{67EE3222-4A01-4897-BC24-4B482B28A82C}" type="pres">
      <dgm:prSet presAssocID="{9AA5FD43-056A-40D4-8D1B-0F44F92F08F2}" presName="childNode" presStyleLbl="node1" presStyleIdx="2" presStyleCnt="26" custLinFactY="86484" custLinFactNeighborY="100000">
        <dgm:presLayoutVars>
          <dgm:bulletEnabled val="1"/>
        </dgm:presLayoutVars>
      </dgm:prSet>
      <dgm:spPr/>
      <dgm:t>
        <a:bodyPr/>
        <a:lstStyle/>
        <a:p>
          <a:pPr rtl="1"/>
          <a:endParaRPr lang="fa-IR"/>
        </a:p>
      </dgm:t>
    </dgm:pt>
    <dgm:pt modelId="{2576F94D-03F8-4A30-871E-F692EA0FB924}" type="pres">
      <dgm:prSet presAssocID="{9AA5FD43-056A-40D4-8D1B-0F44F92F08F2}" presName="aSpace2" presStyleCnt="0"/>
      <dgm:spPr/>
    </dgm:pt>
    <dgm:pt modelId="{EC217B00-B2E8-4D11-81D3-7377A5C151DF}" type="pres">
      <dgm:prSet presAssocID="{B1E2E6B9-2AD7-47D5-ACBE-76DC672237A0}" presName="childNode" presStyleLbl="node1" presStyleIdx="3" presStyleCnt="26" custLinFactY="89484" custLinFactNeighborX="-78" custLinFactNeighborY="100000">
        <dgm:presLayoutVars>
          <dgm:bulletEnabled val="1"/>
        </dgm:presLayoutVars>
      </dgm:prSet>
      <dgm:spPr>
        <a:prstGeom prst="roundRect">
          <a:avLst>
            <a:gd name="adj" fmla="val 10000"/>
          </a:avLst>
        </a:prstGeom>
      </dgm:spPr>
      <dgm:t>
        <a:bodyPr/>
        <a:lstStyle/>
        <a:p>
          <a:endParaRPr lang="en-US"/>
        </a:p>
      </dgm:t>
    </dgm:pt>
    <dgm:pt modelId="{2752E4D0-80B1-40E3-82DD-A175AA53490B}" type="pres">
      <dgm:prSet presAssocID="{B1E2E6B9-2AD7-47D5-ACBE-76DC672237A0}" presName="aSpace2" presStyleCnt="0"/>
      <dgm:spPr/>
    </dgm:pt>
    <dgm:pt modelId="{559DC7B1-1341-48B2-99C3-CD4B61DB44DD}" type="pres">
      <dgm:prSet presAssocID="{577FF6F2-1BAE-4F0A-B1C4-8FBA6179D034}" presName="childNode" presStyleLbl="node1" presStyleIdx="4" presStyleCnt="26" custLinFactY="-398840" custLinFactNeighborX="-3262" custLinFactNeighborY="-400000">
        <dgm:presLayoutVars>
          <dgm:bulletEnabled val="1"/>
        </dgm:presLayoutVars>
      </dgm:prSet>
      <dgm:spPr/>
      <dgm:t>
        <a:bodyPr/>
        <a:lstStyle/>
        <a:p>
          <a:pPr rtl="1"/>
          <a:endParaRPr lang="fa-IR"/>
        </a:p>
      </dgm:t>
    </dgm:pt>
    <dgm:pt modelId="{5975617C-69C5-47A6-B468-DD39E84C699D}" type="pres">
      <dgm:prSet presAssocID="{6801659D-9F89-4904-8905-0672327F0C9B}" presName="aSpace" presStyleCnt="0"/>
      <dgm:spPr/>
    </dgm:pt>
    <dgm:pt modelId="{547609B4-8762-4CDF-98DB-BAC85999B6A3}" type="pres">
      <dgm:prSet presAssocID="{517CE8BE-3342-41BB-94B6-A3BAFA97CAEB}" presName="compNode" presStyleCnt="0"/>
      <dgm:spPr/>
    </dgm:pt>
    <dgm:pt modelId="{19CE9827-620B-4EBE-BC06-C70A3018C84A}" type="pres">
      <dgm:prSet presAssocID="{517CE8BE-3342-41BB-94B6-A3BAFA97CAEB}" presName="aNode" presStyleLbl="bgShp" presStyleIdx="1" presStyleCnt="7"/>
      <dgm:spPr>
        <a:prstGeom prst="roundRect">
          <a:avLst>
            <a:gd name="adj" fmla="val 10000"/>
          </a:avLst>
        </a:prstGeom>
      </dgm:spPr>
      <dgm:t>
        <a:bodyPr/>
        <a:lstStyle/>
        <a:p>
          <a:endParaRPr lang="en-US"/>
        </a:p>
      </dgm:t>
    </dgm:pt>
    <dgm:pt modelId="{893457FA-B7FA-4A12-863D-4E4968DDF408}" type="pres">
      <dgm:prSet presAssocID="{517CE8BE-3342-41BB-94B6-A3BAFA97CAEB}" presName="textNode" presStyleLbl="bgShp" presStyleIdx="1" presStyleCnt="7"/>
      <dgm:spPr/>
      <dgm:t>
        <a:bodyPr/>
        <a:lstStyle/>
        <a:p>
          <a:endParaRPr lang="en-US"/>
        </a:p>
      </dgm:t>
    </dgm:pt>
    <dgm:pt modelId="{EA42F369-D0E2-4CC8-9EB3-1ED6B25ED478}" type="pres">
      <dgm:prSet presAssocID="{517CE8BE-3342-41BB-94B6-A3BAFA97CAEB}" presName="compChildNode" presStyleCnt="0"/>
      <dgm:spPr/>
    </dgm:pt>
    <dgm:pt modelId="{E8D9B887-3E5B-4543-A242-88B7C5B11056}" type="pres">
      <dgm:prSet presAssocID="{517CE8BE-3342-41BB-94B6-A3BAFA97CAEB}" presName="theInnerList" presStyleCnt="0"/>
      <dgm:spPr/>
    </dgm:pt>
    <dgm:pt modelId="{4DCEAA09-38F5-4DAF-8B77-9D8BDFBD6745}" type="pres">
      <dgm:prSet presAssocID="{DEDBC08F-5A34-4F00-88DA-23EB6D56AADD}" presName="childNode" presStyleLbl="node1" presStyleIdx="5" presStyleCnt="26">
        <dgm:presLayoutVars>
          <dgm:bulletEnabled val="1"/>
        </dgm:presLayoutVars>
      </dgm:prSet>
      <dgm:spPr>
        <a:prstGeom prst="roundRect">
          <a:avLst>
            <a:gd name="adj" fmla="val 10000"/>
          </a:avLst>
        </a:prstGeom>
      </dgm:spPr>
      <dgm:t>
        <a:bodyPr/>
        <a:lstStyle/>
        <a:p>
          <a:endParaRPr lang="en-US"/>
        </a:p>
      </dgm:t>
    </dgm:pt>
    <dgm:pt modelId="{7BA16F9D-C126-4BC0-913E-EDDAB6BB642B}" type="pres">
      <dgm:prSet presAssocID="{DEDBC08F-5A34-4F00-88DA-23EB6D56AADD}" presName="aSpace2" presStyleCnt="0"/>
      <dgm:spPr/>
    </dgm:pt>
    <dgm:pt modelId="{5717E96C-3590-4806-B41B-F62CA45F4382}" type="pres">
      <dgm:prSet presAssocID="{FD07237B-038B-4A05-AC0D-842F574BFE73}" presName="childNode" presStyleLbl="node1" presStyleIdx="6" presStyleCnt="26">
        <dgm:presLayoutVars>
          <dgm:bulletEnabled val="1"/>
        </dgm:presLayoutVars>
      </dgm:prSet>
      <dgm:spPr>
        <a:prstGeom prst="roundRect">
          <a:avLst>
            <a:gd name="adj" fmla="val 10000"/>
          </a:avLst>
        </a:prstGeom>
      </dgm:spPr>
      <dgm:t>
        <a:bodyPr/>
        <a:lstStyle/>
        <a:p>
          <a:endParaRPr lang="en-US"/>
        </a:p>
      </dgm:t>
    </dgm:pt>
    <dgm:pt modelId="{FBC7F4E6-5F05-4ED5-B770-01E5C3B73E92}" type="pres">
      <dgm:prSet presAssocID="{517CE8BE-3342-41BB-94B6-A3BAFA97CAEB}" presName="aSpace" presStyleCnt="0"/>
      <dgm:spPr/>
    </dgm:pt>
    <dgm:pt modelId="{68985126-D818-492E-AACE-BD8B05D1AD39}" type="pres">
      <dgm:prSet presAssocID="{7572AE83-EE92-4167-ACA9-4AD75507C9E9}" presName="compNode" presStyleCnt="0"/>
      <dgm:spPr/>
    </dgm:pt>
    <dgm:pt modelId="{D49774AF-9576-4544-B4E7-299309BE43D3}" type="pres">
      <dgm:prSet presAssocID="{7572AE83-EE92-4167-ACA9-4AD75507C9E9}" presName="aNode" presStyleLbl="bgShp" presStyleIdx="2" presStyleCnt="7"/>
      <dgm:spPr>
        <a:prstGeom prst="roundRect">
          <a:avLst>
            <a:gd name="adj" fmla="val 10000"/>
          </a:avLst>
        </a:prstGeom>
      </dgm:spPr>
      <dgm:t>
        <a:bodyPr/>
        <a:lstStyle/>
        <a:p>
          <a:endParaRPr lang="en-US"/>
        </a:p>
      </dgm:t>
    </dgm:pt>
    <dgm:pt modelId="{79DE5C4C-6D35-4E36-A545-7F05DA99B962}" type="pres">
      <dgm:prSet presAssocID="{7572AE83-EE92-4167-ACA9-4AD75507C9E9}" presName="textNode" presStyleLbl="bgShp" presStyleIdx="2" presStyleCnt="7"/>
      <dgm:spPr/>
      <dgm:t>
        <a:bodyPr/>
        <a:lstStyle/>
        <a:p>
          <a:endParaRPr lang="en-US"/>
        </a:p>
      </dgm:t>
    </dgm:pt>
    <dgm:pt modelId="{CE07D95C-0D32-4F7F-9157-F1B0843E2E44}" type="pres">
      <dgm:prSet presAssocID="{7572AE83-EE92-4167-ACA9-4AD75507C9E9}" presName="compChildNode" presStyleCnt="0"/>
      <dgm:spPr/>
    </dgm:pt>
    <dgm:pt modelId="{7D627930-D10C-428C-B566-574533D9AA58}" type="pres">
      <dgm:prSet presAssocID="{7572AE83-EE92-4167-ACA9-4AD75507C9E9}" presName="theInnerList" presStyleCnt="0"/>
      <dgm:spPr/>
    </dgm:pt>
    <dgm:pt modelId="{E472A9E2-52B4-4339-A91A-AFD6D94B2227}" type="pres">
      <dgm:prSet presAssocID="{DCA1905B-E630-45CA-B130-B8178C12E6A6}" presName="childNode" presStyleLbl="node1" presStyleIdx="7" presStyleCnt="26">
        <dgm:presLayoutVars>
          <dgm:bulletEnabled val="1"/>
        </dgm:presLayoutVars>
      </dgm:prSet>
      <dgm:spPr>
        <a:prstGeom prst="roundRect">
          <a:avLst>
            <a:gd name="adj" fmla="val 10000"/>
          </a:avLst>
        </a:prstGeom>
      </dgm:spPr>
      <dgm:t>
        <a:bodyPr/>
        <a:lstStyle/>
        <a:p>
          <a:endParaRPr lang="en-US"/>
        </a:p>
      </dgm:t>
    </dgm:pt>
    <dgm:pt modelId="{38F48867-78BE-4F53-B825-CE3322920F34}" type="pres">
      <dgm:prSet presAssocID="{DCA1905B-E630-45CA-B130-B8178C12E6A6}" presName="aSpace2" presStyleCnt="0"/>
      <dgm:spPr/>
    </dgm:pt>
    <dgm:pt modelId="{EEF3E0E7-9171-4FA8-A966-3152722B1B1D}" type="pres">
      <dgm:prSet presAssocID="{1A45D00A-8CAA-4F47-BD77-21917D3D66CD}" presName="childNode" presStyleLbl="node1" presStyleIdx="8" presStyleCnt="26">
        <dgm:presLayoutVars>
          <dgm:bulletEnabled val="1"/>
        </dgm:presLayoutVars>
      </dgm:prSet>
      <dgm:spPr/>
      <dgm:t>
        <a:bodyPr/>
        <a:lstStyle/>
        <a:p>
          <a:pPr rtl="1"/>
          <a:endParaRPr lang="fa-IR"/>
        </a:p>
      </dgm:t>
    </dgm:pt>
    <dgm:pt modelId="{FD0DFFC4-9C3A-4688-9F13-C952F1A63A24}" type="pres">
      <dgm:prSet presAssocID="{1A45D00A-8CAA-4F47-BD77-21917D3D66CD}" presName="aSpace2" presStyleCnt="0"/>
      <dgm:spPr/>
    </dgm:pt>
    <dgm:pt modelId="{2F51DD7C-2E7F-4D3A-ADE3-11B499E68EC6}" type="pres">
      <dgm:prSet presAssocID="{B058072B-AB89-4383-A45F-FA9D857BA99F}" presName="childNode" presStyleLbl="node1" presStyleIdx="9" presStyleCnt="26">
        <dgm:presLayoutVars>
          <dgm:bulletEnabled val="1"/>
        </dgm:presLayoutVars>
      </dgm:prSet>
      <dgm:spPr>
        <a:prstGeom prst="roundRect">
          <a:avLst>
            <a:gd name="adj" fmla="val 10000"/>
          </a:avLst>
        </a:prstGeom>
      </dgm:spPr>
      <dgm:t>
        <a:bodyPr/>
        <a:lstStyle/>
        <a:p>
          <a:endParaRPr lang="en-US"/>
        </a:p>
      </dgm:t>
    </dgm:pt>
    <dgm:pt modelId="{F2F56C2C-EBF3-4487-8873-8FCACBAC812F}" type="pres">
      <dgm:prSet presAssocID="{7572AE83-EE92-4167-ACA9-4AD75507C9E9}" presName="aSpace" presStyleCnt="0"/>
      <dgm:spPr/>
    </dgm:pt>
    <dgm:pt modelId="{6B77EA26-E606-4B5B-A8BE-5EDEBED2C9AB}" type="pres">
      <dgm:prSet presAssocID="{4F08FC30-F47B-47EA-B999-F1ACDEC96DAE}" presName="compNode" presStyleCnt="0"/>
      <dgm:spPr/>
    </dgm:pt>
    <dgm:pt modelId="{D7004912-18DE-41BD-9CC7-9A65B602AE27}" type="pres">
      <dgm:prSet presAssocID="{4F08FC30-F47B-47EA-B999-F1ACDEC96DAE}" presName="aNode" presStyleLbl="bgShp" presStyleIdx="3" presStyleCnt="7"/>
      <dgm:spPr>
        <a:prstGeom prst="roundRect">
          <a:avLst>
            <a:gd name="adj" fmla="val 10000"/>
          </a:avLst>
        </a:prstGeom>
      </dgm:spPr>
      <dgm:t>
        <a:bodyPr/>
        <a:lstStyle/>
        <a:p>
          <a:endParaRPr lang="en-US"/>
        </a:p>
      </dgm:t>
    </dgm:pt>
    <dgm:pt modelId="{513E13AD-EA70-4162-B105-1B263936E45C}" type="pres">
      <dgm:prSet presAssocID="{4F08FC30-F47B-47EA-B999-F1ACDEC96DAE}" presName="textNode" presStyleLbl="bgShp" presStyleIdx="3" presStyleCnt="7"/>
      <dgm:spPr/>
      <dgm:t>
        <a:bodyPr/>
        <a:lstStyle/>
        <a:p>
          <a:endParaRPr lang="en-US"/>
        </a:p>
      </dgm:t>
    </dgm:pt>
    <dgm:pt modelId="{25C1C212-216F-4D8A-B32E-96F592F5C0B2}" type="pres">
      <dgm:prSet presAssocID="{4F08FC30-F47B-47EA-B999-F1ACDEC96DAE}" presName="compChildNode" presStyleCnt="0"/>
      <dgm:spPr/>
    </dgm:pt>
    <dgm:pt modelId="{C7BF8D08-10E7-4629-9CD1-71364DD632AC}" type="pres">
      <dgm:prSet presAssocID="{4F08FC30-F47B-47EA-B999-F1ACDEC96DAE}" presName="theInnerList" presStyleCnt="0"/>
      <dgm:spPr/>
    </dgm:pt>
    <dgm:pt modelId="{F0CCD540-A55C-418A-926B-48055E958D69}" type="pres">
      <dgm:prSet presAssocID="{D7649DB5-D867-4804-B45F-F5C8CD188E6C}" presName="childNode" presStyleLbl="node1" presStyleIdx="10" presStyleCnt="26" custScaleY="151328" custLinFactNeighborY="-51549">
        <dgm:presLayoutVars>
          <dgm:bulletEnabled val="1"/>
        </dgm:presLayoutVars>
      </dgm:prSet>
      <dgm:spPr/>
      <dgm:t>
        <a:bodyPr/>
        <a:lstStyle/>
        <a:p>
          <a:endParaRPr lang="en-US"/>
        </a:p>
      </dgm:t>
    </dgm:pt>
    <dgm:pt modelId="{3F0230F3-ACB5-4A3E-9DEC-44444C702AA1}" type="pres">
      <dgm:prSet presAssocID="{D7649DB5-D867-4804-B45F-F5C8CD188E6C}" presName="aSpace2" presStyleCnt="0"/>
      <dgm:spPr/>
    </dgm:pt>
    <dgm:pt modelId="{789B939F-8719-4393-BA04-F0B335FF8735}" type="pres">
      <dgm:prSet presAssocID="{0FF0DD72-76C5-49BE-AD38-7E5965B56626}" presName="childNode" presStyleLbl="node1" presStyleIdx="11" presStyleCnt="26" custLinFactY="139206" custLinFactNeighborY="200000">
        <dgm:presLayoutVars>
          <dgm:bulletEnabled val="1"/>
        </dgm:presLayoutVars>
      </dgm:prSet>
      <dgm:spPr>
        <a:prstGeom prst="roundRect">
          <a:avLst>
            <a:gd name="adj" fmla="val 10000"/>
          </a:avLst>
        </a:prstGeom>
      </dgm:spPr>
      <dgm:t>
        <a:bodyPr/>
        <a:lstStyle/>
        <a:p>
          <a:endParaRPr lang="en-US"/>
        </a:p>
      </dgm:t>
    </dgm:pt>
    <dgm:pt modelId="{9BF404AD-0A57-458C-A3CD-3046D42C852C}" type="pres">
      <dgm:prSet presAssocID="{0FF0DD72-76C5-49BE-AD38-7E5965B56626}" presName="aSpace2" presStyleCnt="0"/>
      <dgm:spPr/>
    </dgm:pt>
    <dgm:pt modelId="{6255F007-82F9-419C-9D21-36B94DAD3BBA}" type="pres">
      <dgm:prSet presAssocID="{7E18FA12-6F4C-4DE0-929F-D1F57B68709A}" presName="childNode" presStyleLbl="node1" presStyleIdx="12" presStyleCnt="26" custScaleY="93023" custLinFactY="139206" custLinFactNeighborY="200000">
        <dgm:presLayoutVars>
          <dgm:bulletEnabled val="1"/>
        </dgm:presLayoutVars>
      </dgm:prSet>
      <dgm:spPr>
        <a:prstGeom prst="roundRect">
          <a:avLst>
            <a:gd name="adj" fmla="val 10000"/>
          </a:avLst>
        </a:prstGeom>
      </dgm:spPr>
      <dgm:t>
        <a:bodyPr/>
        <a:lstStyle/>
        <a:p>
          <a:endParaRPr lang="en-US"/>
        </a:p>
      </dgm:t>
    </dgm:pt>
    <dgm:pt modelId="{8D9A2FDB-5A08-4C2A-9FA0-BCDF19940029}" type="pres">
      <dgm:prSet presAssocID="{7E18FA12-6F4C-4DE0-929F-D1F57B68709A}" presName="aSpace2" presStyleCnt="0"/>
      <dgm:spPr/>
    </dgm:pt>
    <dgm:pt modelId="{26B68818-AC1E-487C-8617-F2F41EE76D87}" type="pres">
      <dgm:prSet presAssocID="{9CF417C7-01E5-44D1-B1FC-D56F7EF0CBDA}" presName="childNode" presStyleLbl="node1" presStyleIdx="13" presStyleCnt="26" custScaleY="94423" custLinFactY="139206" custLinFactNeighborY="200000">
        <dgm:presLayoutVars>
          <dgm:bulletEnabled val="1"/>
        </dgm:presLayoutVars>
      </dgm:prSet>
      <dgm:spPr>
        <a:prstGeom prst="roundRect">
          <a:avLst>
            <a:gd name="adj" fmla="val 10000"/>
          </a:avLst>
        </a:prstGeom>
      </dgm:spPr>
      <dgm:t>
        <a:bodyPr/>
        <a:lstStyle/>
        <a:p>
          <a:endParaRPr lang="en-US"/>
        </a:p>
      </dgm:t>
    </dgm:pt>
    <dgm:pt modelId="{AD181080-565F-4B58-A26E-98B4CBA36AA1}" type="pres">
      <dgm:prSet presAssocID="{9CF417C7-01E5-44D1-B1FC-D56F7EF0CBDA}" presName="aSpace2" presStyleCnt="0"/>
      <dgm:spPr/>
    </dgm:pt>
    <dgm:pt modelId="{BEFDEFF7-70FD-4108-BB02-EC66DCC2B6D4}" type="pres">
      <dgm:prSet presAssocID="{86915C83-75A1-4151-B53A-F6A88ADEEAEF}" presName="childNode" presStyleLbl="node1" presStyleIdx="14" presStyleCnt="26" custScaleY="130337" custLinFactY="139206" custLinFactNeighborY="200000">
        <dgm:presLayoutVars>
          <dgm:bulletEnabled val="1"/>
        </dgm:presLayoutVars>
      </dgm:prSet>
      <dgm:spPr>
        <a:prstGeom prst="roundRect">
          <a:avLst>
            <a:gd name="adj" fmla="val 10000"/>
          </a:avLst>
        </a:prstGeom>
      </dgm:spPr>
      <dgm:t>
        <a:bodyPr/>
        <a:lstStyle/>
        <a:p>
          <a:endParaRPr lang="en-US"/>
        </a:p>
      </dgm:t>
    </dgm:pt>
    <dgm:pt modelId="{88BFF6A5-33AC-4387-AC14-90DFE6F72DAE}" type="pres">
      <dgm:prSet presAssocID="{86915C83-75A1-4151-B53A-F6A88ADEEAEF}" presName="aSpace2" presStyleCnt="0"/>
      <dgm:spPr/>
    </dgm:pt>
    <dgm:pt modelId="{74CAEF26-F605-4077-97ED-CF54259A0536}" type="pres">
      <dgm:prSet presAssocID="{3945B344-E1D4-4FE2-B43F-F90A77B64634}" presName="childNode" presStyleLbl="node1" presStyleIdx="15" presStyleCnt="26" custScaleY="159408" custLinFactY="-404186" custLinFactNeighborY="-500000">
        <dgm:presLayoutVars>
          <dgm:bulletEnabled val="1"/>
        </dgm:presLayoutVars>
      </dgm:prSet>
      <dgm:spPr/>
      <dgm:t>
        <a:bodyPr/>
        <a:lstStyle/>
        <a:p>
          <a:pPr rtl="1"/>
          <a:endParaRPr lang="fa-IR"/>
        </a:p>
      </dgm:t>
    </dgm:pt>
    <dgm:pt modelId="{DD1D2B5D-D6E8-4D39-AF2D-B31B9885661B}" type="pres">
      <dgm:prSet presAssocID="{4F08FC30-F47B-47EA-B999-F1ACDEC96DAE}" presName="aSpace" presStyleCnt="0"/>
      <dgm:spPr/>
    </dgm:pt>
    <dgm:pt modelId="{9DA8318D-E052-4DB8-A3C9-29C8FA047EFA}" type="pres">
      <dgm:prSet presAssocID="{8E17DCEC-5EEC-41ED-BE8A-36EC66ED7926}" presName="compNode" presStyleCnt="0"/>
      <dgm:spPr/>
    </dgm:pt>
    <dgm:pt modelId="{1139A8C4-AAB9-4805-B87F-45C14D573C0B}" type="pres">
      <dgm:prSet presAssocID="{8E17DCEC-5EEC-41ED-BE8A-36EC66ED7926}" presName="aNode" presStyleLbl="bgShp" presStyleIdx="4" presStyleCnt="7" custLinFactNeighborX="3145" custLinFactNeighborY="8240"/>
      <dgm:spPr>
        <a:prstGeom prst="roundRect">
          <a:avLst>
            <a:gd name="adj" fmla="val 10000"/>
          </a:avLst>
        </a:prstGeom>
      </dgm:spPr>
      <dgm:t>
        <a:bodyPr/>
        <a:lstStyle/>
        <a:p>
          <a:endParaRPr lang="en-US"/>
        </a:p>
      </dgm:t>
    </dgm:pt>
    <dgm:pt modelId="{3075D960-0117-4A69-BB7E-C868DC7EA503}" type="pres">
      <dgm:prSet presAssocID="{8E17DCEC-5EEC-41ED-BE8A-36EC66ED7926}" presName="textNode" presStyleLbl="bgShp" presStyleIdx="4" presStyleCnt="7"/>
      <dgm:spPr/>
      <dgm:t>
        <a:bodyPr/>
        <a:lstStyle/>
        <a:p>
          <a:endParaRPr lang="en-US"/>
        </a:p>
      </dgm:t>
    </dgm:pt>
    <dgm:pt modelId="{38D7C8B3-D116-414D-AB84-5D4B4F849D89}" type="pres">
      <dgm:prSet presAssocID="{8E17DCEC-5EEC-41ED-BE8A-36EC66ED7926}" presName="compChildNode" presStyleCnt="0"/>
      <dgm:spPr/>
    </dgm:pt>
    <dgm:pt modelId="{78A9796A-EED6-4EB1-A1CA-C88C607425A7}" type="pres">
      <dgm:prSet presAssocID="{8E17DCEC-5EEC-41ED-BE8A-36EC66ED7926}" presName="theInnerList" presStyleCnt="0"/>
      <dgm:spPr/>
    </dgm:pt>
    <dgm:pt modelId="{ECFE7D7F-2A2B-41C6-9E22-C0E8AE6652F2}" type="pres">
      <dgm:prSet presAssocID="{54185126-B839-4B3D-B239-4DE07F4628E6}" presName="childNode" presStyleLbl="node1" presStyleIdx="16" presStyleCnt="26" custScaleY="54030" custLinFactNeighborX="2181" custLinFactNeighborY="32981">
        <dgm:presLayoutVars>
          <dgm:bulletEnabled val="1"/>
        </dgm:presLayoutVars>
      </dgm:prSet>
      <dgm:spPr>
        <a:prstGeom prst="roundRect">
          <a:avLst>
            <a:gd name="adj" fmla="val 10000"/>
          </a:avLst>
        </a:prstGeom>
      </dgm:spPr>
      <dgm:t>
        <a:bodyPr/>
        <a:lstStyle/>
        <a:p>
          <a:endParaRPr lang="en-US"/>
        </a:p>
      </dgm:t>
    </dgm:pt>
    <dgm:pt modelId="{7EE7DADD-72A8-4707-82AE-58025FBEF2AD}" type="pres">
      <dgm:prSet presAssocID="{54185126-B839-4B3D-B239-4DE07F4628E6}" presName="aSpace2" presStyleCnt="0"/>
      <dgm:spPr/>
    </dgm:pt>
    <dgm:pt modelId="{6D476D90-20A2-4DF3-96D2-260856F40D52}" type="pres">
      <dgm:prSet presAssocID="{C8D4D87B-E374-4603-B4A4-04518200EB36}" presName="childNode" presStyleLbl="node1" presStyleIdx="17" presStyleCnt="26" custScaleY="95802" custLinFactY="64847" custLinFactNeighborX="2181" custLinFactNeighborY="100000">
        <dgm:presLayoutVars>
          <dgm:bulletEnabled val="1"/>
        </dgm:presLayoutVars>
      </dgm:prSet>
      <dgm:spPr>
        <a:prstGeom prst="roundRect">
          <a:avLst>
            <a:gd name="adj" fmla="val 10000"/>
          </a:avLst>
        </a:prstGeom>
      </dgm:spPr>
      <dgm:t>
        <a:bodyPr/>
        <a:lstStyle/>
        <a:p>
          <a:endParaRPr lang="en-US"/>
        </a:p>
      </dgm:t>
    </dgm:pt>
    <dgm:pt modelId="{D8A4E0CC-9F17-4EE7-8D60-DFACBB30C889}" type="pres">
      <dgm:prSet presAssocID="{C8D4D87B-E374-4603-B4A4-04518200EB36}" presName="aSpace2" presStyleCnt="0"/>
      <dgm:spPr/>
    </dgm:pt>
    <dgm:pt modelId="{79179790-532A-4A4E-9A82-588633FFDE54}" type="pres">
      <dgm:prSet presAssocID="{E6E8160F-C623-4FF1-BC3D-A96AF4C9F519}" presName="childNode" presStyleLbl="node1" presStyleIdx="18" presStyleCnt="26" custScaleY="66591" custLinFactY="-91748" custLinFactNeighborX="2181" custLinFactNeighborY="-100000">
        <dgm:presLayoutVars>
          <dgm:bulletEnabled val="1"/>
        </dgm:presLayoutVars>
      </dgm:prSet>
      <dgm:spPr/>
      <dgm:t>
        <a:bodyPr/>
        <a:lstStyle/>
        <a:p>
          <a:pPr rtl="1"/>
          <a:endParaRPr lang="fa-IR"/>
        </a:p>
      </dgm:t>
    </dgm:pt>
    <dgm:pt modelId="{B6345048-9576-4B39-8494-2026183635B1}" type="pres">
      <dgm:prSet presAssocID="{8E17DCEC-5EEC-41ED-BE8A-36EC66ED7926}" presName="aSpace" presStyleCnt="0"/>
      <dgm:spPr/>
    </dgm:pt>
    <dgm:pt modelId="{C1B61FF4-4377-41AB-8C7D-BFB2068B1EF5}" type="pres">
      <dgm:prSet presAssocID="{5CF5082A-7E00-431C-A094-D837C239840A}" presName="compNode" presStyleCnt="0"/>
      <dgm:spPr/>
    </dgm:pt>
    <dgm:pt modelId="{8B4402B9-3AC4-4C37-BC46-3AF7BE55B3B5}" type="pres">
      <dgm:prSet presAssocID="{5CF5082A-7E00-431C-A094-D837C239840A}" presName="aNode" presStyleLbl="bgShp" presStyleIdx="5" presStyleCnt="7"/>
      <dgm:spPr>
        <a:prstGeom prst="roundRect">
          <a:avLst>
            <a:gd name="adj" fmla="val 10000"/>
          </a:avLst>
        </a:prstGeom>
      </dgm:spPr>
      <dgm:t>
        <a:bodyPr/>
        <a:lstStyle/>
        <a:p>
          <a:endParaRPr lang="en-US"/>
        </a:p>
      </dgm:t>
    </dgm:pt>
    <dgm:pt modelId="{E6D149C9-DB96-4301-9DA1-4CD96F1285E6}" type="pres">
      <dgm:prSet presAssocID="{5CF5082A-7E00-431C-A094-D837C239840A}" presName="textNode" presStyleLbl="bgShp" presStyleIdx="5" presStyleCnt="7"/>
      <dgm:spPr/>
      <dgm:t>
        <a:bodyPr/>
        <a:lstStyle/>
        <a:p>
          <a:endParaRPr lang="en-US"/>
        </a:p>
      </dgm:t>
    </dgm:pt>
    <dgm:pt modelId="{75E2F07E-7AB6-43F5-BE98-C4B6556FAC4A}" type="pres">
      <dgm:prSet presAssocID="{5CF5082A-7E00-431C-A094-D837C239840A}" presName="compChildNode" presStyleCnt="0"/>
      <dgm:spPr/>
    </dgm:pt>
    <dgm:pt modelId="{C6627CB6-1492-4137-9D6D-4221A77FBC35}" type="pres">
      <dgm:prSet presAssocID="{5CF5082A-7E00-431C-A094-D837C239840A}" presName="theInnerList" presStyleCnt="0"/>
      <dgm:spPr/>
    </dgm:pt>
    <dgm:pt modelId="{822A8426-E3CF-4AD5-9510-9CA64DBAEF96}" type="pres">
      <dgm:prSet presAssocID="{876CD094-6EE6-4857-808F-4C78242293A8}" presName="childNode" presStyleLbl="node1" presStyleIdx="19" presStyleCnt="26">
        <dgm:presLayoutVars>
          <dgm:bulletEnabled val="1"/>
        </dgm:presLayoutVars>
      </dgm:prSet>
      <dgm:spPr/>
      <dgm:t>
        <a:bodyPr/>
        <a:lstStyle/>
        <a:p>
          <a:endParaRPr lang="en-US"/>
        </a:p>
      </dgm:t>
    </dgm:pt>
    <dgm:pt modelId="{B310AC9E-A7DA-4F7F-8CB3-34DC1993EB5A}" type="pres">
      <dgm:prSet presAssocID="{876CD094-6EE6-4857-808F-4C78242293A8}" presName="aSpace2" presStyleCnt="0"/>
      <dgm:spPr/>
    </dgm:pt>
    <dgm:pt modelId="{1AF10C4F-2F38-4CCB-AF21-D23CD50A1785}" type="pres">
      <dgm:prSet presAssocID="{6E6D5662-AB0A-42B3-B83F-CBC901DC3CE0}" presName="childNode" presStyleLbl="node1" presStyleIdx="20" presStyleCnt="26" custScaleY="99874">
        <dgm:presLayoutVars>
          <dgm:bulletEnabled val="1"/>
        </dgm:presLayoutVars>
      </dgm:prSet>
      <dgm:spPr>
        <a:prstGeom prst="roundRect">
          <a:avLst>
            <a:gd name="adj" fmla="val 10000"/>
          </a:avLst>
        </a:prstGeom>
      </dgm:spPr>
      <dgm:t>
        <a:bodyPr/>
        <a:lstStyle/>
        <a:p>
          <a:endParaRPr lang="en-US"/>
        </a:p>
      </dgm:t>
    </dgm:pt>
    <dgm:pt modelId="{EBCFFC50-AAB2-451F-A07A-CE8C516520D4}" type="pres">
      <dgm:prSet presAssocID="{6E6D5662-AB0A-42B3-B83F-CBC901DC3CE0}" presName="aSpace2" presStyleCnt="0"/>
      <dgm:spPr/>
    </dgm:pt>
    <dgm:pt modelId="{EC515E5F-4C47-479F-AD1C-23A742AAA00B}" type="pres">
      <dgm:prSet presAssocID="{A3B6415F-734F-4754-AB60-A0325F9512E1}" presName="childNode" presStyleLbl="node1" presStyleIdx="21" presStyleCnt="26" custScaleY="69630">
        <dgm:presLayoutVars>
          <dgm:bulletEnabled val="1"/>
        </dgm:presLayoutVars>
      </dgm:prSet>
      <dgm:spPr>
        <a:prstGeom prst="roundRect">
          <a:avLst>
            <a:gd name="adj" fmla="val 10000"/>
          </a:avLst>
        </a:prstGeom>
      </dgm:spPr>
      <dgm:t>
        <a:bodyPr/>
        <a:lstStyle/>
        <a:p>
          <a:endParaRPr lang="en-US"/>
        </a:p>
      </dgm:t>
    </dgm:pt>
    <dgm:pt modelId="{77160749-BF18-44F4-965E-ADDDC346B552}" type="pres">
      <dgm:prSet presAssocID="{A3B6415F-734F-4754-AB60-A0325F9512E1}" presName="aSpace2" presStyleCnt="0"/>
      <dgm:spPr/>
    </dgm:pt>
    <dgm:pt modelId="{BE7255C0-413F-47C6-AAF5-6B9D82520369}" type="pres">
      <dgm:prSet presAssocID="{2ACBA84D-3611-4764-91DE-C9ABB6103205}" presName="childNode" presStyleLbl="node1" presStyleIdx="22" presStyleCnt="26" custScaleY="69248">
        <dgm:presLayoutVars>
          <dgm:bulletEnabled val="1"/>
        </dgm:presLayoutVars>
      </dgm:prSet>
      <dgm:spPr>
        <a:prstGeom prst="roundRect">
          <a:avLst>
            <a:gd name="adj" fmla="val 10000"/>
          </a:avLst>
        </a:prstGeom>
      </dgm:spPr>
      <dgm:t>
        <a:bodyPr/>
        <a:lstStyle/>
        <a:p>
          <a:endParaRPr lang="en-US"/>
        </a:p>
      </dgm:t>
    </dgm:pt>
    <dgm:pt modelId="{81B8404C-B03E-435A-B5BA-B2F335833A63}" type="pres">
      <dgm:prSet presAssocID="{2ACBA84D-3611-4764-91DE-C9ABB6103205}" presName="aSpace2" presStyleCnt="0"/>
      <dgm:spPr/>
    </dgm:pt>
    <dgm:pt modelId="{8EA6B3A6-39E1-45BA-B1AF-5C263B5212C0}" type="pres">
      <dgm:prSet presAssocID="{79F18208-05F7-4A3D-B4E2-7BDCDF008010}" presName="childNode" presStyleLbl="node1" presStyleIdx="23" presStyleCnt="26" custScaleY="69665">
        <dgm:presLayoutVars>
          <dgm:bulletEnabled val="1"/>
        </dgm:presLayoutVars>
      </dgm:prSet>
      <dgm:spPr>
        <a:prstGeom prst="roundRect">
          <a:avLst>
            <a:gd name="adj" fmla="val 10000"/>
          </a:avLst>
        </a:prstGeom>
      </dgm:spPr>
      <dgm:t>
        <a:bodyPr/>
        <a:lstStyle/>
        <a:p>
          <a:endParaRPr lang="en-US"/>
        </a:p>
      </dgm:t>
    </dgm:pt>
    <dgm:pt modelId="{EB9C1D35-B839-428D-805D-7687B2BF16BA}" type="pres">
      <dgm:prSet presAssocID="{5CF5082A-7E00-431C-A094-D837C239840A}" presName="aSpace" presStyleCnt="0"/>
      <dgm:spPr/>
    </dgm:pt>
    <dgm:pt modelId="{2CEB2E4A-2919-446D-B857-203E1294AA7B}" type="pres">
      <dgm:prSet presAssocID="{BC33FDB4-AE2F-4ADC-A4AC-B75C4A131375}" presName="compNode" presStyleCnt="0"/>
      <dgm:spPr/>
    </dgm:pt>
    <dgm:pt modelId="{146D50B1-C639-4148-A9EF-D16A4BD83359}" type="pres">
      <dgm:prSet presAssocID="{BC33FDB4-AE2F-4ADC-A4AC-B75C4A131375}" presName="aNode" presStyleLbl="bgShp" presStyleIdx="6" presStyleCnt="7"/>
      <dgm:spPr>
        <a:prstGeom prst="roundRect">
          <a:avLst>
            <a:gd name="adj" fmla="val 10000"/>
          </a:avLst>
        </a:prstGeom>
      </dgm:spPr>
      <dgm:t>
        <a:bodyPr/>
        <a:lstStyle/>
        <a:p>
          <a:endParaRPr lang="en-US"/>
        </a:p>
      </dgm:t>
    </dgm:pt>
    <dgm:pt modelId="{74D30635-23A8-4DD1-85F0-98F3938D51FF}" type="pres">
      <dgm:prSet presAssocID="{BC33FDB4-AE2F-4ADC-A4AC-B75C4A131375}" presName="textNode" presStyleLbl="bgShp" presStyleIdx="6" presStyleCnt="7"/>
      <dgm:spPr/>
      <dgm:t>
        <a:bodyPr/>
        <a:lstStyle/>
        <a:p>
          <a:endParaRPr lang="en-US"/>
        </a:p>
      </dgm:t>
    </dgm:pt>
    <dgm:pt modelId="{13FAA8DF-95E8-4080-ADF8-8DA97BD75BF8}" type="pres">
      <dgm:prSet presAssocID="{BC33FDB4-AE2F-4ADC-A4AC-B75C4A131375}" presName="compChildNode" presStyleCnt="0"/>
      <dgm:spPr/>
    </dgm:pt>
    <dgm:pt modelId="{77AB28D5-A4B3-42F6-B77E-6641DD4393D8}" type="pres">
      <dgm:prSet presAssocID="{BC33FDB4-AE2F-4ADC-A4AC-B75C4A131375}" presName="theInnerList" presStyleCnt="0"/>
      <dgm:spPr/>
    </dgm:pt>
    <dgm:pt modelId="{07CEF9FE-7599-425A-9369-DCEF3CCC2492}" type="pres">
      <dgm:prSet presAssocID="{664F699F-7361-4D15-90ED-36AA073791F2}" presName="childNode" presStyleLbl="node1" presStyleIdx="24" presStyleCnt="26">
        <dgm:presLayoutVars>
          <dgm:bulletEnabled val="1"/>
        </dgm:presLayoutVars>
      </dgm:prSet>
      <dgm:spPr>
        <a:prstGeom prst="roundRect">
          <a:avLst>
            <a:gd name="adj" fmla="val 10000"/>
          </a:avLst>
        </a:prstGeom>
      </dgm:spPr>
      <dgm:t>
        <a:bodyPr/>
        <a:lstStyle/>
        <a:p>
          <a:endParaRPr lang="en-US"/>
        </a:p>
      </dgm:t>
    </dgm:pt>
    <dgm:pt modelId="{B9CD5A51-7EBB-4230-9CBE-E397639248B3}" type="pres">
      <dgm:prSet presAssocID="{664F699F-7361-4D15-90ED-36AA073791F2}" presName="aSpace2" presStyleCnt="0"/>
      <dgm:spPr/>
    </dgm:pt>
    <dgm:pt modelId="{0A1FD30F-FD3B-40D7-8ECD-472F8535A777}" type="pres">
      <dgm:prSet presAssocID="{A1F6F632-6C0D-4027-AC3D-E026CFEEBCB7}" presName="childNode" presStyleLbl="node1" presStyleIdx="25" presStyleCnt="26">
        <dgm:presLayoutVars>
          <dgm:bulletEnabled val="1"/>
        </dgm:presLayoutVars>
      </dgm:prSet>
      <dgm:spPr>
        <a:prstGeom prst="roundRect">
          <a:avLst>
            <a:gd name="adj" fmla="val 10000"/>
          </a:avLst>
        </a:prstGeom>
      </dgm:spPr>
      <dgm:t>
        <a:bodyPr/>
        <a:lstStyle/>
        <a:p>
          <a:endParaRPr lang="en-US"/>
        </a:p>
      </dgm:t>
    </dgm:pt>
  </dgm:ptLst>
  <dgm:cxnLst>
    <dgm:cxn modelId="{B988CCCC-E764-4DBF-9FDA-DF73EC92C33A}" type="presOf" srcId="{D7649DB5-D867-4804-B45F-F5C8CD188E6C}" destId="{F0CCD540-A55C-418A-926B-48055E958D69}" srcOrd="0" destOrd="0" presId="urn:microsoft.com/office/officeart/2005/8/layout/lProcess2"/>
    <dgm:cxn modelId="{5987FBD3-5059-4EBB-89D6-C437950F3697}" type="presOf" srcId="{7A5B702D-8686-4B8E-8D54-8B7B692E75A8}" destId="{55E7F83A-CA62-4D67-A8D6-961AD53BD7DB}" srcOrd="0" destOrd="0" presId="urn:microsoft.com/office/officeart/2005/8/layout/lProcess2"/>
    <dgm:cxn modelId="{63787C1E-6D88-4CBC-B575-6B1267436DA9}" srcId="{6801659D-9F89-4904-8905-0672327F0C9B}" destId="{B1E2E6B9-2AD7-47D5-ACBE-76DC672237A0}" srcOrd="3" destOrd="0" parTransId="{3B3C0107-B986-4083-8F70-849CD8B45FD7}" sibTransId="{97EBE725-797E-4208-8F9A-DF849E480890}"/>
    <dgm:cxn modelId="{A5172AAE-93F3-4166-AD7E-877E23A58CD4}" type="presOf" srcId="{9CF417C7-01E5-44D1-B1FC-D56F7EF0CBDA}" destId="{26B68818-AC1E-487C-8617-F2F41EE76D87}" srcOrd="0" destOrd="0" presId="urn:microsoft.com/office/officeart/2005/8/layout/lProcess2"/>
    <dgm:cxn modelId="{9B8C4CC5-071D-463C-841A-473DF11DEE6B}" srcId="{6801659D-9F89-4904-8905-0672327F0C9B}" destId="{9AA5FD43-056A-40D4-8D1B-0F44F92F08F2}" srcOrd="2" destOrd="0" parTransId="{DDA1827E-E713-40E5-B927-9A7C4871901E}" sibTransId="{68A736F0-1691-4676-A0EF-D288D989B98D}"/>
    <dgm:cxn modelId="{2E9B6885-886F-4AD0-B64B-BCEDAFB8579E}" srcId="{BC33FDB4-AE2F-4ADC-A4AC-B75C4A131375}" destId="{664F699F-7361-4D15-90ED-36AA073791F2}" srcOrd="0" destOrd="0" parTransId="{3AF19648-1ADB-4238-B887-9D94C0BF5C94}" sibTransId="{1E0BBAC0-F0C8-4F8E-8423-A1034924F070}"/>
    <dgm:cxn modelId="{0BFD112C-25CB-4D6D-8ADB-EDDC537B5D0F}" srcId="{5CF5082A-7E00-431C-A094-D837C239840A}" destId="{876CD094-6EE6-4857-808F-4C78242293A8}" srcOrd="0" destOrd="0" parTransId="{971E79B3-89E2-4A69-A229-6ABAABA16509}" sibTransId="{79413258-FF81-420E-B8BF-750F636EE8A1}"/>
    <dgm:cxn modelId="{DA14B57C-E015-4F0E-A861-6E29F9787235}" type="presOf" srcId="{0FF0DD72-76C5-49BE-AD38-7E5965B56626}" destId="{789B939F-8719-4393-BA04-F0B335FF8735}" srcOrd="0" destOrd="0" presId="urn:microsoft.com/office/officeart/2005/8/layout/lProcess2"/>
    <dgm:cxn modelId="{5BAFF487-DE8C-41C3-AA56-5695C36ACA55}" type="presOf" srcId="{E6E8160F-C623-4FF1-BC3D-A96AF4C9F519}" destId="{79179790-532A-4A4E-9A82-588633FFDE54}" srcOrd="0" destOrd="0" presId="urn:microsoft.com/office/officeart/2005/8/layout/lProcess2"/>
    <dgm:cxn modelId="{2492110D-FC12-4B71-9AB9-377E4F2AFE8E}" srcId="{6801659D-9F89-4904-8905-0672327F0C9B}" destId="{206DAB5D-1951-4BB6-8546-076E72C6B44F}" srcOrd="0" destOrd="0" parTransId="{C20B8D9D-7A2E-4532-A313-4BD5C20D3D7C}" sibTransId="{9A18801C-22DC-4E44-B0CD-343CA57F79BC}"/>
    <dgm:cxn modelId="{17F057D7-D1AF-430B-A566-23C6E05B6524}" type="presOf" srcId="{6E6D5662-AB0A-42B3-B83F-CBC901DC3CE0}" destId="{1AF10C4F-2F38-4CCB-AF21-D23CD50A1785}" srcOrd="0" destOrd="0" presId="urn:microsoft.com/office/officeart/2005/8/layout/lProcess2"/>
    <dgm:cxn modelId="{F97EF5F7-8CD7-47E3-B6BB-42574CC96D86}" type="presOf" srcId="{8E17DCEC-5EEC-41ED-BE8A-36EC66ED7926}" destId="{3075D960-0117-4A69-BB7E-C868DC7EA503}" srcOrd="1" destOrd="0" presId="urn:microsoft.com/office/officeart/2005/8/layout/lProcess2"/>
    <dgm:cxn modelId="{18131D56-F8E0-4EE3-A7E8-BB54278CE1E0}" type="presOf" srcId="{4F08FC30-F47B-47EA-B999-F1ACDEC96DAE}" destId="{513E13AD-EA70-4162-B105-1B263936E45C}" srcOrd="1" destOrd="0" presId="urn:microsoft.com/office/officeart/2005/8/layout/lProcess2"/>
    <dgm:cxn modelId="{9282A5C5-57E9-4C71-BA45-7A08712D8EC3}" type="presOf" srcId="{DEDBC08F-5A34-4F00-88DA-23EB6D56AADD}" destId="{4DCEAA09-38F5-4DAF-8B77-9D8BDFBD6745}" srcOrd="0" destOrd="0" presId="urn:microsoft.com/office/officeart/2005/8/layout/lProcess2"/>
    <dgm:cxn modelId="{FFA091DE-943E-4CBA-93ED-D2AC1D16BA24}" srcId="{4F08FC30-F47B-47EA-B999-F1ACDEC96DAE}" destId="{9CF417C7-01E5-44D1-B1FC-D56F7EF0CBDA}" srcOrd="3" destOrd="0" parTransId="{FAA5F94E-E5B4-4174-8CB6-F0937A190F4B}" sibTransId="{A4779152-B394-4144-8A54-2173F5E45B92}"/>
    <dgm:cxn modelId="{9429E4C9-F893-4686-AED4-59E6BBF0265F}" type="presOf" srcId="{6801659D-9F89-4904-8905-0672327F0C9B}" destId="{411A56FE-31EF-4D5E-B7AD-3344D795D120}" srcOrd="1" destOrd="0" presId="urn:microsoft.com/office/officeart/2005/8/layout/lProcess2"/>
    <dgm:cxn modelId="{F1CF8C45-F643-4481-BAC5-20AEA519DD29}" srcId="{4F08FC30-F47B-47EA-B999-F1ACDEC96DAE}" destId="{D7649DB5-D867-4804-B45F-F5C8CD188E6C}" srcOrd="0" destOrd="0" parTransId="{49E95721-4153-4AB1-B157-092ED086928F}" sibTransId="{764AE5EE-06F6-4301-A16D-A8D495C82A40}"/>
    <dgm:cxn modelId="{E318A622-7F93-4FFD-94DA-DE118323F3B8}" type="presOf" srcId="{6801659D-9F89-4904-8905-0672327F0C9B}" destId="{BBE8A010-39A7-4056-BEE3-5606E361A48C}" srcOrd="0" destOrd="0" presId="urn:microsoft.com/office/officeart/2005/8/layout/lProcess2"/>
    <dgm:cxn modelId="{C743A425-391B-4E10-8E07-90F935D2467B}" srcId="{4F08FC30-F47B-47EA-B999-F1ACDEC96DAE}" destId="{0FF0DD72-76C5-49BE-AD38-7E5965B56626}" srcOrd="1" destOrd="0" parTransId="{39E9CCFD-915E-44ED-AF66-D4058B3B0EBE}" sibTransId="{B67424FA-EC59-4C81-A6BA-DDE6C4B619B5}"/>
    <dgm:cxn modelId="{81AEA346-EDAF-488A-8A01-70742A54BEB8}" srcId="{6801659D-9F89-4904-8905-0672327F0C9B}" destId="{577FF6F2-1BAE-4F0A-B1C4-8FBA6179D034}" srcOrd="4" destOrd="0" parTransId="{7A607652-6047-4320-BE09-72984094ECF4}" sibTransId="{16EA6757-DD5E-4549-999F-FD3D2DDB08C0}"/>
    <dgm:cxn modelId="{63EC7323-ECF2-4F4D-A1B7-430F40EA1EDC}" srcId="{4F08FC30-F47B-47EA-B999-F1ACDEC96DAE}" destId="{86915C83-75A1-4151-B53A-F6A88ADEEAEF}" srcOrd="4" destOrd="0" parTransId="{57BD66BA-F897-4591-9742-118FB1EE9377}" sibTransId="{265AD042-09D8-4F6E-92D3-8A2E22C4B370}"/>
    <dgm:cxn modelId="{A2F0267C-5EF8-49CE-981F-800DB56C2860}" type="presOf" srcId="{FD07237B-038B-4A05-AC0D-842F574BFE73}" destId="{5717E96C-3590-4806-B41B-F62CA45F4382}" srcOrd="0" destOrd="0" presId="urn:microsoft.com/office/officeart/2005/8/layout/lProcess2"/>
    <dgm:cxn modelId="{AB54EA6D-64D1-4B3E-9AB5-C424B5A29A3C}" type="presOf" srcId="{79F18208-05F7-4A3D-B4E2-7BDCDF008010}" destId="{8EA6B3A6-39E1-45BA-B1AF-5C263B5212C0}" srcOrd="0" destOrd="0" presId="urn:microsoft.com/office/officeart/2005/8/layout/lProcess2"/>
    <dgm:cxn modelId="{8AA15AAB-D472-4D43-B3AE-26ED7F553575}" type="presOf" srcId="{DCA1905B-E630-45CA-B130-B8178C12E6A6}" destId="{E472A9E2-52B4-4339-A91A-AFD6D94B2227}" srcOrd="0" destOrd="0" presId="urn:microsoft.com/office/officeart/2005/8/layout/lProcess2"/>
    <dgm:cxn modelId="{9EB13FDD-38B6-4880-83DD-F0C1A7304E10}" srcId="{0F53C78E-74A5-4205-9835-094C24346B37}" destId="{4F08FC30-F47B-47EA-B999-F1ACDEC96DAE}" srcOrd="3" destOrd="0" parTransId="{D47D3FFF-157F-470B-BD5B-4668B0D0DA74}" sibTransId="{F5B2E1BF-5BCE-4C80-B38E-0BE4080FBF16}"/>
    <dgm:cxn modelId="{0A9AF674-D815-4EE2-872A-576A27CB6503}" type="presOf" srcId="{0F53C78E-74A5-4205-9835-094C24346B37}" destId="{4C655415-93D8-45EC-80AE-AA600029A334}" srcOrd="0" destOrd="0" presId="urn:microsoft.com/office/officeart/2005/8/layout/lProcess2"/>
    <dgm:cxn modelId="{6BEEA548-5FAB-4519-814A-924B1AD7C376}" type="presOf" srcId="{7572AE83-EE92-4167-ACA9-4AD75507C9E9}" destId="{79DE5C4C-6D35-4E36-A545-7F05DA99B962}" srcOrd="1" destOrd="0" presId="urn:microsoft.com/office/officeart/2005/8/layout/lProcess2"/>
    <dgm:cxn modelId="{430C8AEC-323A-449D-A87E-6F5A540F837E}" srcId="{0F53C78E-74A5-4205-9835-094C24346B37}" destId="{7572AE83-EE92-4167-ACA9-4AD75507C9E9}" srcOrd="2" destOrd="0" parTransId="{4EC6F9FE-5B05-4942-B6C7-D6AF5D6244A5}" sibTransId="{30FF623F-381F-4FB1-8D34-FEA569429972}"/>
    <dgm:cxn modelId="{903A9087-0F02-4A69-A77D-BDC1EA85D5A3}" type="presOf" srcId="{7E18FA12-6F4C-4DE0-929F-D1F57B68709A}" destId="{6255F007-82F9-419C-9D21-36B94DAD3BBA}" srcOrd="0" destOrd="0" presId="urn:microsoft.com/office/officeart/2005/8/layout/lProcess2"/>
    <dgm:cxn modelId="{B6B8C8A4-C746-40B0-A279-831608569E42}" srcId="{0F53C78E-74A5-4205-9835-094C24346B37}" destId="{5CF5082A-7E00-431C-A094-D837C239840A}" srcOrd="5" destOrd="0" parTransId="{C9D000B9-FF04-4B91-A638-E2B4D8FE5113}" sibTransId="{936EDF8E-0C9A-4D14-B591-18049480A34A}"/>
    <dgm:cxn modelId="{C1FA32BF-5206-41FD-B635-C4B7EAF81306}" srcId="{8E17DCEC-5EEC-41ED-BE8A-36EC66ED7926}" destId="{E6E8160F-C623-4FF1-BC3D-A96AF4C9F519}" srcOrd="2" destOrd="0" parTransId="{FED29928-7EF3-487E-9900-F6BBE19FADC7}" sibTransId="{176BD536-95F7-4DE6-BA66-DD8CE45D54DC}"/>
    <dgm:cxn modelId="{D96DB9DE-2DAA-49F6-A431-C6BE93B65300}" srcId="{8E17DCEC-5EEC-41ED-BE8A-36EC66ED7926}" destId="{C8D4D87B-E374-4603-B4A4-04518200EB36}" srcOrd="1" destOrd="0" parTransId="{51F0D40C-5AC1-4B43-89AE-C34B59E8D68C}" sibTransId="{87E6808B-742E-4EBB-8DB4-7448728BF992}"/>
    <dgm:cxn modelId="{A6708EEE-EE2E-44AB-9DCD-40FC6B403F73}" srcId="{5CF5082A-7E00-431C-A094-D837C239840A}" destId="{A3B6415F-734F-4754-AB60-A0325F9512E1}" srcOrd="2" destOrd="0" parTransId="{032BDA3A-F4D6-4483-AD31-3D4C6AA46B14}" sibTransId="{C6DD44FC-05AF-4105-BF27-36BF0069BBE5}"/>
    <dgm:cxn modelId="{5109D48B-0EBA-4C87-9AFB-E528905B1DE5}" type="presOf" srcId="{577FF6F2-1BAE-4F0A-B1C4-8FBA6179D034}" destId="{559DC7B1-1341-48B2-99C3-CD4B61DB44DD}" srcOrd="0" destOrd="0" presId="urn:microsoft.com/office/officeart/2005/8/layout/lProcess2"/>
    <dgm:cxn modelId="{2DA1DFA3-B44E-4E7B-94E3-F761D44B918D}" type="presOf" srcId="{B058072B-AB89-4383-A45F-FA9D857BA99F}" destId="{2F51DD7C-2E7F-4D3A-ADE3-11B499E68EC6}" srcOrd="0" destOrd="0" presId="urn:microsoft.com/office/officeart/2005/8/layout/lProcess2"/>
    <dgm:cxn modelId="{7380FCA6-6FE9-4180-89E0-29A905385F61}" srcId="{0F53C78E-74A5-4205-9835-094C24346B37}" destId="{517CE8BE-3342-41BB-94B6-A3BAFA97CAEB}" srcOrd="1" destOrd="0" parTransId="{068CB78D-D396-43CA-B5F3-D799BB1CA734}" sibTransId="{33F649C1-2617-4608-AF24-7AB628C16F62}"/>
    <dgm:cxn modelId="{1EF7B7DC-39D9-43E6-950D-4FA21E4C9496}" type="presOf" srcId="{4F08FC30-F47B-47EA-B999-F1ACDEC96DAE}" destId="{D7004912-18DE-41BD-9CC7-9A65B602AE27}" srcOrd="0" destOrd="0" presId="urn:microsoft.com/office/officeart/2005/8/layout/lProcess2"/>
    <dgm:cxn modelId="{982741CD-BEC4-4504-A246-E61DF35C7E47}" srcId="{5CF5082A-7E00-431C-A094-D837C239840A}" destId="{79F18208-05F7-4A3D-B4E2-7BDCDF008010}" srcOrd="4" destOrd="0" parTransId="{0FD10CEA-DDDB-450B-B454-02DAC07165CF}" sibTransId="{FE2FA596-87D9-4E18-8E93-475BB642AF4C}"/>
    <dgm:cxn modelId="{1D6C7365-1671-420E-8E64-1827FB0F4F3F}" srcId="{8E17DCEC-5EEC-41ED-BE8A-36EC66ED7926}" destId="{54185126-B839-4B3D-B239-4DE07F4628E6}" srcOrd="0" destOrd="0" parTransId="{66994C57-1814-4B11-A6F9-5EE1899B525D}" sibTransId="{3B94134D-83E6-4F56-8475-2903F9A7F1B1}"/>
    <dgm:cxn modelId="{9A517276-79B4-4B57-B5EE-E4755A494F0E}" srcId="{5CF5082A-7E00-431C-A094-D837C239840A}" destId="{6E6D5662-AB0A-42B3-B83F-CBC901DC3CE0}" srcOrd="1" destOrd="0" parTransId="{919AB3C0-704A-4156-B0DD-E32837F6DA5E}" sibTransId="{57A48D5E-798D-4306-A084-8E483A275EAD}"/>
    <dgm:cxn modelId="{D3E70F63-0AF8-40D6-B49A-3CD33FA2C1B1}" type="presOf" srcId="{876CD094-6EE6-4857-808F-4C78242293A8}" destId="{822A8426-E3CF-4AD5-9510-9CA64DBAEF96}" srcOrd="0" destOrd="0" presId="urn:microsoft.com/office/officeart/2005/8/layout/lProcess2"/>
    <dgm:cxn modelId="{61DBAACB-EFC2-4392-8537-9C1CE703A71F}" type="presOf" srcId="{9AA5FD43-056A-40D4-8D1B-0F44F92F08F2}" destId="{67EE3222-4A01-4897-BC24-4B482B28A82C}" srcOrd="0" destOrd="0" presId="urn:microsoft.com/office/officeart/2005/8/layout/lProcess2"/>
    <dgm:cxn modelId="{A1BA81CA-EDBE-46D8-84A7-7AE1145C5AEE}" srcId="{0F53C78E-74A5-4205-9835-094C24346B37}" destId="{8E17DCEC-5EEC-41ED-BE8A-36EC66ED7926}" srcOrd="4" destOrd="0" parTransId="{3463B6C8-C513-4CD9-8E93-31C579F23C2C}" sibTransId="{61EF82E9-0F9B-4D93-8E57-7AC73D7C9EF9}"/>
    <dgm:cxn modelId="{8DE887B5-41EE-4117-B86F-F1DE3CCF852C}" srcId="{4F08FC30-F47B-47EA-B999-F1ACDEC96DAE}" destId="{3945B344-E1D4-4FE2-B43F-F90A77B64634}" srcOrd="5" destOrd="0" parTransId="{C1A6D45A-65B7-42FC-9F2D-159DF7FDD54C}" sibTransId="{BD85A16B-358E-47DB-A1DC-652831DBD997}"/>
    <dgm:cxn modelId="{3F29CA29-BA8B-490B-A6D7-36F564CB640B}" type="presOf" srcId="{C8D4D87B-E374-4603-B4A4-04518200EB36}" destId="{6D476D90-20A2-4DF3-96D2-260856F40D52}" srcOrd="0" destOrd="0" presId="urn:microsoft.com/office/officeart/2005/8/layout/lProcess2"/>
    <dgm:cxn modelId="{79034676-0011-4BBF-B9A6-F2ABA3B02E7E}" type="presOf" srcId="{2ACBA84D-3611-4764-91DE-C9ABB6103205}" destId="{BE7255C0-413F-47C6-AAF5-6B9D82520369}" srcOrd="0" destOrd="0" presId="urn:microsoft.com/office/officeart/2005/8/layout/lProcess2"/>
    <dgm:cxn modelId="{E34C52B8-FF34-446B-AD46-E66D0BFA952B}" type="presOf" srcId="{206DAB5D-1951-4BB6-8546-076E72C6B44F}" destId="{2C235DD3-3B38-4C2E-BD49-7AEB62523C74}" srcOrd="0" destOrd="0" presId="urn:microsoft.com/office/officeart/2005/8/layout/lProcess2"/>
    <dgm:cxn modelId="{A4078813-BD6E-40EE-91DA-F7C1CDBFA05D}" srcId="{7572AE83-EE92-4167-ACA9-4AD75507C9E9}" destId="{DCA1905B-E630-45CA-B130-B8178C12E6A6}" srcOrd="0" destOrd="0" parTransId="{F4607E86-BBA9-42A1-B968-42A06B97EEF2}" sibTransId="{FA734E3D-3ADB-4ACE-BEA7-B4AB5A6187B6}"/>
    <dgm:cxn modelId="{7E584710-F2CC-47FE-95FC-D827443FEB14}" type="presOf" srcId="{A1F6F632-6C0D-4027-AC3D-E026CFEEBCB7}" destId="{0A1FD30F-FD3B-40D7-8ECD-472F8535A777}" srcOrd="0" destOrd="0" presId="urn:microsoft.com/office/officeart/2005/8/layout/lProcess2"/>
    <dgm:cxn modelId="{1DF4DE06-CCF1-45FD-831D-84E190D34239}" type="presOf" srcId="{664F699F-7361-4D15-90ED-36AA073791F2}" destId="{07CEF9FE-7599-425A-9369-DCEF3CCC2492}" srcOrd="0" destOrd="0" presId="urn:microsoft.com/office/officeart/2005/8/layout/lProcess2"/>
    <dgm:cxn modelId="{976E4659-7930-43EE-AE9E-6C642B91EA40}" type="presOf" srcId="{8E17DCEC-5EEC-41ED-BE8A-36EC66ED7926}" destId="{1139A8C4-AAB9-4805-B87F-45C14D573C0B}" srcOrd="0" destOrd="0" presId="urn:microsoft.com/office/officeart/2005/8/layout/lProcess2"/>
    <dgm:cxn modelId="{7302F315-7425-4B32-B65B-BFEECF8F5317}" type="presOf" srcId="{86915C83-75A1-4151-B53A-F6A88ADEEAEF}" destId="{BEFDEFF7-70FD-4108-BB02-EC66DCC2B6D4}" srcOrd="0" destOrd="0" presId="urn:microsoft.com/office/officeart/2005/8/layout/lProcess2"/>
    <dgm:cxn modelId="{691A4DB4-A636-4DCB-A1E3-117E0BCF6F4C}" type="presOf" srcId="{54185126-B839-4B3D-B239-4DE07F4628E6}" destId="{ECFE7D7F-2A2B-41C6-9E22-C0E8AE6652F2}" srcOrd="0" destOrd="0" presId="urn:microsoft.com/office/officeart/2005/8/layout/lProcess2"/>
    <dgm:cxn modelId="{F05BE39D-D409-4E70-B1A9-635B8B7039A7}" srcId="{BC33FDB4-AE2F-4ADC-A4AC-B75C4A131375}" destId="{A1F6F632-6C0D-4027-AC3D-E026CFEEBCB7}" srcOrd="1" destOrd="0" parTransId="{AECCDB8F-FE3C-44F5-9E3C-A1F8AB427FD7}" sibTransId="{6DBCBECD-3D97-4F9C-BB99-6EE7B71AE581}"/>
    <dgm:cxn modelId="{693DAD16-3669-472E-98AE-A58403EB0DA9}" type="presOf" srcId="{BC33FDB4-AE2F-4ADC-A4AC-B75C4A131375}" destId="{146D50B1-C639-4148-A9EF-D16A4BD83359}" srcOrd="0" destOrd="0" presId="urn:microsoft.com/office/officeart/2005/8/layout/lProcess2"/>
    <dgm:cxn modelId="{69214577-E0FF-4160-BE2B-DB0F3B420F98}" srcId="{7572AE83-EE92-4167-ACA9-4AD75507C9E9}" destId="{B058072B-AB89-4383-A45F-FA9D857BA99F}" srcOrd="2" destOrd="0" parTransId="{DEFB283A-0C84-4BF9-B735-BB5A2E89EE95}" sibTransId="{B88B68CB-7C21-4CA3-A356-A58B908B746F}"/>
    <dgm:cxn modelId="{D7D1372E-6CAE-4E5B-A56E-32745F92C5D1}" srcId="{0F53C78E-74A5-4205-9835-094C24346B37}" destId="{6801659D-9F89-4904-8905-0672327F0C9B}" srcOrd="0" destOrd="0" parTransId="{5BEE1395-7CAA-4CC2-92D3-83AE8BC2DBCD}" sibTransId="{7C34EDD9-3732-48E1-A748-A3CA5FA5B513}"/>
    <dgm:cxn modelId="{1D2B4344-4CAA-4F5F-BECF-CB36425E6E67}" srcId="{4F08FC30-F47B-47EA-B999-F1ACDEC96DAE}" destId="{7E18FA12-6F4C-4DE0-929F-D1F57B68709A}" srcOrd="2" destOrd="0" parTransId="{16A77A95-9042-4214-90E2-AAFC14163A4F}" sibTransId="{F7475E65-E1EB-4764-99AD-81529F0B6A79}"/>
    <dgm:cxn modelId="{0A51FF40-734A-4DA7-AE30-0B2D86D4AAC3}" type="presOf" srcId="{BC33FDB4-AE2F-4ADC-A4AC-B75C4A131375}" destId="{74D30635-23A8-4DD1-85F0-98F3938D51FF}" srcOrd="1" destOrd="0" presId="urn:microsoft.com/office/officeart/2005/8/layout/lProcess2"/>
    <dgm:cxn modelId="{807AC70D-40B4-4832-B69C-C06C1F132796}" type="presOf" srcId="{5CF5082A-7E00-431C-A094-D837C239840A}" destId="{E6D149C9-DB96-4301-9DA1-4CD96F1285E6}" srcOrd="1" destOrd="0" presId="urn:microsoft.com/office/officeart/2005/8/layout/lProcess2"/>
    <dgm:cxn modelId="{07A9DD0A-B3DB-43A5-9823-61D34255D670}" type="presOf" srcId="{3945B344-E1D4-4FE2-B43F-F90A77B64634}" destId="{74CAEF26-F605-4077-97ED-CF54259A0536}" srcOrd="0" destOrd="0" presId="urn:microsoft.com/office/officeart/2005/8/layout/lProcess2"/>
    <dgm:cxn modelId="{4BB9B26C-F0D4-4729-BDA1-D1918376CC8F}" srcId="{7572AE83-EE92-4167-ACA9-4AD75507C9E9}" destId="{1A45D00A-8CAA-4F47-BD77-21917D3D66CD}" srcOrd="1" destOrd="0" parTransId="{3FF2505B-A84E-4CB5-9060-38ED21DA22D7}" sibTransId="{0D636575-F31C-43C2-95C4-4BBB31986A0D}"/>
    <dgm:cxn modelId="{9DADB459-52A8-4019-BEE5-079A8016E375}" type="presOf" srcId="{5CF5082A-7E00-431C-A094-D837C239840A}" destId="{8B4402B9-3AC4-4C37-BC46-3AF7BE55B3B5}" srcOrd="0" destOrd="0" presId="urn:microsoft.com/office/officeart/2005/8/layout/lProcess2"/>
    <dgm:cxn modelId="{B6661803-4D1C-438B-970F-3F4E2D16D4B0}" srcId="{517CE8BE-3342-41BB-94B6-A3BAFA97CAEB}" destId="{DEDBC08F-5A34-4F00-88DA-23EB6D56AADD}" srcOrd="0" destOrd="0" parTransId="{DD59CC60-1FC8-4A19-8960-A645958B71EE}" sibTransId="{58BD60F5-4865-47BE-AB39-C82213A55C79}"/>
    <dgm:cxn modelId="{A0474F25-D3E1-4F6D-A441-8BC7CC5D15AF}" srcId="{5CF5082A-7E00-431C-A094-D837C239840A}" destId="{2ACBA84D-3611-4764-91DE-C9ABB6103205}" srcOrd="3" destOrd="0" parTransId="{1966BD3D-82BC-462A-95AE-AFC16CB63553}" sibTransId="{7AC82B3F-443E-426B-897E-80D97105F7DA}"/>
    <dgm:cxn modelId="{3C1B28F1-8E35-4BA0-B20F-1E8D97CB8FD5}" type="presOf" srcId="{A3B6415F-734F-4754-AB60-A0325F9512E1}" destId="{EC515E5F-4C47-479F-AD1C-23A742AAA00B}" srcOrd="0" destOrd="0" presId="urn:microsoft.com/office/officeart/2005/8/layout/lProcess2"/>
    <dgm:cxn modelId="{A691B31D-DC4E-4DC6-828C-601E02ADAEFD}" type="presOf" srcId="{517CE8BE-3342-41BB-94B6-A3BAFA97CAEB}" destId="{19CE9827-620B-4EBE-BC06-C70A3018C84A}" srcOrd="0" destOrd="0" presId="urn:microsoft.com/office/officeart/2005/8/layout/lProcess2"/>
    <dgm:cxn modelId="{91D0EA16-F9FE-4397-B2BB-87AD7012DE28}" type="presOf" srcId="{7572AE83-EE92-4167-ACA9-4AD75507C9E9}" destId="{D49774AF-9576-4544-B4E7-299309BE43D3}" srcOrd="0" destOrd="0" presId="urn:microsoft.com/office/officeart/2005/8/layout/lProcess2"/>
    <dgm:cxn modelId="{BC47045D-CE15-4C37-B28F-086985D143BC}" type="presOf" srcId="{B1E2E6B9-2AD7-47D5-ACBE-76DC672237A0}" destId="{EC217B00-B2E8-4D11-81D3-7377A5C151DF}" srcOrd="0" destOrd="0" presId="urn:microsoft.com/office/officeart/2005/8/layout/lProcess2"/>
    <dgm:cxn modelId="{5DF8FB3E-0B79-4C92-AC23-503AAC8D6AB6}" type="presOf" srcId="{1A45D00A-8CAA-4F47-BD77-21917D3D66CD}" destId="{EEF3E0E7-9171-4FA8-A966-3152722B1B1D}" srcOrd="0" destOrd="0" presId="urn:microsoft.com/office/officeart/2005/8/layout/lProcess2"/>
    <dgm:cxn modelId="{B8302915-E3DC-45B1-99E6-F51478BCB6B0}" srcId="{517CE8BE-3342-41BB-94B6-A3BAFA97CAEB}" destId="{FD07237B-038B-4A05-AC0D-842F574BFE73}" srcOrd="1" destOrd="0" parTransId="{3D437F69-E351-42BE-B658-79CCF2630163}" sibTransId="{3C943465-5606-4724-86B6-2A661CA990CD}"/>
    <dgm:cxn modelId="{C0F4775A-E2F8-4619-AB7C-D4344A577DB9}" srcId="{0F53C78E-74A5-4205-9835-094C24346B37}" destId="{BC33FDB4-AE2F-4ADC-A4AC-B75C4A131375}" srcOrd="6" destOrd="0" parTransId="{F258AF79-5DCB-4910-A392-4DCAFA4D78D6}" sibTransId="{715C30A1-BA65-4A84-BEBC-4CEF9B5CB62A}"/>
    <dgm:cxn modelId="{5AC38F97-5940-4D51-984F-13E1BF0D91B6}" type="presOf" srcId="{517CE8BE-3342-41BB-94B6-A3BAFA97CAEB}" destId="{893457FA-B7FA-4A12-863D-4E4968DDF408}" srcOrd="1" destOrd="0" presId="urn:microsoft.com/office/officeart/2005/8/layout/lProcess2"/>
    <dgm:cxn modelId="{B6061FDC-A845-4C8C-9370-102541C0348C}" srcId="{6801659D-9F89-4904-8905-0672327F0C9B}" destId="{7A5B702D-8686-4B8E-8D54-8B7B692E75A8}" srcOrd="1" destOrd="0" parTransId="{9FFAAC27-6544-4AC8-8DB1-382E2EDAA07B}" sibTransId="{F72B254B-467D-46D0-AA87-7BA60E0AEEF3}"/>
    <dgm:cxn modelId="{B6FD6CF3-F6D8-485A-A762-3A9E8CAF7B5D}" type="presParOf" srcId="{4C655415-93D8-45EC-80AE-AA600029A334}" destId="{44390038-9510-4801-83E8-36EF3FF0BB6A}" srcOrd="0" destOrd="0" presId="urn:microsoft.com/office/officeart/2005/8/layout/lProcess2"/>
    <dgm:cxn modelId="{998FA9CB-B02C-461D-B3E2-B517F4F014A3}" type="presParOf" srcId="{44390038-9510-4801-83E8-36EF3FF0BB6A}" destId="{BBE8A010-39A7-4056-BEE3-5606E361A48C}" srcOrd="0" destOrd="0" presId="urn:microsoft.com/office/officeart/2005/8/layout/lProcess2"/>
    <dgm:cxn modelId="{3D6CA39A-9ECA-48CD-A6E2-9EC01B7713B4}" type="presParOf" srcId="{44390038-9510-4801-83E8-36EF3FF0BB6A}" destId="{411A56FE-31EF-4D5E-B7AD-3344D795D120}" srcOrd="1" destOrd="0" presId="urn:microsoft.com/office/officeart/2005/8/layout/lProcess2"/>
    <dgm:cxn modelId="{FA29C5F2-CECE-4BF4-B121-1FA3742B452F}" type="presParOf" srcId="{44390038-9510-4801-83E8-36EF3FF0BB6A}" destId="{3CCC48EA-D634-45AF-86B3-B19558E89ED8}" srcOrd="2" destOrd="0" presId="urn:microsoft.com/office/officeart/2005/8/layout/lProcess2"/>
    <dgm:cxn modelId="{6268F257-7880-4756-BEEC-978FDD8DD32E}" type="presParOf" srcId="{3CCC48EA-D634-45AF-86B3-B19558E89ED8}" destId="{E5281F2D-FC72-41B4-AA87-AACEADC48721}" srcOrd="0" destOrd="0" presId="urn:microsoft.com/office/officeart/2005/8/layout/lProcess2"/>
    <dgm:cxn modelId="{42E4FA75-6EF0-48F3-99A3-F0F26C08B69B}" type="presParOf" srcId="{E5281F2D-FC72-41B4-AA87-AACEADC48721}" destId="{2C235DD3-3B38-4C2E-BD49-7AEB62523C74}" srcOrd="0" destOrd="0" presId="urn:microsoft.com/office/officeart/2005/8/layout/lProcess2"/>
    <dgm:cxn modelId="{CA2C4FF8-7099-4727-8097-55BF711E3F4F}" type="presParOf" srcId="{E5281F2D-FC72-41B4-AA87-AACEADC48721}" destId="{DE7A2940-D615-4C9F-9EAD-F2F6BF6E2A06}" srcOrd="1" destOrd="0" presId="urn:microsoft.com/office/officeart/2005/8/layout/lProcess2"/>
    <dgm:cxn modelId="{D2AF7598-A291-470A-A36D-3303CE6060F6}" type="presParOf" srcId="{E5281F2D-FC72-41B4-AA87-AACEADC48721}" destId="{55E7F83A-CA62-4D67-A8D6-961AD53BD7DB}" srcOrd="2" destOrd="0" presId="urn:microsoft.com/office/officeart/2005/8/layout/lProcess2"/>
    <dgm:cxn modelId="{F40761B6-2226-434E-8129-E6EEFFF6C087}" type="presParOf" srcId="{E5281F2D-FC72-41B4-AA87-AACEADC48721}" destId="{F00CDBD5-CFE4-462C-BEE5-CEFD6D9D34A3}" srcOrd="3" destOrd="0" presId="urn:microsoft.com/office/officeart/2005/8/layout/lProcess2"/>
    <dgm:cxn modelId="{E1B37E0C-93E1-4BF4-8362-CBCFAC790CED}" type="presParOf" srcId="{E5281F2D-FC72-41B4-AA87-AACEADC48721}" destId="{67EE3222-4A01-4897-BC24-4B482B28A82C}" srcOrd="4" destOrd="0" presId="urn:microsoft.com/office/officeart/2005/8/layout/lProcess2"/>
    <dgm:cxn modelId="{892953E4-A708-425D-ADE9-6891FB2F3F89}" type="presParOf" srcId="{E5281F2D-FC72-41B4-AA87-AACEADC48721}" destId="{2576F94D-03F8-4A30-871E-F692EA0FB924}" srcOrd="5" destOrd="0" presId="urn:microsoft.com/office/officeart/2005/8/layout/lProcess2"/>
    <dgm:cxn modelId="{B7994714-62E8-4858-A857-6D74AD929711}" type="presParOf" srcId="{E5281F2D-FC72-41B4-AA87-AACEADC48721}" destId="{EC217B00-B2E8-4D11-81D3-7377A5C151DF}" srcOrd="6" destOrd="0" presId="urn:microsoft.com/office/officeart/2005/8/layout/lProcess2"/>
    <dgm:cxn modelId="{E93D977A-8288-4D5C-8182-043108DE502B}" type="presParOf" srcId="{E5281F2D-FC72-41B4-AA87-AACEADC48721}" destId="{2752E4D0-80B1-40E3-82DD-A175AA53490B}" srcOrd="7" destOrd="0" presId="urn:microsoft.com/office/officeart/2005/8/layout/lProcess2"/>
    <dgm:cxn modelId="{3A063AF8-1870-47EB-B12A-1AB24A920FCF}" type="presParOf" srcId="{E5281F2D-FC72-41B4-AA87-AACEADC48721}" destId="{559DC7B1-1341-48B2-99C3-CD4B61DB44DD}" srcOrd="8" destOrd="0" presId="urn:microsoft.com/office/officeart/2005/8/layout/lProcess2"/>
    <dgm:cxn modelId="{F64C6504-7F8D-49A9-9BB9-2302905AA366}" type="presParOf" srcId="{4C655415-93D8-45EC-80AE-AA600029A334}" destId="{5975617C-69C5-47A6-B468-DD39E84C699D}" srcOrd="1" destOrd="0" presId="urn:microsoft.com/office/officeart/2005/8/layout/lProcess2"/>
    <dgm:cxn modelId="{CC97665D-893F-4C55-9D85-EC8337A71C24}" type="presParOf" srcId="{4C655415-93D8-45EC-80AE-AA600029A334}" destId="{547609B4-8762-4CDF-98DB-BAC85999B6A3}" srcOrd="2" destOrd="0" presId="urn:microsoft.com/office/officeart/2005/8/layout/lProcess2"/>
    <dgm:cxn modelId="{9A75134B-9314-4904-A817-4BC48291308B}" type="presParOf" srcId="{547609B4-8762-4CDF-98DB-BAC85999B6A3}" destId="{19CE9827-620B-4EBE-BC06-C70A3018C84A}" srcOrd="0" destOrd="0" presId="urn:microsoft.com/office/officeart/2005/8/layout/lProcess2"/>
    <dgm:cxn modelId="{1CB02178-3C79-4247-A0D7-88BA7F4DB4BB}" type="presParOf" srcId="{547609B4-8762-4CDF-98DB-BAC85999B6A3}" destId="{893457FA-B7FA-4A12-863D-4E4968DDF408}" srcOrd="1" destOrd="0" presId="urn:microsoft.com/office/officeart/2005/8/layout/lProcess2"/>
    <dgm:cxn modelId="{708D2077-27E7-4C9E-BC6E-9D824AA645FD}" type="presParOf" srcId="{547609B4-8762-4CDF-98DB-BAC85999B6A3}" destId="{EA42F369-D0E2-4CC8-9EB3-1ED6B25ED478}" srcOrd="2" destOrd="0" presId="urn:microsoft.com/office/officeart/2005/8/layout/lProcess2"/>
    <dgm:cxn modelId="{1C681807-1F6B-49F7-82B5-85741516DCDA}" type="presParOf" srcId="{EA42F369-D0E2-4CC8-9EB3-1ED6B25ED478}" destId="{E8D9B887-3E5B-4543-A242-88B7C5B11056}" srcOrd="0" destOrd="0" presId="urn:microsoft.com/office/officeart/2005/8/layout/lProcess2"/>
    <dgm:cxn modelId="{259814ED-2B21-49C1-A0F7-00CA50D8CD80}" type="presParOf" srcId="{E8D9B887-3E5B-4543-A242-88B7C5B11056}" destId="{4DCEAA09-38F5-4DAF-8B77-9D8BDFBD6745}" srcOrd="0" destOrd="0" presId="urn:microsoft.com/office/officeart/2005/8/layout/lProcess2"/>
    <dgm:cxn modelId="{92FF2D42-5A4B-497C-89D6-0E404FF468E9}" type="presParOf" srcId="{E8D9B887-3E5B-4543-A242-88B7C5B11056}" destId="{7BA16F9D-C126-4BC0-913E-EDDAB6BB642B}" srcOrd="1" destOrd="0" presId="urn:microsoft.com/office/officeart/2005/8/layout/lProcess2"/>
    <dgm:cxn modelId="{96FD3D95-6844-4BB2-A9C4-07D7AC3D2F6D}" type="presParOf" srcId="{E8D9B887-3E5B-4543-A242-88B7C5B11056}" destId="{5717E96C-3590-4806-B41B-F62CA45F4382}" srcOrd="2" destOrd="0" presId="urn:microsoft.com/office/officeart/2005/8/layout/lProcess2"/>
    <dgm:cxn modelId="{310D1C1B-9F6F-4110-9468-CBC6253D3F21}" type="presParOf" srcId="{4C655415-93D8-45EC-80AE-AA600029A334}" destId="{FBC7F4E6-5F05-4ED5-B770-01E5C3B73E92}" srcOrd="3" destOrd="0" presId="urn:microsoft.com/office/officeart/2005/8/layout/lProcess2"/>
    <dgm:cxn modelId="{0A4B3158-C18D-4884-9693-60CBC6269B67}" type="presParOf" srcId="{4C655415-93D8-45EC-80AE-AA600029A334}" destId="{68985126-D818-492E-AACE-BD8B05D1AD39}" srcOrd="4" destOrd="0" presId="urn:microsoft.com/office/officeart/2005/8/layout/lProcess2"/>
    <dgm:cxn modelId="{4E7B778D-D406-43D3-BE77-6F4DDD3D754D}" type="presParOf" srcId="{68985126-D818-492E-AACE-BD8B05D1AD39}" destId="{D49774AF-9576-4544-B4E7-299309BE43D3}" srcOrd="0" destOrd="0" presId="urn:microsoft.com/office/officeart/2005/8/layout/lProcess2"/>
    <dgm:cxn modelId="{16333F82-99EC-4C0B-BFAF-45E482002486}" type="presParOf" srcId="{68985126-D818-492E-AACE-BD8B05D1AD39}" destId="{79DE5C4C-6D35-4E36-A545-7F05DA99B962}" srcOrd="1" destOrd="0" presId="urn:microsoft.com/office/officeart/2005/8/layout/lProcess2"/>
    <dgm:cxn modelId="{45145CCA-395F-4AC1-BCD5-C0D903FE7659}" type="presParOf" srcId="{68985126-D818-492E-AACE-BD8B05D1AD39}" destId="{CE07D95C-0D32-4F7F-9157-F1B0843E2E44}" srcOrd="2" destOrd="0" presId="urn:microsoft.com/office/officeart/2005/8/layout/lProcess2"/>
    <dgm:cxn modelId="{B22C3003-C215-48C3-BF48-E170DB487BC0}" type="presParOf" srcId="{CE07D95C-0D32-4F7F-9157-F1B0843E2E44}" destId="{7D627930-D10C-428C-B566-574533D9AA58}" srcOrd="0" destOrd="0" presId="urn:microsoft.com/office/officeart/2005/8/layout/lProcess2"/>
    <dgm:cxn modelId="{9EFD0075-996D-478E-B7DF-199122D78436}" type="presParOf" srcId="{7D627930-D10C-428C-B566-574533D9AA58}" destId="{E472A9E2-52B4-4339-A91A-AFD6D94B2227}" srcOrd="0" destOrd="0" presId="urn:microsoft.com/office/officeart/2005/8/layout/lProcess2"/>
    <dgm:cxn modelId="{654E5BD4-736E-440A-AC9E-15C407AD4CA1}" type="presParOf" srcId="{7D627930-D10C-428C-B566-574533D9AA58}" destId="{38F48867-78BE-4F53-B825-CE3322920F34}" srcOrd="1" destOrd="0" presId="urn:microsoft.com/office/officeart/2005/8/layout/lProcess2"/>
    <dgm:cxn modelId="{E8B015CD-25DD-409F-AD44-14CBEA193127}" type="presParOf" srcId="{7D627930-D10C-428C-B566-574533D9AA58}" destId="{EEF3E0E7-9171-4FA8-A966-3152722B1B1D}" srcOrd="2" destOrd="0" presId="urn:microsoft.com/office/officeart/2005/8/layout/lProcess2"/>
    <dgm:cxn modelId="{3B4326ED-8E03-4A0E-95D9-8B56E834F3B3}" type="presParOf" srcId="{7D627930-D10C-428C-B566-574533D9AA58}" destId="{FD0DFFC4-9C3A-4688-9F13-C952F1A63A24}" srcOrd="3" destOrd="0" presId="urn:microsoft.com/office/officeart/2005/8/layout/lProcess2"/>
    <dgm:cxn modelId="{2BB4F33D-239B-4231-99A5-EBE9746BD829}" type="presParOf" srcId="{7D627930-D10C-428C-B566-574533D9AA58}" destId="{2F51DD7C-2E7F-4D3A-ADE3-11B499E68EC6}" srcOrd="4" destOrd="0" presId="urn:microsoft.com/office/officeart/2005/8/layout/lProcess2"/>
    <dgm:cxn modelId="{7B94B4B0-D6CF-4EE1-B73A-0B34B87A2FBD}" type="presParOf" srcId="{4C655415-93D8-45EC-80AE-AA600029A334}" destId="{F2F56C2C-EBF3-4487-8873-8FCACBAC812F}" srcOrd="5" destOrd="0" presId="urn:microsoft.com/office/officeart/2005/8/layout/lProcess2"/>
    <dgm:cxn modelId="{0261FC63-D350-4517-A363-FDE7DF75A6AA}" type="presParOf" srcId="{4C655415-93D8-45EC-80AE-AA600029A334}" destId="{6B77EA26-E606-4B5B-A8BE-5EDEBED2C9AB}" srcOrd="6" destOrd="0" presId="urn:microsoft.com/office/officeart/2005/8/layout/lProcess2"/>
    <dgm:cxn modelId="{FCAF257D-EAC8-4B0A-8CAB-18544E101C01}" type="presParOf" srcId="{6B77EA26-E606-4B5B-A8BE-5EDEBED2C9AB}" destId="{D7004912-18DE-41BD-9CC7-9A65B602AE27}" srcOrd="0" destOrd="0" presId="urn:microsoft.com/office/officeart/2005/8/layout/lProcess2"/>
    <dgm:cxn modelId="{CB3D8952-606B-4C01-9718-B2CDEF46B4A3}" type="presParOf" srcId="{6B77EA26-E606-4B5B-A8BE-5EDEBED2C9AB}" destId="{513E13AD-EA70-4162-B105-1B263936E45C}" srcOrd="1" destOrd="0" presId="urn:microsoft.com/office/officeart/2005/8/layout/lProcess2"/>
    <dgm:cxn modelId="{FEA49653-A617-4720-BB28-A00039978655}" type="presParOf" srcId="{6B77EA26-E606-4B5B-A8BE-5EDEBED2C9AB}" destId="{25C1C212-216F-4D8A-B32E-96F592F5C0B2}" srcOrd="2" destOrd="0" presId="urn:microsoft.com/office/officeart/2005/8/layout/lProcess2"/>
    <dgm:cxn modelId="{333EE5D2-24C9-4886-9D0E-D9EF2A149914}" type="presParOf" srcId="{25C1C212-216F-4D8A-B32E-96F592F5C0B2}" destId="{C7BF8D08-10E7-4629-9CD1-71364DD632AC}" srcOrd="0" destOrd="0" presId="urn:microsoft.com/office/officeart/2005/8/layout/lProcess2"/>
    <dgm:cxn modelId="{83146576-9397-4C4C-B541-0153F730E0B2}" type="presParOf" srcId="{C7BF8D08-10E7-4629-9CD1-71364DD632AC}" destId="{F0CCD540-A55C-418A-926B-48055E958D69}" srcOrd="0" destOrd="0" presId="urn:microsoft.com/office/officeart/2005/8/layout/lProcess2"/>
    <dgm:cxn modelId="{FF8CEC40-753A-42C9-8C15-A30772BC6D40}" type="presParOf" srcId="{C7BF8D08-10E7-4629-9CD1-71364DD632AC}" destId="{3F0230F3-ACB5-4A3E-9DEC-44444C702AA1}" srcOrd="1" destOrd="0" presId="urn:microsoft.com/office/officeart/2005/8/layout/lProcess2"/>
    <dgm:cxn modelId="{F8B941A5-9604-4095-8E33-ACD564A4533F}" type="presParOf" srcId="{C7BF8D08-10E7-4629-9CD1-71364DD632AC}" destId="{789B939F-8719-4393-BA04-F0B335FF8735}" srcOrd="2" destOrd="0" presId="urn:microsoft.com/office/officeart/2005/8/layout/lProcess2"/>
    <dgm:cxn modelId="{02718E83-0FB9-4BFF-9774-C0FEED15689C}" type="presParOf" srcId="{C7BF8D08-10E7-4629-9CD1-71364DD632AC}" destId="{9BF404AD-0A57-458C-A3CD-3046D42C852C}" srcOrd="3" destOrd="0" presId="urn:microsoft.com/office/officeart/2005/8/layout/lProcess2"/>
    <dgm:cxn modelId="{D4A2117C-4E1E-4C48-9C4F-664254A02E54}" type="presParOf" srcId="{C7BF8D08-10E7-4629-9CD1-71364DD632AC}" destId="{6255F007-82F9-419C-9D21-36B94DAD3BBA}" srcOrd="4" destOrd="0" presId="urn:microsoft.com/office/officeart/2005/8/layout/lProcess2"/>
    <dgm:cxn modelId="{703C6F79-7F4A-4732-88C2-359DCB3381F6}" type="presParOf" srcId="{C7BF8D08-10E7-4629-9CD1-71364DD632AC}" destId="{8D9A2FDB-5A08-4C2A-9FA0-BCDF19940029}" srcOrd="5" destOrd="0" presId="urn:microsoft.com/office/officeart/2005/8/layout/lProcess2"/>
    <dgm:cxn modelId="{DBAA8BF5-B5B9-44AC-8BD7-BBA4C8C1437C}" type="presParOf" srcId="{C7BF8D08-10E7-4629-9CD1-71364DD632AC}" destId="{26B68818-AC1E-487C-8617-F2F41EE76D87}" srcOrd="6" destOrd="0" presId="urn:microsoft.com/office/officeart/2005/8/layout/lProcess2"/>
    <dgm:cxn modelId="{CA616511-1CD6-4E13-9F89-D7969DC96FCA}" type="presParOf" srcId="{C7BF8D08-10E7-4629-9CD1-71364DD632AC}" destId="{AD181080-565F-4B58-A26E-98B4CBA36AA1}" srcOrd="7" destOrd="0" presId="urn:microsoft.com/office/officeart/2005/8/layout/lProcess2"/>
    <dgm:cxn modelId="{C0E2290C-E08F-49FC-8872-14F66808EFB6}" type="presParOf" srcId="{C7BF8D08-10E7-4629-9CD1-71364DD632AC}" destId="{BEFDEFF7-70FD-4108-BB02-EC66DCC2B6D4}" srcOrd="8" destOrd="0" presId="urn:microsoft.com/office/officeart/2005/8/layout/lProcess2"/>
    <dgm:cxn modelId="{EBA6C653-1FC0-4E31-92A5-B2DD592D7A8E}" type="presParOf" srcId="{C7BF8D08-10E7-4629-9CD1-71364DD632AC}" destId="{88BFF6A5-33AC-4387-AC14-90DFE6F72DAE}" srcOrd="9" destOrd="0" presId="urn:microsoft.com/office/officeart/2005/8/layout/lProcess2"/>
    <dgm:cxn modelId="{5D170E1F-7B1C-4DCC-BBA3-6F1DADAAD264}" type="presParOf" srcId="{C7BF8D08-10E7-4629-9CD1-71364DD632AC}" destId="{74CAEF26-F605-4077-97ED-CF54259A0536}" srcOrd="10" destOrd="0" presId="urn:microsoft.com/office/officeart/2005/8/layout/lProcess2"/>
    <dgm:cxn modelId="{B5E5C6E4-BEDD-40F8-8F36-15B16AEFDA37}" type="presParOf" srcId="{4C655415-93D8-45EC-80AE-AA600029A334}" destId="{DD1D2B5D-D6E8-4D39-AF2D-B31B9885661B}" srcOrd="7" destOrd="0" presId="urn:microsoft.com/office/officeart/2005/8/layout/lProcess2"/>
    <dgm:cxn modelId="{EB6EA671-CA18-47DD-83DE-A1E9DA0F0DCE}" type="presParOf" srcId="{4C655415-93D8-45EC-80AE-AA600029A334}" destId="{9DA8318D-E052-4DB8-A3C9-29C8FA047EFA}" srcOrd="8" destOrd="0" presId="urn:microsoft.com/office/officeart/2005/8/layout/lProcess2"/>
    <dgm:cxn modelId="{887E6046-AAA1-4B43-A414-1E06AD8C415E}" type="presParOf" srcId="{9DA8318D-E052-4DB8-A3C9-29C8FA047EFA}" destId="{1139A8C4-AAB9-4805-B87F-45C14D573C0B}" srcOrd="0" destOrd="0" presId="urn:microsoft.com/office/officeart/2005/8/layout/lProcess2"/>
    <dgm:cxn modelId="{DC0A3518-B9CF-430F-926C-FA3D98443B36}" type="presParOf" srcId="{9DA8318D-E052-4DB8-A3C9-29C8FA047EFA}" destId="{3075D960-0117-4A69-BB7E-C868DC7EA503}" srcOrd="1" destOrd="0" presId="urn:microsoft.com/office/officeart/2005/8/layout/lProcess2"/>
    <dgm:cxn modelId="{BEF966A9-A9FB-41AB-902A-2B3E93676758}" type="presParOf" srcId="{9DA8318D-E052-4DB8-A3C9-29C8FA047EFA}" destId="{38D7C8B3-D116-414D-AB84-5D4B4F849D89}" srcOrd="2" destOrd="0" presId="urn:microsoft.com/office/officeart/2005/8/layout/lProcess2"/>
    <dgm:cxn modelId="{04140AEF-10B5-4EB4-9864-1101C8040C64}" type="presParOf" srcId="{38D7C8B3-D116-414D-AB84-5D4B4F849D89}" destId="{78A9796A-EED6-4EB1-A1CA-C88C607425A7}" srcOrd="0" destOrd="0" presId="urn:microsoft.com/office/officeart/2005/8/layout/lProcess2"/>
    <dgm:cxn modelId="{FD859A16-A591-4647-B0EF-6F55999EC03A}" type="presParOf" srcId="{78A9796A-EED6-4EB1-A1CA-C88C607425A7}" destId="{ECFE7D7F-2A2B-41C6-9E22-C0E8AE6652F2}" srcOrd="0" destOrd="0" presId="urn:microsoft.com/office/officeart/2005/8/layout/lProcess2"/>
    <dgm:cxn modelId="{BBEFBD20-8A42-4E7B-ACAE-2A7AA96F986E}" type="presParOf" srcId="{78A9796A-EED6-4EB1-A1CA-C88C607425A7}" destId="{7EE7DADD-72A8-4707-82AE-58025FBEF2AD}" srcOrd="1" destOrd="0" presId="urn:microsoft.com/office/officeart/2005/8/layout/lProcess2"/>
    <dgm:cxn modelId="{420743AB-32D0-4024-87A5-2378D57485DA}" type="presParOf" srcId="{78A9796A-EED6-4EB1-A1CA-C88C607425A7}" destId="{6D476D90-20A2-4DF3-96D2-260856F40D52}" srcOrd="2" destOrd="0" presId="urn:microsoft.com/office/officeart/2005/8/layout/lProcess2"/>
    <dgm:cxn modelId="{96CA43FE-5765-4894-9D50-E2282544B6AA}" type="presParOf" srcId="{78A9796A-EED6-4EB1-A1CA-C88C607425A7}" destId="{D8A4E0CC-9F17-4EE7-8D60-DFACBB30C889}" srcOrd="3" destOrd="0" presId="urn:microsoft.com/office/officeart/2005/8/layout/lProcess2"/>
    <dgm:cxn modelId="{1818100F-7007-4DBE-AD48-F73EB4D42F0A}" type="presParOf" srcId="{78A9796A-EED6-4EB1-A1CA-C88C607425A7}" destId="{79179790-532A-4A4E-9A82-588633FFDE54}" srcOrd="4" destOrd="0" presId="urn:microsoft.com/office/officeart/2005/8/layout/lProcess2"/>
    <dgm:cxn modelId="{C519E893-B5D6-413B-B1D3-458DA08CA76A}" type="presParOf" srcId="{4C655415-93D8-45EC-80AE-AA600029A334}" destId="{B6345048-9576-4B39-8494-2026183635B1}" srcOrd="9" destOrd="0" presId="urn:microsoft.com/office/officeart/2005/8/layout/lProcess2"/>
    <dgm:cxn modelId="{ECDDCDE1-55DD-467B-8DAA-4D164EC60301}" type="presParOf" srcId="{4C655415-93D8-45EC-80AE-AA600029A334}" destId="{C1B61FF4-4377-41AB-8C7D-BFB2068B1EF5}" srcOrd="10" destOrd="0" presId="urn:microsoft.com/office/officeart/2005/8/layout/lProcess2"/>
    <dgm:cxn modelId="{54EFD152-46AC-4779-9278-F89AFF21DAA3}" type="presParOf" srcId="{C1B61FF4-4377-41AB-8C7D-BFB2068B1EF5}" destId="{8B4402B9-3AC4-4C37-BC46-3AF7BE55B3B5}" srcOrd="0" destOrd="0" presId="urn:microsoft.com/office/officeart/2005/8/layout/lProcess2"/>
    <dgm:cxn modelId="{687982B3-3636-4FED-9614-0EA9AFA354A5}" type="presParOf" srcId="{C1B61FF4-4377-41AB-8C7D-BFB2068B1EF5}" destId="{E6D149C9-DB96-4301-9DA1-4CD96F1285E6}" srcOrd="1" destOrd="0" presId="urn:microsoft.com/office/officeart/2005/8/layout/lProcess2"/>
    <dgm:cxn modelId="{E7DE6130-8920-49D4-9536-3E2D0E2FB8AE}" type="presParOf" srcId="{C1B61FF4-4377-41AB-8C7D-BFB2068B1EF5}" destId="{75E2F07E-7AB6-43F5-BE98-C4B6556FAC4A}" srcOrd="2" destOrd="0" presId="urn:microsoft.com/office/officeart/2005/8/layout/lProcess2"/>
    <dgm:cxn modelId="{AB13B25F-0712-46B6-8C3F-06CE31F1DD70}" type="presParOf" srcId="{75E2F07E-7AB6-43F5-BE98-C4B6556FAC4A}" destId="{C6627CB6-1492-4137-9D6D-4221A77FBC35}" srcOrd="0" destOrd="0" presId="urn:microsoft.com/office/officeart/2005/8/layout/lProcess2"/>
    <dgm:cxn modelId="{78C5626F-16E8-4E69-A54B-445F524EEC6E}" type="presParOf" srcId="{C6627CB6-1492-4137-9D6D-4221A77FBC35}" destId="{822A8426-E3CF-4AD5-9510-9CA64DBAEF96}" srcOrd="0" destOrd="0" presId="urn:microsoft.com/office/officeart/2005/8/layout/lProcess2"/>
    <dgm:cxn modelId="{AFAAA11C-1FFC-4AE7-868A-9BB3EC056512}" type="presParOf" srcId="{C6627CB6-1492-4137-9D6D-4221A77FBC35}" destId="{B310AC9E-A7DA-4F7F-8CB3-34DC1993EB5A}" srcOrd="1" destOrd="0" presId="urn:microsoft.com/office/officeart/2005/8/layout/lProcess2"/>
    <dgm:cxn modelId="{2522213E-47C3-4FE9-BF30-479A5A73BCA9}" type="presParOf" srcId="{C6627CB6-1492-4137-9D6D-4221A77FBC35}" destId="{1AF10C4F-2F38-4CCB-AF21-D23CD50A1785}" srcOrd="2" destOrd="0" presId="urn:microsoft.com/office/officeart/2005/8/layout/lProcess2"/>
    <dgm:cxn modelId="{67A2E913-B604-4B27-9B03-258CCC3933D5}" type="presParOf" srcId="{C6627CB6-1492-4137-9D6D-4221A77FBC35}" destId="{EBCFFC50-AAB2-451F-A07A-CE8C516520D4}" srcOrd="3" destOrd="0" presId="urn:microsoft.com/office/officeart/2005/8/layout/lProcess2"/>
    <dgm:cxn modelId="{EB742623-550A-4235-AB15-498F387861A7}" type="presParOf" srcId="{C6627CB6-1492-4137-9D6D-4221A77FBC35}" destId="{EC515E5F-4C47-479F-AD1C-23A742AAA00B}" srcOrd="4" destOrd="0" presId="urn:microsoft.com/office/officeart/2005/8/layout/lProcess2"/>
    <dgm:cxn modelId="{00D8425D-F674-4E6D-9C08-D1F2D5064084}" type="presParOf" srcId="{C6627CB6-1492-4137-9D6D-4221A77FBC35}" destId="{77160749-BF18-44F4-965E-ADDDC346B552}" srcOrd="5" destOrd="0" presId="urn:microsoft.com/office/officeart/2005/8/layout/lProcess2"/>
    <dgm:cxn modelId="{2A5BF312-B63C-4549-8384-63AFAA68FCB3}" type="presParOf" srcId="{C6627CB6-1492-4137-9D6D-4221A77FBC35}" destId="{BE7255C0-413F-47C6-AAF5-6B9D82520369}" srcOrd="6" destOrd="0" presId="urn:microsoft.com/office/officeart/2005/8/layout/lProcess2"/>
    <dgm:cxn modelId="{A604A556-34C8-4513-A482-8A34673E9BBC}" type="presParOf" srcId="{C6627CB6-1492-4137-9D6D-4221A77FBC35}" destId="{81B8404C-B03E-435A-B5BA-B2F335833A63}" srcOrd="7" destOrd="0" presId="urn:microsoft.com/office/officeart/2005/8/layout/lProcess2"/>
    <dgm:cxn modelId="{0D8C27BD-F524-4925-A6DB-6285399B0EC2}" type="presParOf" srcId="{C6627CB6-1492-4137-9D6D-4221A77FBC35}" destId="{8EA6B3A6-39E1-45BA-B1AF-5C263B5212C0}" srcOrd="8" destOrd="0" presId="urn:microsoft.com/office/officeart/2005/8/layout/lProcess2"/>
    <dgm:cxn modelId="{9FAEC974-7231-45C0-A52B-05BEC4B564F2}" type="presParOf" srcId="{4C655415-93D8-45EC-80AE-AA600029A334}" destId="{EB9C1D35-B839-428D-805D-7687B2BF16BA}" srcOrd="11" destOrd="0" presId="urn:microsoft.com/office/officeart/2005/8/layout/lProcess2"/>
    <dgm:cxn modelId="{2FE434DE-466B-419C-A959-D42028A43858}" type="presParOf" srcId="{4C655415-93D8-45EC-80AE-AA600029A334}" destId="{2CEB2E4A-2919-446D-B857-203E1294AA7B}" srcOrd="12" destOrd="0" presId="urn:microsoft.com/office/officeart/2005/8/layout/lProcess2"/>
    <dgm:cxn modelId="{0087F82F-1250-41AB-97E9-EDB0EE0DFDBD}" type="presParOf" srcId="{2CEB2E4A-2919-446D-B857-203E1294AA7B}" destId="{146D50B1-C639-4148-A9EF-D16A4BD83359}" srcOrd="0" destOrd="0" presId="urn:microsoft.com/office/officeart/2005/8/layout/lProcess2"/>
    <dgm:cxn modelId="{295F1FB1-6290-4DD4-8BCF-8225523238E5}" type="presParOf" srcId="{2CEB2E4A-2919-446D-B857-203E1294AA7B}" destId="{74D30635-23A8-4DD1-85F0-98F3938D51FF}" srcOrd="1" destOrd="0" presId="urn:microsoft.com/office/officeart/2005/8/layout/lProcess2"/>
    <dgm:cxn modelId="{FC0CF106-1CF8-49AD-9B7B-37A4F8939046}" type="presParOf" srcId="{2CEB2E4A-2919-446D-B857-203E1294AA7B}" destId="{13FAA8DF-95E8-4080-ADF8-8DA97BD75BF8}" srcOrd="2" destOrd="0" presId="urn:microsoft.com/office/officeart/2005/8/layout/lProcess2"/>
    <dgm:cxn modelId="{D6024D86-0324-41BC-9C50-D87FBB85D249}" type="presParOf" srcId="{13FAA8DF-95E8-4080-ADF8-8DA97BD75BF8}" destId="{77AB28D5-A4B3-42F6-B77E-6641DD4393D8}" srcOrd="0" destOrd="0" presId="urn:microsoft.com/office/officeart/2005/8/layout/lProcess2"/>
    <dgm:cxn modelId="{48B305AB-8706-424C-B711-BBF941E79F5B}" type="presParOf" srcId="{77AB28D5-A4B3-42F6-B77E-6641DD4393D8}" destId="{07CEF9FE-7599-425A-9369-DCEF3CCC2492}" srcOrd="0" destOrd="0" presId="urn:microsoft.com/office/officeart/2005/8/layout/lProcess2"/>
    <dgm:cxn modelId="{63B64C17-C933-4DD2-9674-14269C5FF61E}" type="presParOf" srcId="{77AB28D5-A4B3-42F6-B77E-6641DD4393D8}" destId="{B9CD5A51-7EBB-4230-9CBE-E397639248B3}" srcOrd="1" destOrd="0" presId="urn:microsoft.com/office/officeart/2005/8/layout/lProcess2"/>
    <dgm:cxn modelId="{137FBB94-AAD3-46F2-AB24-795C61FC573C}" type="presParOf" srcId="{77AB28D5-A4B3-42F6-B77E-6641DD4393D8}" destId="{0A1FD30F-FD3B-40D7-8ECD-472F8535A777}"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9F1AF-535A-4B65-992A-7FE1C0939046}">
      <dsp:nvSpPr>
        <dsp:cNvPr id="0" name=""/>
        <dsp:cNvSpPr/>
      </dsp:nvSpPr>
      <dsp:spPr>
        <a:xfrm>
          <a:off x="4582224" y="1030195"/>
          <a:ext cx="3033371" cy="454771"/>
        </a:xfrm>
        <a:custGeom>
          <a:avLst/>
          <a:gdLst/>
          <a:ahLst/>
          <a:cxnLst/>
          <a:rect l="0" t="0" r="0" b="0"/>
          <a:pathLst>
            <a:path>
              <a:moveTo>
                <a:pt x="0" y="0"/>
              </a:moveTo>
              <a:lnTo>
                <a:pt x="0" y="304503"/>
              </a:lnTo>
              <a:lnTo>
                <a:pt x="3033371" y="304503"/>
              </a:lnTo>
              <a:lnTo>
                <a:pt x="3033371" y="45477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1EBA9F-0DAB-4A84-8388-6CACF9331649}">
      <dsp:nvSpPr>
        <dsp:cNvPr id="0" name=""/>
        <dsp:cNvSpPr/>
      </dsp:nvSpPr>
      <dsp:spPr>
        <a:xfrm>
          <a:off x="4582224" y="1030195"/>
          <a:ext cx="497753" cy="471927"/>
        </a:xfrm>
        <a:custGeom>
          <a:avLst/>
          <a:gdLst/>
          <a:ahLst/>
          <a:cxnLst/>
          <a:rect l="0" t="0" r="0" b="0"/>
          <a:pathLst>
            <a:path>
              <a:moveTo>
                <a:pt x="0" y="0"/>
              </a:moveTo>
              <a:lnTo>
                <a:pt x="0" y="321659"/>
              </a:lnTo>
              <a:lnTo>
                <a:pt x="497753" y="321659"/>
              </a:lnTo>
              <a:lnTo>
                <a:pt x="497753" y="471927"/>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8C05C35-B8FB-40D6-98F5-B3FD1545EBEB}">
      <dsp:nvSpPr>
        <dsp:cNvPr id="0" name=""/>
        <dsp:cNvSpPr/>
      </dsp:nvSpPr>
      <dsp:spPr>
        <a:xfrm>
          <a:off x="2599673" y="1030195"/>
          <a:ext cx="1982550" cy="471756"/>
        </a:xfrm>
        <a:custGeom>
          <a:avLst/>
          <a:gdLst/>
          <a:ahLst/>
          <a:cxnLst/>
          <a:rect l="0" t="0" r="0" b="0"/>
          <a:pathLst>
            <a:path>
              <a:moveTo>
                <a:pt x="1982550" y="0"/>
              </a:moveTo>
              <a:lnTo>
                <a:pt x="1982550" y="321488"/>
              </a:lnTo>
              <a:lnTo>
                <a:pt x="0" y="321488"/>
              </a:lnTo>
              <a:lnTo>
                <a:pt x="0" y="47175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955713-4BEE-4FE6-A264-FDDA62E61FAA}">
      <dsp:nvSpPr>
        <dsp:cNvPr id="0" name=""/>
        <dsp:cNvSpPr/>
      </dsp:nvSpPr>
      <dsp:spPr>
        <a:xfrm>
          <a:off x="3547827" y="170"/>
          <a:ext cx="2068793" cy="1030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3EFCD2-24E0-4290-B0B0-42DC8767272F}">
      <dsp:nvSpPr>
        <dsp:cNvPr id="0" name=""/>
        <dsp:cNvSpPr/>
      </dsp:nvSpPr>
      <dsp:spPr>
        <a:xfrm>
          <a:off x="3728059" y="171390"/>
          <a:ext cx="2068793" cy="10300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a-IR" sz="1600" kern="1200" dirty="0" smtClean="0">
              <a:cs typeface="B Titr" pitchFamily="2" charset="-78"/>
            </a:rPr>
            <a:t>تأمین مالی بخش های مختلف اقتصاد </a:t>
          </a:r>
          <a:endParaRPr lang="en-US" sz="1600" kern="1200" dirty="0">
            <a:cs typeface="B Titr" pitchFamily="2" charset="-78"/>
          </a:endParaRPr>
        </a:p>
      </dsp:txBody>
      <dsp:txXfrm>
        <a:off x="3758227" y="201558"/>
        <a:ext cx="2008457" cy="969689"/>
      </dsp:txXfrm>
    </dsp:sp>
    <dsp:sp modelId="{9BF377A6-9C2A-451A-80C0-12A78F8755DE}">
      <dsp:nvSpPr>
        <dsp:cNvPr id="0" name=""/>
        <dsp:cNvSpPr/>
      </dsp:nvSpPr>
      <dsp:spPr>
        <a:xfrm>
          <a:off x="1788630" y="1501952"/>
          <a:ext cx="1622086" cy="103002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482840-0EBD-489D-B848-250755057C85}">
      <dsp:nvSpPr>
        <dsp:cNvPr id="0" name=""/>
        <dsp:cNvSpPr/>
      </dsp:nvSpPr>
      <dsp:spPr>
        <a:xfrm>
          <a:off x="1968862" y="1673173"/>
          <a:ext cx="1622086" cy="1030025"/>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fa-IR" sz="2000" kern="1200" dirty="0" smtClean="0">
              <a:cs typeface="B Titr" pitchFamily="2" charset="-78"/>
            </a:rPr>
            <a:t>بخش تعاونی</a:t>
          </a:r>
          <a:endParaRPr lang="fa-IR" sz="2000" kern="1200" dirty="0">
            <a:cs typeface="B Titr" pitchFamily="2" charset="-78"/>
          </a:endParaRPr>
        </a:p>
      </dsp:txBody>
      <dsp:txXfrm>
        <a:off x="1999030" y="1703341"/>
        <a:ext cx="1561750" cy="969689"/>
      </dsp:txXfrm>
    </dsp:sp>
    <dsp:sp modelId="{9F329524-48B2-4FF7-97C7-2A202BA60F3B}">
      <dsp:nvSpPr>
        <dsp:cNvPr id="0" name=""/>
        <dsp:cNvSpPr/>
      </dsp:nvSpPr>
      <dsp:spPr>
        <a:xfrm>
          <a:off x="4268934" y="1502123"/>
          <a:ext cx="1622086" cy="103002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68D345-6C23-456D-A98C-63F5B8D542B3}">
      <dsp:nvSpPr>
        <dsp:cNvPr id="0" name=""/>
        <dsp:cNvSpPr/>
      </dsp:nvSpPr>
      <dsp:spPr>
        <a:xfrm>
          <a:off x="4449166" y="1673343"/>
          <a:ext cx="1622086" cy="1030025"/>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fa-IR" sz="2000" kern="1200" smtClean="0">
              <a:cs typeface="B Titr" pitchFamily="2" charset="-78"/>
            </a:rPr>
            <a:t>بخش خصوصی</a:t>
          </a:r>
          <a:endParaRPr kumimoji="0" lang="fa-IR" sz="2000" b="0" i="0" u="none" strike="noStrike" kern="1200" cap="none" spc="0" normalizeH="0" baseline="0" noProof="0" dirty="0" smtClean="0">
            <a:ln/>
            <a:effectLst/>
            <a:uLnTx/>
            <a:uFillTx/>
            <a:latin typeface="+mn-lt"/>
            <a:ea typeface="+mn-ea"/>
            <a:cs typeface="B Titr" pitchFamily="2" charset="-78"/>
          </a:endParaRPr>
        </a:p>
      </dsp:txBody>
      <dsp:txXfrm>
        <a:off x="4479334" y="1703511"/>
        <a:ext cx="1561750" cy="969689"/>
      </dsp:txXfrm>
    </dsp:sp>
    <dsp:sp modelId="{08AA3A0D-C553-49C7-BE83-F7FD4174F812}">
      <dsp:nvSpPr>
        <dsp:cNvPr id="0" name=""/>
        <dsp:cNvSpPr/>
      </dsp:nvSpPr>
      <dsp:spPr>
        <a:xfrm>
          <a:off x="6804552" y="1484967"/>
          <a:ext cx="1622086" cy="103002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0E9617-2CB2-4846-BB24-0783FD2D291E}">
      <dsp:nvSpPr>
        <dsp:cNvPr id="0" name=""/>
        <dsp:cNvSpPr/>
      </dsp:nvSpPr>
      <dsp:spPr>
        <a:xfrm>
          <a:off x="6984784" y="1656188"/>
          <a:ext cx="1622086" cy="1030025"/>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fa-IR" sz="2000" kern="1200" dirty="0" smtClean="0">
              <a:cs typeface="B Titr" pitchFamily="2" charset="-78"/>
            </a:rPr>
            <a:t>بخش دولتی</a:t>
          </a:r>
          <a:endParaRPr lang="fa-IR" sz="2000" kern="1200" dirty="0">
            <a:cs typeface="B Titr" pitchFamily="2" charset="-78"/>
          </a:endParaRPr>
        </a:p>
      </dsp:txBody>
      <dsp:txXfrm>
        <a:off x="7014952" y="1686356"/>
        <a:ext cx="1561750" cy="9696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0373C7-98F9-4D52-9CA7-261F0F6594BD}">
      <dsp:nvSpPr>
        <dsp:cNvPr id="0" name=""/>
        <dsp:cNvSpPr/>
      </dsp:nvSpPr>
      <dsp:spPr>
        <a:xfrm rot="5400000">
          <a:off x="-222646" y="223826"/>
          <a:ext cx="1484312" cy="103901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fa-IR" sz="2400" kern="1200" dirty="0" smtClean="0">
              <a:cs typeface="B Mitra" pitchFamily="2" charset="-78"/>
            </a:rPr>
            <a:t>1347</a:t>
          </a:r>
          <a:endParaRPr lang="en-US" sz="2400" kern="1200" dirty="0">
            <a:cs typeface="B Mitra" pitchFamily="2" charset="-78"/>
          </a:endParaRPr>
        </a:p>
      </dsp:txBody>
      <dsp:txXfrm rot="-5400000">
        <a:off x="1" y="520688"/>
        <a:ext cx="1039018" cy="445294"/>
      </dsp:txXfrm>
    </dsp:sp>
    <dsp:sp modelId="{125C379E-DD5F-4C1E-910F-96E54AD5FE63}">
      <dsp:nvSpPr>
        <dsp:cNvPr id="0" name=""/>
        <dsp:cNvSpPr/>
      </dsp:nvSpPr>
      <dsp:spPr>
        <a:xfrm rot="5400000">
          <a:off x="3085107" y="-2044909"/>
          <a:ext cx="964803" cy="505698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0" tIns="15875" rIns="15875" bIns="15875" numCol="1" spcCol="1270" anchor="ctr" anchorCtr="0">
          <a:noAutofit/>
        </a:bodyPr>
        <a:lstStyle/>
        <a:p>
          <a:pPr marL="228600" lvl="1" indent="-228600" algn="r" defTabSz="1111250" rtl="1">
            <a:lnSpc>
              <a:spcPct val="90000"/>
            </a:lnSpc>
            <a:spcBef>
              <a:spcPct val="0"/>
            </a:spcBef>
            <a:spcAft>
              <a:spcPct val="15000"/>
            </a:spcAft>
            <a:buChar char="••"/>
          </a:pPr>
          <a:r>
            <a:rPr lang="fa-IR" sz="2500" kern="1200" dirty="0" smtClean="0">
              <a:cs typeface="B Mitra" pitchFamily="2" charset="-78"/>
            </a:rPr>
            <a:t>قانون اصلاح قسمتی از قانون تجارت</a:t>
          </a:r>
          <a:endParaRPr lang="en-US" sz="2500" kern="1200" dirty="0">
            <a:cs typeface="B Mitra" pitchFamily="2" charset="-78"/>
          </a:endParaRPr>
        </a:p>
      </dsp:txBody>
      <dsp:txXfrm rot="-5400000">
        <a:off x="1039018" y="48278"/>
        <a:ext cx="5009883" cy="870607"/>
      </dsp:txXfrm>
    </dsp:sp>
    <dsp:sp modelId="{1BD6EA3F-3ED4-44E1-8A6D-8E19924C1CEA}">
      <dsp:nvSpPr>
        <dsp:cNvPr id="0" name=""/>
        <dsp:cNvSpPr/>
      </dsp:nvSpPr>
      <dsp:spPr>
        <a:xfrm rot="5400000">
          <a:off x="-222646" y="1512490"/>
          <a:ext cx="1484312" cy="103901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fa-IR" sz="2400" kern="1200" dirty="0" smtClean="0">
              <a:cs typeface="B Mitra" pitchFamily="2" charset="-78"/>
            </a:rPr>
            <a:t>1384</a:t>
          </a:r>
          <a:endParaRPr lang="en-US" sz="2400" kern="1200" dirty="0">
            <a:cs typeface="B Mitra" pitchFamily="2" charset="-78"/>
          </a:endParaRPr>
        </a:p>
      </dsp:txBody>
      <dsp:txXfrm rot="-5400000">
        <a:off x="1" y="1809352"/>
        <a:ext cx="1039018" cy="445294"/>
      </dsp:txXfrm>
    </dsp:sp>
    <dsp:sp modelId="{F6B0C16C-0B0E-4DCB-9955-D64B3DAAD38F}">
      <dsp:nvSpPr>
        <dsp:cNvPr id="0" name=""/>
        <dsp:cNvSpPr/>
      </dsp:nvSpPr>
      <dsp:spPr>
        <a:xfrm rot="5400000">
          <a:off x="3085107" y="-756245"/>
          <a:ext cx="964803" cy="505698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0" tIns="15875" rIns="15875" bIns="15875" numCol="1" spcCol="1270" anchor="ctr" anchorCtr="0">
          <a:noAutofit/>
        </a:bodyPr>
        <a:lstStyle/>
        <a:p>
          <a:pPr marL="228600" lvl="1" indent="-228600" algn="r" defTabSz="1111250" rtl="1">
            <a:lnSpc>
              <a:spcPct val="90000"/>
            </a:lnSpc>
            <a:spcBef>
              <a:spcPct val="0"/>
            </a:spcBef>
            <a:spcAft>
              <a:spcPct val="15000"/>
            </a:spcAft>
            <a:buChar char="••"/>
          </a:pPr>
          <a:r>
            <a:rPr lang="fa-IR" sz="2500" kern="1200" dirty="0" smtClean="0">
              <a:cs typeface="B Mitra" pitchFamily="2" charset="-78"/>
            </a:rPr>
            <a:t>قانون بازار اوراق بهادار</a:t>
          </a:r>
          <a:endParaRPr lang="en-US" sz="2500" kern="1200" dirty="0">
            <a:cs typeface="B Mitra" pitchFamily="2" charset="-78"/>
          </a:endParaRPr>
        </a:p>
      </dsp:txBody>
      <dsp:txXfrm rot="-5400000">
        <a:off x="1039018" y="1336942"/>
        <a:ext cx="5009883" cy="870607"/>
      </dsp:txXfrm>
    </dsp:sp>
    <dsp:sp modelId="{6DBDF8DB-7B03-4553-8D50-225C05EB0362}">
      <dsp:nvSpPr>
        <dsp:cNvPr id="0" name=""/>
        <dsp:cNvSpPr/>
      </dsp:nvSpPr>
      <dsp:spPr>
        <a:xfrm rot="5400000">
          <a:off x="-222646" y="2801154"/>
          <a:ext cx="1484312" cy="103901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fa-IR" sz="2400" kern="1200" dirty="0" smtClean="0">
              <a:cs typeface="B Mitra" pitchFamily="2" charset="-78"/>
            </a:rPr>
            <a:t>1388</a:t>
          </a:r>
          <a:endParaRPr lang="en-US" sz="2400" kern="1200" dirty="0">
            <a:cs typeface="B Mitra" pitchFamily="2" charset="-78"/>
          </a:endParaRPr>
        </a:p>
      </dsp:txBody>
      <dsp:txXfrm rot="-5400000">
        <a:off x="1" y="3098016"/>
        <a:ext cx="1039018" cy="445294"/>
      </dsp:txXfrm>
    </dsp:sp>
    <dsp:sp modelId="{5BB4E10D-EEB5-4502-84FE-EB4C25F662F7}">
      <dsp:nvSpPr>
        <dsp:cNvPr id="0" name=""/>
        <dsp:cNvSpPr/>
      </dsp:nvSpPr>
      <dsp:spPr>
        <a:xfrm rot="5400000">
          <a:off x="3085107" y="532418"/>
          <a:ext cx="964803" cy="505698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0" tIns="15875" rIns="15875" bIns="15875" numCol="1" spcCol="1270" anchor="ctr" anchorCtr="0">
          <a:noAutofit/>
        </a:bodyPr>
        <a:lstStyle/>
        <a:p>
          <a:pPr marL="228600" lvl="1" indent="-228600" algn="r" defTabSz="1111250" rtl="1">
            <a:lnSpc>
              <a:spcPct val="90000"/>
            </a:lnSpc>
            <a:spcBef>
              <a:spcPct val="0"/>
            </a:spcBef>
            <a:spcAft>
              <a:spcPct val="15000"/>
            </a:spcAft>
            <a:buChar char="••"/>
          </a:pPr>
          <a:r>
            <a:rPr lang="fa-IR" sz="2500" kern="1200" dirty="0" smtClean="0">
              <a:cs typeface="B Mitra" pitchFamily="2" charset="-78"/>
            </a:rPr>
            <a:t>قانون توسعۀ ابزارها و نهادهای مالی جدید به منظور تسهیل اجرای سیاستهای کلی اصل 44 قانون اساسی</a:t>
          </a:r>
          <a:endParaRPr lang="en-US" sz="2500" kern="1200" dirty="0" smtClean="0">
            <a:cs typeface="B Mitra" pitchFamily="2" charset="-78"/>
          </a:endParaRPr>
        </a:p>
      </dsp:txBody>
      <dsp:txXfrm rot="-5400000">
        <a:off x="1039018" y="2625605"/>
        <a:ext cx="5009883" cy="8706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E8A010-39A7-4056-BEE3-5606E361A48C}">
      <dsp:nvSpPr>
        <dsp:cNvPr id="0" name=""/>
        <dsp:cNvSpPr/>
      </dsp:nvSpPr>
      <dsp:spPr>
        <a:xfrm>
          <a:off x="6198" y="0"/>
          <a:ext cx="1143892" cy="3968351"/>
        </a:xfrm>
        <a:prstGeom prst="roundRect">
          <a:avLst>
            <a:gd name="adj" fmla="val 10000"/>
          </a:avLst>
        </a:prstGeom>
        <a:solidFill>
          <a:srgbClr val="4F81B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fa-IR" sz="2100" b="1" kern="1200" dirty="0" smtClean="0">
              <a:solidFill>
                <a:sysClr val="windowText" lastClr="000000">
                  <a:hueOff val="0"/>
                  <a:satOff val="0"/>
                  <a:lumOff val="0"/>
                  <a:alphaOff val="0"/>
                </a:sysClr>
              </a:solidFill>
              <a:latin typeface="Tahoma"/>
              <a:ea typeface="+mn-ea"/>
              <a:cs typeface="B Titr" pitchFamily="2" charset="-78"/>
            </a:rPr>
            <a:t>گردشگری</a:t>
          </a:r>
          <a:endParaRPr lang="en-US" sz="2100" b="1" kern="1200" dirty="0">
            <a:solidFill>
              <a:sysClr val="windowText" lastClr="000000">
                <a:hueOff val="0"/>
                <a:satOff val="0"/>
                <a:lumOff val="0"/>
                <a:alphaOff val="0"/>
              </a:sysClr>
            </a:solidFill>
            <a:latin typeface="Tahoma"/>
            <a:ea typeface="+mn-ea"/>
            <a:cs typeface="B Titr" pitchFamily="2" charset="-78"/>
          </a:endParaRPr>
        </a:p>
      </dsp:txBody>
      <dsp:txXfrm>
        <a:off x="6198" y="0"/>
        <a:ext cx="1143892" cy="1190505"/>
      </dsp:txXfrm>
    </dsp:sp>
    <dsp:sp modelId="{2C235DD3-3B38-4C2E-BD49-7AEB62523C74}">
      <dsp:nvSpPr>
        <dsp:cNvPr id="0" name=""/>
        <dsp:cNvSpPr/>
      </dsp:nvSpPr>
      <dsp:spPr>
        <a:xfrm>
          <a:off x="120587" y="1685718"/>
          <a:ext cx="915114" cy="459082"/>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fa-IR" sz="1200" b="1" kern="1200" dirty="0" smtClean="0">
              <a:solidFill>
                <a:sysClr val="window" lastClr="FFFFFF"/>
              </a:solidFill>
              <a:latin typeface="Tahoma"/>
              <a:ea typeface="+mn-ea"/>
              <a:cs typeface="B Titr" pitchFamily="2" charset="-78"/>
            </a:rPr>
            <a:t>سفارش ساخت</a:t>
          </a:r>
          <a:endParaRPr lang="en-US" sz="1200" b="1" kern="1200" dirty="0">
            <a:solidFill>
              <a:sysClr val="window" lastClr="FFFFFF"/>
            </a:solidFill>
            <a:latin typeface="Tahoma"/>
            <a:ea typeface="+mn-ea"/>
            <a:cs typeface="B Titr" pitchFamily="2" charset="-78"/>
          </a:endParaRPr>
        </a:p>
      </dsp:txBody>
      <dsp:txXfrm>
        <a:off x="134033" y="1699164"/>
        <a:ext cx="888222" cy="432190"/>
      </dsp:txXfrm>
    </dsp:sp>
    <dsp:sp modelId="{55E7F83A-CA62-4D67-A8D6-961AD53BD7DB}">
      <dsp:nvSpPr>
        <dsp:cNvPr id="0" name=""/>
        <dsp:cNvSpPr/>
      </dsp:nvSpPr>
      <dsp:spPr>
        <a:xfrm>
          <a:off x="120587" y="2204907"/>
          <a:ext cx="915114" cy="459082"/>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rtl="1">
            <a:lnSpc>
              <a:spcPct val="90000"/>
            </a:lnSpc>
            <a:spcBef>
              <a:spcPct val="0"/>
            </a:spcBef>
            <a:spcAft>
              <a:spcPct val="35000"/>
            </a:spcAft>
          </a:pPr>
          <a:r>
            <a:rPr lang="fa-IR" sz="1600" kern="1200" dirty="0" smtClean="0">
              <a:cs typeface="B Titr" pitchFamily="2" charset="-78"/>
            </a:rPr>
            <a:t>اجاره</a:t>
          </a:r>
          <a:endParaRPr lang="fa-IR" sz="1600" kern="1200" dirty="0"/>
        </a:p>
      </dsp:txBody>
      <dsp:txXfrm>
        <a:off x="134033" y="2218353"/>
        <a:ext cx="888222" cy="432190"/>
      </dsp:txXfrm>
    </dsp:sp>
    <dsp:sp modelId="{67EE3222-4A01-4897-BC24-4B482B28A82C}">
      <dsp:nvSpPr>
        <dsp:cNvPr id="0" name=""/>
        <dsp:cNvSpPr/>
      </dsp:nvSpPr>
      <dsp:spPr>
        <a:xfrm>
          <a:off x="120587" y="2718339"/>
          <a:ext cx="915114" cy="459082"/>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rtl="1">
            <a:lnSpc>
              <a:spcPct val="90000"/>
            </a:lnSpc>
            <a:spcBef>
              <a:spcPct val="0"/>
            </a:spcBef>
            <a:spcAft>
              <a:spcPct val="35000"/>
            </a:spcAft>
          </a:pPr>
          <a:r>
            <a:rPr lang="fa-IR" sz="1600" kern="1200" dirty="0" smtClean="0">
              <a:cs typeface="B Titr" pitchFamily="2" charset="-78"/>
            </a:rPr>
            <a:t>مرابحه</a:t>
          </a:r>
          <a:endParaRPr lang="fa-IR" sz="1600" kern="1200" dirty="0">
            <a:cs typeface="B Titr" pitchFamily="2" charset="-78"/>
          </a:endParaRPr>
        </a:p>
      </dsp:txBody>
      <dsp:txXfrm>
        <a:off x="134033" y="2731785"/>
        <a:ext cx="888222" cy="432190"/>
      </dsp:txXfrm>
    </dsp:sp>
    <dsp:sp modelId="{EC217B00-B2E8-4D11-81D3-7377A5C151DF}">
      <dsp:nvSpPr>
        <dsp:cNvPr id="0" name=""/>
        <dsp:cNvSpPr/>
      </dsp:nvSpPr>
      <dsp:spPr>
        <a:xfrm>
          <a:off x="119874" y="3261822"/>
          <a:ext cx="915114" cy="459082"/>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ysClr val="window" lastClr="FFFFFF"/>
              </a:solidFill>
              <a:latin typeface="Tahoma"/>
              <a:ea typeface="+mn-ea"/>
              <a:cs typeface="B Titr" pitchFamily="2" charset="-78"/>
            </a:rPr>
            <a:t>مشارکت</a:t>
          </a:r>
          <a:endParaRPr lang="en-US" sz="1200" b="1" kern="1200" dirty="0">
            <a:solidFill>
              <a:sysClr val="window" lastClr="FFFFFF"/>
            </a:solidFill>
            <a:latin typeface="Tahoma"/>
            <a:ea typeface="+mn-ea"/>
            <a:cs typeface="B Titr" pitchFamily="2" charset="-78"/>
          </a:endParaRPr>
        </a:p>
      </dsp:txBody>
      <dsp:txXfrm>
        <a:off x="133320" y="3275268"/>
        <a:ext cx="888222" cy="432190"/>
      </dsp:txXfrm>
    </dsp:sp>
    <dsp:sp modelId="{559DC7B1-1341-48B2-99C3-CD4B61DB44DD}">
      <dsp:nvSpPr>
        <dsp:cNvPr id="0" name=""/>
        <dsp:cNvSpPr/>
      </dsp:nvSpPr>
      <dsp:spPr>
        <a:xfrm>
          <a:off x="90736" y="1196581"/>
          <a:ext cx="915114" cy="459082"/>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rtl="1">
            <a:lnSpc>
              <a:spcPct val="90000"/>
            </a:lnSpc>
            <a:spcBef>
              <a:spcPct val="0"/>
            </a:spcBef>
            <a:spcAft>
              <a:spcPct val="35000"/>
            </a:spcAft>
          </a:pPr>
          <a:r>
            <a:rPr lang="fa-IR" sz="1800" kern="1200" dirty="0" smtClean="0">
              <a:solidFill>
                <a:srgbClr val="FFFF00"/>
              </a:solidFill>
              <a:cs typeface="B Titr" pitchFamily="2" charset="-78"/>
            </a:rPr>
            <a:t>منفعت</a:t>
          </a:r>
          <a:endParaRPr lang="fa-IR" sz="1400" kern="1200" dirty="0">
            <a:solidFill>
              <a:srgbClr val="FFFF00"/>
            </a:solidFill>
            <a:cs typeface="B Titr" pitchFamily="2" charset="-78"/>
          </a:endParaRPr>
        </a:p>
      </dsp:txBody>
      <dsp:txXfrm>
        <a:off x="104182" y="1210027"/>
        <a:ext cx="888222" cy="432190"/>
      </dsp:txXfrm>
    </dsp:sp>
    <dsp:sp modelId="{19CE9827-620B-4EBE-BC06-C70A3018C84A}">
      <dsp:nvSpPr>
        <dsp:cNvPr id="0" name=""/>
        <dsp:cNvSpPr/>
      </dsp:nvSpPr>
      <dsp:spPr>
        <a:xfrm>
          <a:off x="1235883" y="0"/>
          <a:ext cx="1143892" cy="3968351"/>
        </a:xfrm>
        <a:prstGeom prst="roundRect">
          <a:avLst>
            <a:gd name="adj" fmla="val 10000"/>
          </a:avLst>
        </a:prstGeom>
        <a:solidFill>
          <a:srgbClr val="4F81B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fa-IR" sz="2100" b="1" kern="1200" dirty="0" smtClean="0">
              <a:solidFill>
                <a:sysClr val="windowText" lastClr="000000">
                  <a:hueOff val="0"/>
                  <a:satOff val="0"/>
                  <a:lumOff val="0"/>
                  <a:alphaOff val="0"/>
                </a:sysClr>
              </a:solidFill>
              <a:latin typeface="Tahoma"/>
              <a:ea typeface="+mn-ea"/>
              <a:cs typeface="B Titr" pitchFamily="2" charset="-78"/>
            </a:rPr>
            <a:t>بازرگانی</a:t>
          </a:r>
          <a:endParaRPr lang="en-US" sz="2100" b="1" kern="1200" dirty="0" smtClean="0">
            <a:solidFill>
              <a:sysClr val="windowText" lastClr="000000">
                <a:hueOff val="0"/>
                <a:satOff val="0"/>
                <a:lumOff val="0"/>
                <a:alphaOff val="0"/>
              </a:sysClr>
            </a:solidFill>
            <a:latin typeface="Tahoma"/>
            <a:ea typeface="+mn-ea"/>
            <a:cs typeface="B Titr" pitchFamily="2" charset="-78"/>
          </a:endParaRPr>
        </a:p>
      </dsp:txBody>
      <dsp:txXfrm>
        <a:off x="1235883" y="0"/>
        <a:ext cx="1143892" cy="1190505"/>
      </dsp:txXfrm>
    </dsp:sp>
    <dsp:sp modelId="{4DCEAA09-38F5-4DAF-8B77-9D8BDFBD6745}">
      <dsp:nvSpPr>
        <dsp:cNvPr id="0" name=""/>
        <dsp:cNvSpPr/>
      </dsp:nvSpPr>
      <dsp:spPr>
        <a:xfrm>
          <a:off x="1350272" y="1191667"/>
          <a:ext cx="915114" cy="1196512"/>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fa-IR" sz="1800" b="1" kern="1200" dirty="0" smtClean="0">
              <a:solidFill>
                <a:srgbClr val="FFFF00"/>
              </a:solidFill>
              <a:latin typeface="Tahoma"/>
              <a:ea typeface="+mn-ea"/>
              <a:cs typeface="B Titr" pitchFamily="2" charset="-78"/>
            </a:rPr>
            <a:t>مضاربه</a:t>
          </a:r>
          <a:endParaRPr lang="en-US" sz="1400" b="1" kern="1200" dirty="0" smtClean="0">
            <a:solidFill>
              <a:srgbClr val="FFFF00"/>
            </a:solidFill>
            <a:latin typeface="Tahoma"/>
            <a:ea typeface="+mn-ea"/>
            <a:cs typeface="B Titr" pitchFamily="2" charset="-78"/>
          </a:endParaRPr>
        </a:p>
      </dsp:txBody>
      <dsp:txXfrm>
        <a:off x="1377075" y="1218470"/>
        <a:ext cx="861508" cy="1142906"/>
      </dsp:txXfrm>
    </dsp:sp>
    <dsp:sp modelId="{5717E96C-3590-4806-B41B-F62CA45F4382}">
      <dsp:nvSpPr>
        <dsp:cNvPr id="0" name=""/>
        <dsp:cNvSpPr/>
      </dsp:nvSpPr>
      <dsp:spPr>
        <a:xfrm>
          <a:off x="1350272" y="2572258"/>
          <a:ext cx="915114" cy="1196512"/>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fa-IR" sz="1800" b="1" kern="1200" dirty="0" smtClean="0">
              <a:solidFill>
                <a:sysClr val="window" lastClr="FFFFFF"/>
              </a:solidFill>
              <a:latin typeface="Tahoma"/>
              <a:ea typeface="+mn-ea"/>
              <a:cs typeface="B Titr" pitchFamily="2" charset="-78"/>
            </a:rPr>
            <a:t>مرابحه</a:t>
          </a:r>
          <a:endParaRPr lang="en-US" sz="1400" b="1" kern="1200" dirty="0" smtClean="0">
            <a:solidFill>
              <a:sysClr val="window" lastClr="FFFFFF"/>
            </a:solidFill>
            <a:latin typeface="Tahoma"/>
            <a:ea typeface="+mn-ea"/>
            <a:cs typeface="B Titr" pitchFamily="2" charset="-78"/>
          </a:endParaRPr>
        </a:p>
      </dsp:txBody>
      <dsp:txXfrm>
        <a:off x="1377075" y="2599061"/>
        <a:ext cx="861508" cy="1142906"/>
      </dsp:txXfrm>
    </dsp:sp>
    <dsp:sp modelId="{D49774AF-9576-4544-B4E7-299309BE43D3}">
      <dsp:nvSpPr>
        <dsp:cNvPr id="0" name=""/>
        <dsp:cNvSpPr/>
      </dsp:nvSpPr>
      <dsp:spPr>
        <a:xfrm>
          <a:off x="2465568" y="0"/>
          <a:ext cx="1143892" cy="3968351"/>
        </a:xfrm>
        <a:prstGeom prst="roundRect">
          <a:avLst>
            <a:gd name="adj" fmla="val 10000"/>
          </a:avLst>
        </a:prstGeom>
        <a:solidFill>
          <a:srgbClr val="4F81B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fa-IR" sz="2100" b="1" kern="1200" dirty="0" smtClean="0">
              <a:solidFill>
                <a:sysClr val="windowText" lastClr="000000">
                  <a:hueOff val="0"/>
                  <a:satOff val="0"/>
                  <a:lumOff val="0"/>
                  <a:alphaOff val="0"/>
                </a:sysClr>
              </a:solidFill>
              <a:latin typeface="Tahoma"/>
              <a:ea typeface="+mn-ea"/>
              <a:cs typeface="B Titr" pitchFamily="2" charset="-78"/>
            </a:rPr>
            <a:t>پیمانکاری</a:t>
          </a:r>
          <a:endParaRPr lang="en-US" sz="2100" b="1" kern="1200" dirty="0">
            <a:solidFill>
              <a:sysClr val="windowText" lastClr="000000">
                <a:hueOff val="0"/>
                <a:satOff val="0"/>
                <a:lumOff val="0"/>
                <a:alphaOff val="0"/>
              </a:sysClr>
            </a:solidFill>
            <a:latin typeface="Tahoma"/>
            <a:ea typeface="+mn-ea"/>
            <a:cs typeface="B Titr" pitchFamily="2" charset="-78"/>
          </a:endParaRPr>
        </a:p>
      </dsp:txBody>
      <dsp:txXfrm>
        <a:off x="2465568" y="0"/>
        <a:ext cx="1143892" cy="1190505"/>
      </dsp:txXfrm>
    </dsp:sp>
    <dsp:sp modelId="{E472A9E2-52B4-4339-A91A-AFD6D94B2227}">
      <dsp:nvSpPr>
        <dsp:cNvPr id="0" name=""/>
        <dsp:cNvSpPr/>
      </dsp:nvSpPr>
      <dsp:spPr>
        <a:xfrm>
          <a:off x="2579957" y="1190844"/>
          <a:ext cx="915114" cy="779622"/>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rgbClr val="FFFF00"/>
              </a:solidFill>
              <a:latin typeface="Tahoma"/>
              <a:ea typeface="+mn-ea"/>
              <a:cs typeface="B Titr" pitchFamily="2" charset="-78"/>
            </a:rPr>
            <a:t>سفارش ساخت</a:t>
          </a:r>
          <a:endParaRPr lang="en-US" sz="1600" b="1" kern="1200" dirty="0">
            <a:solidFill>
              <a:srgbClr val="FFFF00"/>
            </a:solidFill>
            <a:latin typeface="Tahoma"/>
            <a:ea typeface="+mn-ea"/>
            <a:cs typeface="B Titr" pitchFamily="2" charset="-78"/>
          </a:endParaRPr>
        </a:p>
      </dsp:txBody>
      <dsp:txXfrm>
        <a:off x="2602791" y="1213678"/>
        <a:ext cx="869446" cy="733954"/>
      </dsp:txXfrm>
    </dsp:sp>
    <dsp:sp modelId="{EEF3E0E7-9171-4FA8-A966-3152722B1B1D}">
      <dsp:nvSpPr>
        <dsp:cNvPr id="0" name=""/>
        <dsp:cNvSpPr/>
      </dsp:nvSpPr>
      <dsp:spPr>
        <a:xfrm>
          <a:off x="2579957" y="2090408"/>
          <a:ext cx="915114" cy="779622"/>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rtl="1">
            <a:lnSpc>
              <a:spcPct val="90000"/>
            </a:lnSpc>
            <a:spcBef>
              <a:spcPct val="0"/>
            </a:spcBef>
            <a:spcAft>
              <a:spcPct val="35000"/>
            </a:spcAft>
          </a:pPr>
          <a:r>
            <a:rPr lang="fa-IR" sz="1800" kern="1200" dirty="0" smtClean="0">
              <a:cs typeface="B Titr" pitchFamily="2" charset="-78"/>
            </a:rPr>
            <a:t>اجاره</a:t>
          </a:r>
          <a:endParaRPr lang="fa-IR" sz="1400" kern="1200" dirty="0">
            <a:cs typeface="B Titr" pitchFamily="2" charset="-78"/>
          </a:endParaRPr>
        </a:p>
      </dsp:txBody>
      <dsp:txXfrm>
        <a:off x="2602791" y="2113242"/>
        <a:ext cx="869446" cy="733954"/>
      </dsp:txXfrm>
    </dsp:sp>
    <dsp:sp modelId="{2F51DD7C-2E7F-4D3A-ADE3-11B499E68EC6}">
      <dsp:nvSpPr>
        <dsp:cNvPr id="0" name=""/>
        <dsp:cNvSpPr/>
      </dsp:nvSpPr>
      <dsp:spPr>
        <a:xfrm>
          <a:off x="2579957" y="2989972"/>
          <a:ext cx="915114" cy="779622"/>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ysClr val="window" lastClr="FFFFFF"/>
              </a:solidFill>
              <a:latin typeface="Tahoma"/>
              <a:ea typeface="+mn-ea"/>
              <a:cs typeface="B Titr" pitchFamily="2" charset="-78"/>
            </a:rPr>
            <a:t>مشارکت</a:t>
          </a:r>
          <a:endParaRPr lang="en-US" sz="1400" b="1" kern="1200" dirty="0" smtClean="0">
            <a:solidFill>
              <a:sysClr val="window" lastClr="FFFFFF"/>
            </a:solidFill>
            <a:latin typeface="Tahoma"/>
            <a:ea typeface="+mn-ea"/>
            <a:cs typeface="B Titr" pitchFamily="2" charset="-78"/>
          </a:endParaRPr>
        </a:p>
      </dsp:txBody>
      <dsp:txXfrm>
        <a:off x="2602791" y="3012806"/>
        <a:ext cx="869446" cy="733954"/>
      </dsp:txXfrm>
    </dsp:sp>
    <dsp:sp modelId="{D7004912-18DE-41BD-9CC7-9A65B602AE27}">
      <dsp:nvSpPr>
        <dsp:cNvPr id="0" name=""/>
        <dsp:cNvSpPr/>
      </dsp:nvSpPr>
      <dsp:spPr>
        <a:xfrm>
          <a:off x="3695253" y="0"/>
          <a:ext cx="1143892" cy="3968351"/>
        </a:xfrm>
        <a:prstGeom prst="roundRect">
          <a:avLst>
            <a:gd name="adj" fmla="val 10000"/>
          </a:avLst>
        </a:prstGeom>
        <a:solidFill>
          <a:srgbClr val="4F81B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fa-IR" sz="2100" b="1" kern="1200" dirty="0" smtClean="0">
              <a:solidFill>
                <a:sysClr val="windowText" lastClr="000000">
                  <a:hueOff val="0"/>
                  <a:satOff val="0"/>
                  <a:lumOff val="0"/>
                  <a:alphaOff val="0"/>
                </a:sysClr>
              </a:solidFill>
              <a:latin typeface="Tahoma"/>
              <a:ea typeface="+mn-ea"/>
              <a:cs typeface="B Titr" pitchFamily="2" charset="-78"/>
            </a:rPr>
            <a:t>صنعت</a:t>
          </a:r>
          <a:endParaRPr lang="en-US" sz="2100" b="1" kern="1200" dirty="0">
            <a:solidFill>
              <a:sysClr val="windowText" lastClr="000000">
                <a:hueOff val="0"/>
                <a:satOff val="0"/>
                <a:lumOff val="0"/>
                <a:alphaOff val="0"/>
              </a:sysClr>
            </a:solidFill>
            <a:latin typeface="Tahoma"/>
            <a:ea typeface="+mn-ea"/>
            <a:cs typeface="B Titr" pitchFamily="2" charset="-78"/>
          </a:endParaRPr>
        </a:p>
      </dsp:txBody>
      <dsp:txXfrm>
        <a:off x="3695253" y="0"/>
        <a:ext cx="1143892" cy="1190505"/>
      </dsp:txXfrm>
    </dsp:sp>
    <dsp:sp modelId="{F0CCD540-A55C-418A-926B-48055E958D69}">
      <dsp:nvSpPr>
        <dsp:cNvPr id="0" name=""/>
        <dsp:cNvSpPr/>
      </dsp:nvSpPr>
      <dsp:spPr>
        <a:xfrm>
          <a:off x="3809642" y="1165212"/>
          <a:ext cx="915114" cy="484589"/>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lvl="0" algn="ctr" defTabSz="488950">
            <a:lnSpc>
              <a:spcPct val="90000"/>
            </a:lnSpc>
            <a:spcBef>
              <a:spcPct val="0"/>
            </a:spcBef>
            <a:spcAft>
              <a:spcPct val="35000"/>
            </a:spcAft>
          </a:pPr>
          <a:r>
            <a:rPr lang="fa-IR" sz="1100" kern="1200" dirty="0" smtClean="0">
              <a:solidFill>
                <a:srgbClr val="FFFF00"/>
              </a:solidFill>
              <a:cs typeface="B Titr" pitchFamily="2" charset="-78"/>
            </a:rPr>
            <a:t>صندوق پروژه</a:t>
          </a:r>
          <a:endParaRPr lang="en-US" sz="1100" kern="1200" dirty="0">
            <a:solidFill>
              <a:srgbClr val="FFFF00"/>
            </a:solidFill>
            <a:cs typeface="B Titr" pitchFamily="2" charset="-78"/>
          </a:endParaRPr>
        </a:p>
      </dsp:txBody>
      <dsp:txXfrm>
        <a:off x="3823835" y="1179405"/>
        <a:ext cx="886728" cy="456203"/>
      </dsp:txXfrm>
    </dsp:sp>
    <dsp:sp modelId="{789B939F-8719-4393-BA04-F0B335FF8735}">
      <dsp:nvSpPr>
        <dsp:cNvPr id="0" name=""/>
        <dsp:cNvSpPr/>
      </dsp:nvSpPr>
      <dsp:spPr>
        <a:xfrm>
          <a:off x="3809642" y="2268764"/>
          <a:ext cx="915114" cy="320224"/>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ysClr val="window" lastClr="FFFFFF"/>
              </a:solidFill>
              <a:latin typeface="Tahoma"/>
              <a:ea typeface="+mn-ea"/>
              <a:cs typeface="B Titr" pitchFamily="2" charset="-78"/>
            </a:rPr>
            <a:t>اجاره</a:t>
          </a:r>
          <a:endParaRPr lang="en-US" sz="1600" b="1" kern="1200" dirty="0">
            <a:solidFill>
              <a:sysClr val="window" lastClr="FFFFFF"/>
            </a:solidFill>
            <a:latin typeface="Tahoma"/>
            <a:ea typeface="+mn-ea"/>
            <a:cs typeface="B Titr" pitchFamily="2" charset="-78"/>
          </a:endParaRPr>
        </a:p>
      </dsp:txBody>
      <dsp:txXfrm>
        <a:off x="3819021" y="2278143"/>
        <a:ext cx="896356" cy="301466"/>
      </dsp:txXfrm>
    </dsp:sp>
    <dsp:sp modelId="{6255F007-82F9-419C-9D21-36B94DAD3BBA}">
      <dsp:nvSpPr>
        <dsp:cNvPr id="0" name=""/>
        <dsp:cNvSpPr/>
      </dsp:nvSpPr>
      <dsp:spPr>
        <a:xfrm>
          <a:off x="3809642" y="2638254"/>
          <a:ext cx="915114" cy="297882"/>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ysClr val="window" lastClr="FFFFFF"/>
              </a:solidFill>
              <a:latin typeface="Tahoma"/>
              <a:ea typeface="+mn-ea"/>
              <a:cs typeface="B Titr" pitchFamily="2" charset="-78"/>
            </a:rPr>
            <a:t>مرابحه</a:t>
          </a:r>
          <a:endParaRPr lang="en-US" sz="1600" b="1" kern="1200" dirty="0">
            <a:solidFill>
              <a:sysClr val="window" lastClr="FFFFFF"/>
            </a:solidFill>
            <a:latin typeface="Tahoma"/>
            <a:ea typeface="+mn-ea"/>
            <a:cs typeface="B Titr" pitchFamily="2" charset="-78"/>
          </a:endParaRPr>
        </a:p>
      </dsp:txBody>
      <dsp:txXfrm>
        <a:off x="3818367" y="2646979"/>
        <a:ext cx="897664" cy="280432"/>
      </dsp:txXfrm>
    </dsp:sp>
    <dsp:sp modelId="{26B68818-AC1E-487C-8617-F2F41EE76D87}">
      <dsp:nvSpPr>
        <dsp:cNvPr id="0" name=""/>
        <dsp:cNvSpPr/>
      </dsp:nvSpPr>
      <dsp:spPr>
        <a:xfrm>
          <a:off x="3809642" y="2985402"/>
          <a:ext cx="915114" cy="302365"/>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ysClr val="window" lastClr="FFFFFF"/>
              </a:solidFill>
              <a:latin typeface="Tahoma"/>
              <a:ea typeface="+mn-ea"/>
              <a:cs typeface="B Titr" pitchFamily="2" charset="-78"/>
            </a:rPr>
            <a:t>مشارکت</a:t>
          </a:r>
          <a:endParaRPr lang="en-US" sz="1600" b="1" kern="1200" dirty="0" smtClean="0">
            <a:solidFill>
              <a:sysClr val="window" lastClr="FFFFFF"/>
            </a:solidFill>
            <a:latin typeface="Tahoma"/>
            <a:ea typeface="+mn-ea"/>
            <a:cs typeface="B Titr" pitchFamily="2" charset="-78"/>
          </a:endParaRPr>
        </a:p>
      </dsp:txBody>
      <dsp:txXfrm>
        <a:off x="3818498" y="2994258"/>
        <a:ext cx="897402" cy="284653"/>
      </dsp:txXfrm>
    </dsp:sp>
    <dsp:sp modelId="{BEFDEFF7-70FD-4108-BB02-EC66DCC2B6D4}">
      <dsp:nvSpPr>
        <dsp:cNvPr id="0" name=""/>
        <dsp:cNvSpPr/>
      </dsp:nvSpPr>
      <dsp:spPr>
        <a:xfrm>
          <a:off x="3809642" y="3337033"/>
          <a:ext cx="915114" cy="417370"/>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fa-IR" sz="1400" b="1" kern="1200" dirty="0" smtClean="0">
              <a:solidFill>
                <a:sysClr val="window" lastClr="FFFFFF"/>
              </a:solidFill>
              <a:latin typeface="Tahoma"/>
              <a:ea typeface="+mn-ea"/>
              <a:cs typeface="B Titr" pitchFamily="2" charset="-78"/>
            </a:rPr>
            <a:t>سلف موازی استاندارد</a:t>
          </a:r>
          <a:endParaRPr lang="en-US" sz="1400" b="1" kern="1200" dirty="0" smtClean="0">
            <a:solidFill>
              <a:sysClr val="window" lastClr="FFFFFF"/>
            </a:solidFill>
            <a:latin typeface="Tahoma"/>
            <a:ea typeface="+mn-ea"/>
            <a:cs typeface="B Titr" pitchFamily="2" charset="-78"/>
          </a:endParaRPr>
        </a:p>
      </dsp:txBody>
      <dsp:txXfrm>
        <a:off x="3821866" y="3349257"/>
        <a:ext cx="890666" cy="392922"/>
      </dsp:txXfrm>
    </dsp:sp>
    <dsp:sp modelId="{74CAEF26-F605-4077-97ED-CF54259A0536}">
      <dsp:nvSpPr>
        <dsp:cNvPr id="0" name=""/>
        <dsp:cNvSpPr/>
      </dsp:nvSpPr>
      <dsp:spPr>
        <a:xfrm>
          <a:off x="3809642" y="1718738"/>
          <a:ext cx="915114" cy="510463"/>
        </a:xfrm>
        <a:prstGeom prst="roundRect">
          <a:avLst>
            <a:gd name="adj" fmla="val 10000"/>
          </a:avLst>
        </a:prstGeom>
        <a:solidFill>
          <a:schemeClr val="accent5">
            <a:lumMod val="5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lvl="0" algn="ctr" defTabSz="488950" rtl="1">
            <a:lnSpc>
              <a:spcPct val="90000"/>
            </a:lnSpc>
            <a:spcBef>
              <a:spcPct val="0"/>
            </a:spcBef>
            <a:spcAft>
              <a:spcPct val="35000"/>
            </a:spcAft>
          </a:pPr>
          <a:r>
            <a:rPr lang="fa-IR" sz="1100" kern="1200" dirty="0" smtClean="0">
              <a:solidFill>
                <a:srgbClr val="FFFF00"/>
              </a:solidFill>
              <a:cs typeface="B Titr" pitchFamily="2" charset="-78"/>
            </a:rPr>
            <a:t>ویژه صنعت (گواهی خودرو)</a:t>
          </a:r>
          <a:endParaRPr lang="fa-IR" sz="1100" kern="1200" dirty="0">
            <a:solidFill>
              <a:srgbClr val="FFFF00"/>
            </a:solidFill>
            <a:cs typeface="B Titr" pitchFamily="2" charset="-78"/>
          </a:endParaRPr>
        </a:p>
      </dsp:txBody>
      <dsp:txXfrm>
        <a:off x="3824593" y="1733689"/>
        <a:ext cx="885212" cy="480561"/>
      </dsp:txXfrm>
    </dsp:sp>
    <dsp:sp modelId="{1139A8C4-AAB9-4805-B87F-45C14D573C0B}">
      <dsp:nvSpPr>
        <dsp:cNvPr id="0" name=""/>
        <dsp:cNvSpPr/>
      </dsp:nvSpPr>
      <dsp:spPr>
        <a:xfrm>
          <a:off x="4960913" y="0"/>
          <a:ext cx="1143892" cy="3968351"/>
        </a:xfrm>
        <a:prstGeom prst="roundRect">
          <a:avLst>
            <a:gd name="adj" fmla="val 10000"/>
          </a:avLst>
        </a:prstGeom>
        <a:solidFill>
          <a:srgbClr val="4F81B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fa-IR" sz="2100" b="1" kern="1200" dirty="0" smtClean="0">
              <a:solidFill>
                <a:sysClr val="windowText" lastClr="000000">
                  <a:hueOff val="0"/>
                  <a:satOff val="0"/>
                  <a:lumOff val="0"/>
                  <a:alphaOff val="0"/>
                </a:sysClr>
              </a:solidFill>
              <a:latin typeface="Tahoma"/>
              <a:ea typeface="+mn-ea"/>
              <a:cs typeface="B Titr" pitchFamily="2" charset="-78"/>
            </a:rPr>
            <a:t>دولت</a:t>
          </a:r>
          <a:endParaRPr lang="en-US" sz="2100" b="1" kern="1200" dirty="0">
            <a:solidFill>
              <a:sysClr val="windowText" lastClr="000000">
                <a:hueOff val="0"/>
                <a:satOff val="0"/>
                <a:lumOff val="0"/>
                <a:alphaOff val="0"/>
              </a:sysClr>
            </a:solidFill>
            <a:latin typeface="Tahoma"/>
            <a:ea typeface="+mn-ea"/>
            <a:cs typeface="B Titr" pitchFamily="2" charset="-78"/>
          </a:endParaRPr>
        </a:p>
      </dsp:txBody>
      <dsp:txXfrm>
        <a:off x="4960913" y="0"/>
        <a:ext cx="1143892" cy="1190505"/>
      </dsp:txXfrm>
    </dsp:sp>
    <dsp:sp modelId="{ECFE7D7F-2A2B-41C6-9E22-C0E8AE6652F2}">
      <dsp:nvSpPr>
        <dsp:cNvPr id="0" name=""/>
        <dsp:cNvSpPr/>
      </dsp:nvSpPr>
      <dsp:spPr>
        <a:xfrm>
          <a:off x="5059286" y="1244205"/>
          <a:ext cx="915114" cy="563454"/>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lvl="0" algn="ctr" defTabSz="488950" rtl="1">
            <a:lnSpc>
              <a:spcPct val="90000"/>
            </a:lnSpc>
            <a:spcBef>
              <a:spcPct val="0"/>
            </a:spcBef>
            <a:spcAft>
              <a:spcPct val="35000"/>
            </a:spcAft>
          </a:pPr>
          <a:r>
            <a:rPr lang="fa-IR" sz="1100" b="1" kern="1200" dirty="0" smtClean="0">
              <a:solidFill>
                <a:srgbClr val="FFFF00"/>
              </a:solidFill>
              <a:latin typeface="Tahoma"/>
              <a:ea typeface="+mn-ea"/>
              <a:cs typeface="B Titr" pitchFamily="2" charset="-78"/>
            </a:rPr>
            <a:t>اسناد خزانه اسلامی</a:t>
          </a:r>
          <a:endParaRPr lang="en-US" sz="1100" b="1" kern="1200" dirty="0">
            <a:solidFill>
              <a:srgbClr val="FFFF00"/>
            </a:solidFill>
            <a:latin typeface="Tahoma"/>
            <a:ea typeface="+mn-ea"/>
            <a:cs typeface="B Titr" pitchFamily="2" charset="-78"/>
          </a:endParaRPr>
        </a:p>
      </dsp:txBody>
      <dsp:txXfrm>
        <a:off x="5075789" y="1260708"/>
        <a:ext cx="882108" cy="530448"/>
      </dsp:txXfrm>
    </dsp:sp>
    <dsp:sp modelId="{6D476D90-20A2-4DF3-96D2-260856F40D52}">
      <dsp:nvSpPr>
        <dsp:cNvPr id="0" name=""/>
        <dsp:cNvSpPr/>
      </dsp:nvSpPr>
      <dsp:spPr>
        <a:xfrm>
          <a:off x="5059286" y="2751884"/>
          <a:ext cx="915114" cy="999075"/>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rtl="1">
            <a:lnSpc>
              <a:spcPct val="90000"/>
            </a:lnSpc>
            <a:spcBef>
              <a:spcPct val="0"/>
            </a:spcBef>
            <a:spcAft>
              <a:spcPct val="35000"/>
            </a:spcAft>
          </a:pPr>
          <a:r>
            <a:rPr lang="fa-IR" sz="1200" b="1" kern="1200" dirty="0" smtClean="0">
              <a:solidFill>
                <a:sysClr val="window" lastClr="FFFFFF"/>
              </a:solidFill>
              <a:latin typeface="Tahoma"/>
              <a:ea typeface="+mn-ea"/>
              <a:cs typeface="B Titr" pitchFamily="2" charset="-78"/>
            </a:rPr>
            <a:t>اوراق مبتنی بر دارایی</a:t>
          </a:r>
          <a:endParaRPr lang="en-US" sz="1100" b="1" kern="1200" dirty="0">
            <a:solidFill>
              <a:sysClr val="window" lastClr="FFFFFF"/>
            </a:solidFill>
            <a:latin typeface="Tahoma"/>
            <a:ea typeface="+mn-ea"/>
            <a:cs typeface="B Titr" pitchFamily="2" charset="-78"/>
          </a:endParaRPr>
        </a:p>
      </dsp:txBody>
      <dsp:txXfrm>
        <a:off x="5086089" y="2778687"/>
        <a:ext cx="861508" cy="945469"/>
      </dsp:txXfrm>
    </dsp:sp>
    <dsp:sp modelId="{79179790-532A-4A4E-9A82-588633FFDE54}">
      <dsp:nvSpPr>
        <dsp:cNvPr id="0" name=""/>
        <dsp:cNvSpPr/>
      </dsp:nvSpPr>
      <dsp:spPr>
        <a:xfrm>
          <a:off x="5059286" y="1957462"/>
          <a:ext cx="915114" cy="694447"/>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rtl="1">
            <a:lnSpc>
              <a:spcPct val="90000"/>
            </a:lnSpc>
            <a:spcBef>
              <a:spcPct val="0"/>
            </a:spcBef>
            <a:spcAft>
              <a:spcPct val="35000"/>
            </a:spcAft>
          </a:pPr>
          <a:r>
            <a:rPr lang="fa-IR" sz="1400" b="1" kern="1200" dirty="0" smtClean="0">
              <a:solidFill>
                <a:sysClr val="window" lastClr="FFFFFF"/>
              </a:solidFill>
              <a:latin typeface="Tahoma"/>
              <a:ea typeface="+mn-ea"/>
              <a:cs typeface="B Titr" pitchFamily="2" charset="-78"/>
            </a:rPr>
            <a:t>اوراق اجاره دولت</a:t>
          </a:r>
          <a:endParaRPr lang="fa-IR" sz="1400" b="1" kern="1200" dirty="0">
            <a:solidFill>
              <a:sysClr val="window" lastClr="FFFFFF"/>
            </a:solidFill>
            <a:latin typeface="Tahoma"/>
            <a:ea typeface="+mn-ea"/>
            <a:cs typeface="B Titr" pitchFamily="2" charset="-78"/>
          </a:endParaRPr>
        </a:p>
      </dsp:txBody>
      <dsp:txXfrm>
        <a:off x="5079626" y="1977802"/>
        <a:ext cx="874434" cy="653767"/>
      </dsp:txXfrm>
    </dsp:sp>
    <dsp:sp modelId="{8B4402B9-3AC4-4C37-BC46-3AF7BE55B3B5}">
      <dsp:nvSpPr>
        <dsp:cNvPr id="0" name=""/>
        <dsp:cNvSpPr/>
      </dsp:nvSpPr>
      <dsp:spPr>
        <a:xfrm>
          <a:off x="6154623" y="0"/>
          <a:ext cx="1143892" cy="3968351"/>
        </a:xfrm>
        <a:prstGeom prst="roundRect">
          <a:avLst>
            <a:gd name="adj" fmla="val 10000"/>
          </a:avLst>
        </a:prstGeom>
        <a:solidFill>
          <a:srgbClr val="4F81B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fa-IR" sz="2100" b="1" kern="1200" dirty="0" smtClean="0">
              <a:solidFill>
                <a:sysClr val="windowText" lastClr="000000">
                  <a:hueOff val="0"/>
                  <a:satOff val="0"/>
                  <a:lumOff val="0"/>
                  <a:alphaOff val="0"/>
                </a:sysClr>
              </a:solidFill>
              <a:latin typeface="Tahoma"/>
              <a:ea typeface="+mn-ea"/>
              <a:cs typeface="B Titr" pitchFamily="2" charset="-78"/>
            </a:rPr>
            <a:t>مسکن</a:t>
          </a:r>
          <a:endParaRPr lang="en-US" sz="2100" b="1" kern="1200" dirty="0">
            <a:solidFill>
              <a:sysClr val="windowText" lastClr="000000">
                <a:hueOff val="0"/>
                <a:satOff val="0"/>
                <a:lumOff val="0"/>
                <a:alphaOff val="0"/>
              </a:sysClr>
            </a:solidFill>
            <a:latin typeface="Tahoma"/>
            <a:ea typeface="+mn-ea"/>
            <a:cs typeface="B Titr" pitchFamily="2" charset="-78"/>
          </a:endParaRPr>
        </a:p>
      </dsp:txBody>
      <dsp:txXfrm>
        <a:off x="6154623" y="0"/>
        <a:ext cx="1143892" cy="1190505"/>
      </dsp:txXfrm>
    </dsp:sp>
    <dsp:sp modelId="{822A8426-E3CF-4AD5-9510-9CA64DBAEF96}">
      <dsp:nvSpPr>
        <dsp:cNvPr id="0" name=""/>
        <dsp:cNvSpPr/>
      </dsp:nvSpPr>
      <dsp:spPr>
        <a:xfrm>
          <a:off x="6269012" y="1191351"/>
          <a:ext cx="915114" cy="548506"/>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fa-IR" sz="1200" kern="1200" dirty="0" smtClean="0">
              <a:solidFill>
                <a:srgbClr val="FFFF00"/>
              </a:solidFill>
              <a:cs typeface="B Titr" pitchFamily="2" charset="-78"/>
            </a:rPr>
            <a:t>صندوق زمین و ساختمان</a:t>
          </a:r>
          <a:endParaRPr lang="en-US" sz="1200" kern="1200" dirty="0">
            <a:solidFill>
              <a:srgbClr val="FFFF00"/>
            </a:solidFill>
            <a:cs typeface="B Titr" pitchFamily="2" charset="-78"/>
          </a:endParaRPr>
        </a:p>
      </dsp:txBody>
      <dsp:txXfrm>
        <a:off x="6285077" y="1207416"/>
        <a:ext cx="882984" cy="516376"/>
      </dsp:txXfrm>
    </dsp:sp>
    <dsp:sp modelId="{1AF10C4F-2F38-4CCB-AF21-D23CD50A1785}">
      <dsp:nvSpPr>
        <dsp:cNvPr id="0" name=""/>
        <dsp:cNvSpPr/>
      </dsp:nvSpPr>
      <dsp:spPr>
        <a:xfrm>
          <a:off x="6269012" y="1824243"/>
          <a:ext cx="915114" cy="547815"/>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rgbClr val="FFFF00"/>
              </a:solidFill>
              <a:latin typeface="Tahoma"/>
              <a:ea typeface="+mn-ea"/>
              <a:cs typeface="B Titr" pitchFamily="2" charset="-78"/>
            </a:rPr>
            <a:t>سفارش ساخت</a:t>
          </a:r>
          <a:endParaRPr lang="en-US" sz="1600" b="1" kern="1200" dirty="0">
            <a:solidFill>
              <a:srgbClr val="FFFF00"/>
            </a:solidFill>
            <a:latin typeface="Tahoma"/>
            <a:ea typeface="+mn-ea"/>
            <a:cs typeface="B Titr" pitchFamily="2" charset="-78"/>
          </a:endParaRPr>
        </a:p>
      </dsp:txBody>
      <dsp:txXfrm>
        <a:off x="6285057" y="1840288"/>
        <a:ext cx="883024" cy="515725"/>
      </dsp:txXfrm>
    </dsp:sp>
    <dsp:sp modelId="{EC515E5F-4C47-479F-AD1C-23A742AAA00B}">
      <dsp:nvSpPr>
        <dsp:cNvPr id="0" name=""/>
        <dsp:cNvSpPr/>
      </dsp:nvSpPr>
      <dsp:spPr>
        <a:xfrm>
          <a:off x="6269012" y="2456444"/>
          <a:ext cx="915114" cy="381924"/>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ysClr val="window" lastClr="FFFFFF"/>
              </a:solidFill>
              <a:latin typeface="Tahoma"/>
              <a:ea typeface="+mn-ea"/>
              <a:cs typeface="B Titr" pitchFamily="2" charset="-78"/>
            </a:rPr>
            <a:t>اجاره</a:t>
          </a:r>
          <a:endParaRPr lang="en-US" sz="1600" b="1" kern="1200" dirty="0" smtClean="0">
            <a:solidFill>
              <a:sysClr val="window" lastClr="FFFFFF"/>
            </a:solidFill>
            <a:latin typeface="Tahoma"/>
            <a:ea typeface="+mn-ea"/>
            <a:cs typeface="B Titr" pitchFamily="2" charset="-78"/>
          </a:endParaRPr>
        </a:p>
      </dsp:txBody>
      <dsp:txXfrm>
        <a:off x="6280198" y="2467630"/>
        <a:ext cx="892742" cy="359552"/>
      </dsp:txXfrm>
    </dsp:sp>
    <dsp:sp modelId="{BE7255C0-413F-47C6-AAF5-6B9D82520369}">
      <dsp:nvSpPr>
        <dsp:cNvPr id="0" name=""/>
        <dsp:cNvSpPr/>
      </dsp:nvSpPr>
      <dsp:spPr>
        <a:xfrm>
          <a:off x="6269012" y="2922754"/>
          <a:ext cx="915114" cy="379829"/>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ysClr val="window" lastClr="FFFFFF"/>
              </a:solidFill>
              <a:latin typeface="Tahoma"/>
              <a:ea typeface="+mn-ea"/>
              <a:cs typeface="B Titr" pitchFamily="2" charset="-78"/>
            </a:rPr>
            <a:t>مرابحه</a:t>
          </a:r>
          <a:endParaRPr lang="en-US" sz="1600" b="1" kern="1200" dirty="0" smtClean="0">
            <a:solidFill>
              <a:sysClr val="window" lastClr="FFFFFF"/>
            </a:solidFill>
            <a:latin typeface="Tahoma"/>
            <a:ea typeface="+mn-ea"/>
            <a:cs typeface="B Titr" pitchFamily="2" charset="-78"/>
          </a:endParaRPr>
        </a:p>
      </dsp:txBody>
      <dsp:txXfrm>
        <a:off x="6280137" y="2933879"/>
        <a:ext cx="892864" cy="357579"/>
      </dsp:txXfrm>
    </dsp:sp>
    <dsp:sp modelId="{8EA6B3A6-39E1-45BA-B1AF-5C263B5212C0}">
      <dsp:nvSpPr>
        <dsp:cNvPr id="0" name=""/>
        <dsp:cNvSpPr/>
      </dsp:nvSpPr>
      <dsp:spPr>
        <a:xfrm>
          <a:off x="6269012" y="3386970"/>
          <a:ext cx="915114" cy="382116"/>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fa-IR" sz="1600" b="1" kern="1200" dirty="0" smtClean="0">
              <a:solidFill>
                <a:sysClr val="window" lastClr="FFFFFF"/>
              </a:solidFill>
              <a:latin typeface="Tahoma"/>
              <a:ea typeface="+mn-ea"/>
              <a:cs typeface="B Titr" pitchFamily="2" charset="-78"/>
            </a:rPr>
            <a:t>مشارکت</a:t>
          </a:r>
          <a:endParaRPr lang="en-US" sz="1600" b="1" kern="1200" dirty="0">
            <a:solidFill>
              <a:sysClr val="window" lastClr="FFFFFF"/>
            </a:solidFill>
            <a:latin typeface="Tahoma"/>
            <a:ea typeface="+mn-ea"/>
            <a:cs typeface="B Titr" pitchFamily="2" charset="-78"/>
          </a:endParaRPr>
        </a:p>
      </dsp:txBody>
      <dsp:txXfrm>
        <a:off x="6280204" y="3398162"/>
        <a:ext cx="892730" cy="359732"/>
      </dsp:txXfrm>
    </dsp:sp>
    <dsp:sp modelId="{146D50B1-C639-4148-A9EF-D16A4BD83359}">
      <dsp:nvSpPr>
        <dsp:cNvPr id="0" name=""/>
        <dsp:cNvSpPr/>
      </dsp:nvSpPr>
      <dsp:spPr>
        <a:xfrm>
          <a:off x="7384308" y="0"/>
          <a:ext cx="1143892" cy="3968351"/>
        </a:xfrm>
        <a:prstGeom prst="roundRect">
          <a:avLst>
            <a:gd name="adj" fmla="val 10000"/>
          </a:avLst>
        </a:prstGeom>
        <a:solidFill>
          <a:srgbClr val="4F81B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fa-IR" sz="2100" b="1" kern="1200" dirty="0" smtClean="0">
              <a:solidFill>
                <a:sysClr val="windowText" lastClr="000000">
                  <a:hueOff val="0"/>
                  <a:satOff val="0"/>
                  <a:lumOff val="0"/>
                  <a:alphaOff val="0"/>
                </a:sysClr>
              </a:solidFill>
              <a:latin typeface="Tahoma"/>
              <a:ea typeface="+mn-ea"/>
              <a:cs typeface="B Titr" pitchFamily="2" charset="-78"/>
            </a:rPr>
            <a:t>بانک</a:t>
          </a:r>
          <a:endParaRPr lang="en-US" sz="2100" b="1" kern="1200" dirty="0" smtClean="0">
            <a:solidFill>
              <a:sysClr val="windowText" lastClr="000000">
                <a:hueOff val="0"/>
                <a:satOff val="0"/>
                <a:lumOff val="0"/>
                <a:alphaOff val="0"/>
              </a:sysClr>
            </a:solidFill>
            <a:latin typeface="Tahoma"/>
            <a:ea typeface="+mn-ea"/>
            <a:cs typeface="B Titr" pitchFamily="2" charset="-78"/>
          </a:endParaRPr>
        </a:p>
      </dsp:txBody>
      <dsp:txXfrm>
        <a:off x="7384308" y="0"/>
        <a:ext cx="1143892" cy="1190505"/>
      </dsp:txXfrm>
    </dsp:sp>
    <dsp:sp modelId="{07CEF9FE-7599-425A-9369-DCEF3CCC2492}">
      <dsp:nvSpPr>
        <dsp:cNvPr id="0" name=""/>
        <dsp:cNvSpPr/>
      </dsp:nvSpPr>
      <dsp:spPr>
        <a:xfrm>
          <a:off x="7498697" y="1191667"/>
          <a:ext cx="915114" cy="1196512"/>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fa-IR" sz="2000" b="1" kern="1200" dirty="0" smtClean="0">
              <a:solidFill>
                <a:srgbClr val="FFFF00"/>
              </a:solidFill>
              <a:latin typeface="Tahoma"/>
              <a:ea typeface="+mn-ea"/>
              <a:cs typeface="B Titr" pitchFamily="2" charset="-78"/>
            </a:rPr>
            <a:t>رهنی</a:t>
          </a:r>
          <a:endParaRPr lang="en-US" sz="2000" b="1" kern="1200" dirty="0" smtClean="0">
            <a:solidFill>
              <a:srgbClr val="FFFF00"/>
            </a:solidFill>
            <a:latin typeface="Tahoma"/>
            <a:ea typeface="+mn-ea"/>
            <a:cs typeface="B Titr" pitchFamily="2" charset="-78"/>
          </a:endParaRPr>
        </a:p>
      </dsp:txBody>
      <dsp:txXfrm>
        <a:off x="7525500" y="1218470"/>
        <a:ext cx="861508" cy="1142906"/>
      </dsp:txXfrm>
    </dsp:sp>
    <dsp:sp modelId="{0A1FD30F-FD3B-40D7-8ECD-472F8535A777}">
      <dsp:nvSpPr>
        <dsp:cNvPr id="0" name=""/>
        <dsp:cNvSpPr/>
      </dsp:nvSpPr>
      <dsp:spPr>
        <a:xfrm>
          <a:off x="7498697" y="2572258"/>
          <a:ext cx="915114" cy="1196512"/>
        </a:xfrm>
        <a:prstGeom prst="roundRect">
          <a:avLst>
            <a:gd name="adj" fmla="val 10000"/>
          </a:avLst>
        </a:prstGeom>
        <a:solidFill>
          <a:srgbClr val="1F497D">
            <a:lumMod val="75000"/>
          </a:srgbClr>
        </a:solidFill>
        <a:ln w="127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fa-IR" sz="2000" b="1" kern="1200" dirty="0" smtClean="0">
              <a:solidFill>
                <a:sysClr val="window" lastClr="FFFFFF"/>
              </a:solidFill>
              <a:latin typeface="Tahoma"/>
              <a:ea typeface="+mn-ea"/>
              <a:cs typeface="B Titr" pitchFamily="2" charset="-78"/>
            </a:rPr>
            <a:t>اجاره</a:t>
          </a:r>
          <a:endParaRPr lang="en-US" sz="2000" b="1" kern="1200" dirty="0" smtClean="0">
            <a:solidFill>
              <a:sysClr val="window" lastClr="FFFFFF"/>
            </a:solidFill>
            <a:latin typeface="Tahoma"/>
            <a:ea typeface="+mn-ea"/>
            <a:cs typeface="B Titr" pitchFamily="2" charset="-78"/>
          </a:endParaRPr>
        </a:p>
      </dsp:txBody>
      <dsp:txXfrm>
        <a:off x="7525500" y="2599061"/>
        <a:ext cx="861508" cy="114290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022937" y="0"/>
            <a:ext cx="3076363" cy="511731"/>
          </a:xfrm>
          <a:prstGeom prst="rect">
            <a:avLst/>
          </a:prstGeom>
        </p:spPr>
        <p:txBody>
          <a:bodyPr vert="horz" lIns="99048" tIns="49524" rIns="99048" bIns="49524" rtlCol="1"/>
          <a:lstStyle>
            <a:lvl1pPr algn="r">
              <a:defRPr sz="1300"/>
            </a:lvl1pPr>
          </a:lstStyle>
          <a:p>
            <a:endParaRPr lang="fa-IR"/>
          </a:p>
        </p:txBody>
      </p:sp>
      <p:sp>
        <p:nvSpPr>
          <p:cNvPr id="3" name="Date Placeholder 2"/>
          <p:cNvSpPr>
            <a:spLocks noGrp="1"/>
          </p:cNvSpPr>
          <p:nvPr>
            <p:ph type="dt" sz="quarter" idx="1"/>
          </p:nvPr>
        </p:nvSpPr>
        <p:spPr>
          <a:xfrm>
            <a:off x="1644" y="0"/>
            <a:ext cx="3076363" cy="511731"/>
          </a:xfrm>
          <a:prstGeom prst="rect">
            <a:avLst/>
          </a:prstGeom>
        </p:spPr>
        <p:txBody>
          <a:bodyPr vert="horz" lIns="99048" tIns="49524" rIns="99048" bIns="49524" rtlCol="1"/>
          <a:lstStyle>
            <a:lvl1pPr algn="l">
              <a:defRPr sz="1300"/>
            </a:lvl1pPr>
          </a:lstStyle>
          <a:p>
            <a:fld id="{44271E1F-8B92-44C4-BDF7-2DF7E447DC36}" type="datetime8">
              <a:rPr lang="fa-IR" smtClean="0"/>
              <a:t>29 ژوئيه 18</a:t>
            </a:fld>
            <a:endParaRPr lang="fa-IR"/>
          </a:p>
        </p:txBody>
      </p:sp>
      <p:sp>
        <p:nvSpPr>
          <p:cNvPr id="4" name="Footer Placeholder 3"/>
          <p:cNvSpPr>
            <a:spLocks noGrp="1"/>
          </p:cNvSpPr>
          <p:nvPr>
            <p:ph type="ftr" sz="quarter" idx="2"/>
          </p:nvPr>
        </p:nvSpPr>
        <p:spPr>
          <a:xfrm>
            <a:off x="4022937" y="9721106"/>
            <a:ext cx="3076363" cy="511731"/>
          </a:xfrm>
          <a:prstGeom prst="rect">
            <a:avLst/>
          </a:prstGeom>
        </p:spPr>
        <p:txBody>
          <a:bodyPr vert="horz" lIns="99048" tIns="49524" rIns="99048" bIns="49524" rtlCol="1" anchor="b"/>
          <a:lstStyle>
            <a:lvl1pPr algn="r">
              <a:defRPr sz="1300"/>
            </a:lvl1pPr>
          </a:lstStyle>
          <a:p>
            <a:r>
              <a:rPr lang="fa-IR" smtClean="0"/>
              <a:t>روش های تأمین مالی در بازار سرمایه</a:t>
            </a:r>
            <a:endParaRPr lang="fa-IR"/>
          </a:p>
        </p:txBody>
      </p:sp>
      <p:sp>
        <p:nvSpPr>
          <p:cNvPr id="5" name="Slide Number Placeholder 4"/>
          <p:cNvSpPr>
            <a:spLocks noGrp="1"/>
          </p:cNvSpPr>
          <p:nvPr>
            <p:ph type="sldNum" sz="quarter" idx="3"/>
          </p:nvPr>
        </p:nvSpPr>
        <p:spPr>
          <a:xfrm>
            <a:off x="1644" y="9721106"/>
            <a:ext cx="3076363" cy="511731"/>
          </a:xfrm>
          <a:prstGeom prst="rect">
            <a:avLst/>
          </a:prstGeom>
        </p:spPr>
        <p:txBody>
          <a:bodyPr vert="horz" lIns="99048" tIns="49524" rIns="99048" bIns="49524" rtlCol="1" anchor="b"/>
          <a:lstStyle>
            <a:lvl1pPr algn="l">
              <a:defRPr sz="1300"/>
            </a:lvl1pPr>
          </a:lstStyle>
          <a:p>
            <a:fld id="{A8F66446-806B-44EE-B844-F9EC887194A9}" type="slidenum">
              <a:rPr lang="fa-IR" smtClean="0"/>
              <a:pPr/>
              <a:t>‹#›</a:t>
            </a:fld>
            <a:endParaRPr lang="fa-IR"/>
          </a:p>
        </p:txBody>
      </p:sp>
    </p:spTree>
    <p:extLst>
      <p:ext uri="{BB962C8B-B14F-4D97-AF65-F5344CB8AC3E}">
        <p14:creationId xmlns:p14="http://schemas.microsoft.com/office/powerpoint/2010/main" val="3607655"/>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022937" y="0"/>
            <a:ext cx="3076363" cy="511731"/>
          </a:xfrm>
          <a:prstGeom prst="rect">
            <a:avLst/>
          </a:prstGeom>
        </p:spPr>
        <p:txBody>
          <a:bodyPr vert="horz" lIns="99048" tIns="49524" rIns="99048" bIns="49524" rtlCol="1"/>
          <a:lstStyle>
            <a:lvl1pPr algn="r">
              <a:defRPr sz="1300"/>
            </a:lvl1pPr>
          </a:lstStyle>
          <a:p>
            <a:endParaRPr lang="fa-IR"/>
          </a:p>
        </p:txBody>
      </p:sp>
      <p:sp>
        <p:nvSpPr>
          <p:cNvPr id="3" name="Date Placeholder 2"/>
          <p:cNvSpPr>
            <a:spLocks noGrp="1"/>
          </p:cNvSpPr>
          <p:nvPr>
            <p:ph type="dt" idx="1"/>
          </p:nvPr>
        </p:nvSpPr>
        <p:spPr>
          <a:xfrm>
            <a:off x="1644" y="0"/>
            <a:ext cx="3076363" cy="511731"/>
          </a:xfrm>
          <a:prstGeom prst="rect">
            <a:avLst/>
          </a:prstGeom>
        </p:spPr>
        <p:txBody>
          <a:bodyPr vert="horz" lIns="99048" tIns="49524" rIns="99048" bIns="49524" rtlCol="1"/>
          <a:lstStyle>
            <a:lvl1pPr algn="l">
              <a:defRPr sz="1300"/>
            </a:lvl1pPr>
          </a:lstStyle>
          <a:p>
            <a:fld id="{0501C95F-0013-46B5-9E81-BA36F580D5F8}" type="datetime8">
              <a:rPr lang="fa-IR" smtClean="0"/>
              <a:t>29 ژوئيه 18</a:t>
            </a:fld>
            <a:endParaRPr lang="fa-IR"/>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1" anchor="ctr"/>
          <a:lstStyle/>
          <a:p>
            <a:endParaRPr lang="fa-IR"/>
          </a:p>
        </p:txBody>
      </p:sp>
      <p:sp>
        <p:nvSpPr>
          <p:cNvPr id="6" name="Footer Placeholder 5"/>
          <p:cNvSpPr>
            <a:spLocks noGrp="1"/>
          </p:cNvSpPr>
          <p:nvPr>
            <p:ph type="ftr" sz="quarter" idx="4"/>
          </p:nvPr>
        </p:nvSpPr>
        <p:spPr>
          <a:xfrm>
            <a:off x="4022937" y="9721106"/>
            <a:ext cx="3076363" cy="511731"/>
          </a:xfrm>
          <a:prstGeom prst="rect">
            <a:avLst/>
          </a:prstGeom>
        </p:spPr>
        <p:txBody>
          <a:bodyPr vert="horz" lIns="99048" tIns="49524" rIns="99048" bIns="49524" rtlCol="1" anchor="b"/>
          <a:lstStyle>
            <a:lvl1pPr algn="r">
              <a:defRPr sz="1300"/>
            </a:lvl1pPr>
          </a:lstStyle>
          <a:p>
            <a:r>
              <a:rPr lang="fa-IR" smtClean="0"/>
              <a:t>روش های تأمین مالی در بازار سرمایه</a:t>
            </a:r>
            <a:endParaRPr lang="fa-IR"/>
          </a:p>
        </p:txBody>
      </p:sp>
      <p:sp>
        <p:nvSpPr>
          <p:cNvPr id="7" name="Slide Number Placeholder 6"/>
          <p:cNvSpPr>
            <a:spLocks noGrp="1"/>
          </p:cNvSpPr>
          <p:nvPr>
            <p:ph type="sldNum" sz="quarter" idx="5"/>
          </p:nvPr>
        </p:nvSpPr>
        <p:spPr>
          <a:xfrm>
            <a:off x="1644" y="9721106"/>
            <a:ext cx="3076363" cy="511731"/>
          </a:xfrm>
          <a:prstGeom prst="rect">
            <a:avLst/>
          </a:prstGeom>
        </p:spPr>
        <p:txBody>
          <a:bodyPr vert="horz" lIns="99048" tIns="49524" rIns="99048" bIns="49524" rtlCol="1" anchor="b"/>
          <a:lstStyle>
            <a:lvl1pPr algn="l">
              <a:defRPr sz="1300"/>
            </a:lvl1pPr>
          </a:lstStyle>
          <a:p>
            <a:fld id="{49C8446C-7FB2-4779-A035-B993BF894B55}" type="slidenum">
              <a:rPr lang="fa-IR" smtClean="0"/>
              <a:pPr/>
              <a:t>‹#›</a:t>
            </a:fld>
            <a:endParaRPr lang="fa-IR"/>
          </a:p>
        </p:txBody>
      </p:sp>
      <p:sp>
        <p:nvSpPr>
          <p:cNvPr id="8" name="Notes Placeholder 7"/>
          <p:cNvSpPr>
            <a:spLocks noGrp="1"/>
          </p:cNvSpPr>
          <p:nvPr>
            <p:ph type="body" sz="quarter" idx="3"/>
          </p:nvPr>
        </p:nvSpPr>
        <p:spPr>
          <a:xfrm>
            <a:off x="709613" y="4860925"/>
            <a:ext cx="5680075" cy="4605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26823554"/>
      </p:ext>
    </p:extLst>
  </p:cSld>
  <p:clrMap bg1="lt1" tx1="dk1" bg2="lt2" tx2="dk2" accent1="accent1" accent2="accent2" accent3="accent3" accent4="accent4" accent5="accent5" accent6="accent6" hlink="hlink" folHlink="folHlink"/>
  <p:hf hd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1</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p:spPr>
      </p:sp>
      <p:sp>
        <p:nvSpPr>
          <p:cNvPr id="18435" name="Notes Placeholder 2"/>
          <p:cNvSpPr>
            <a:spLocks noGrp="1"/>
          </p:cNvSpPr>
          <p:nvPr>
            <p:ph type="body" idx="1"/>
          </p:nvPr>
        </p:nvSpPr>
        <p:spPr bwMode="auto">
          <a:xfrm>
            <a:off x="709930" y="4861441"/>
            <a:ext cx="5679440" cy="4605576"/>
          </a:xfrm>
          <a:prstGeom prst="rect">
            <a:avLst/>
          </a:prstGeom>
          <a:noFill/>
        </p:spPr>
        <p:txBody>
          <a:bodyPr/>
          <a:lstStyle/>
          <a:p>
            <a:endParaRPr lang="fa-IR" dirty="0" smtClean="0"/>
          </a:p>
        </p:txBody>
      </p:sp>
      <p:sp>
        <p:nvSpPr>
          <p:cNvPr id="4" name="Slide Number Placeholder 3"/>
          <p:cNvSpPr>
            <a:spLocks noGrp="1"/>
          </p:cNvSpPr>
          <p:nvPr>
            <p:ph type="sldNum" sz="quarter" idx="5"/>
          </p:nvPr>
        </p:nvSpPr>
        <p:spPr/>
        <p:txBody>
          <a:bodyPr/>
          <a:lstStyle/>
          <a:p>
            <a:pPr>
              <a:defRPr/>
            </a:pPr>
            <a:fld id="{5C7B586A-0924-4388-9781-EDCA9B40A284}" type="slidenum">
              <a:rPr lang="fa-IR" smtClean="0"/>
              <a:pPr>
                <a:defRPr/>
              </a:pPr>
              <a:t>5</a:t>
            </a:fld>
            <a:endParaRPr lang="fa-IR"/>
          </a:p>
        </p:txBody>
      </p:sp>
      <p:sp>
        <p:nvSpPr>
          <p:cNvPr id="2" name="Footer Placeholder 1"/>
          <p:cNvSpPr>
            <a:spLocks noGrp="1"/>
          </p:cNvSpPr>
          <p:nvPr>
            <p:ph type="ftr" sz="quarter" idx="10"/>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a:p>
        </p:txBody>
      </p:sp>
      <p:sp>
        <p:nvSpPr>
          <p:cNvPr id="4" name="Slide Number Placeholder 3"/>
          <p:cNvSpPr>
            <a:spLocks noGrp="1"/>
          </p:cNvSpPr>
          <p:nvPr>
            <p:ph type="sldNum" sz="quarter" idx="10"/>
          </p:nvPr>
        </p:nvSpPr>
        <p:spPr/>
        <p:txBody>
          <a:bodyPr/>
          <a:lstStyle/>
          <a:p>
            <a:fld id="{49C8446C-7FB2-4779-A035-B993BF894B55}" type="slidenum">
              <a:rPr lang="fa-IR" smtClean="0"/>
              <a:pPr/>
              <a:t>12</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14</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15</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16</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17</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18</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19</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20</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21</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defTabSz="990478">
              <a:defRPr/>
            </a:pPr>
            <a:r>
              <a:rPr lang="fa-IR" sz="1300" dirty="0" smtClean="0">
                <a:solidFill>
                  <a:srgbClr val="C00000"/>
                </a:solidFill>
                <a:cs typeface="B Homa" pitchFamily="2" charset="-78"/>
              </a:rPr>
              <a:t>ماده 8 آیین نامه اجرایی</a:t>
            </a:r>
          </a:p>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22</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defTabSz="990478">
              <a:defRPr/>
            </a:pPr>
            <a:r>
              <a:rPr lang="fa-IR" sz="1300" dirty="0" smtClean="0">
                <a:solidFill>
                  <a:srgbClr val="C00000"/>
                </a:solidFill>
                <a:cs typeface="B Homa" pitchFamily="2" charset="-78"/>
              </a:rPr>
              <a:t>ماده 8 آیین نامه اجرایی</a:t>
            </a:r>
          </a:p>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23</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24</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29</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30</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a:p>
        </p:txBody>
      </p:sp>
      <p:sp>
        <p:nvSpPr>
          <p:cNvPr id="4" name="Slide Number Placeholder 3"/>
          <p:cNvSpPr>
            <a:spLocks noGrp="1"/>
          </p:cNvSpPr>
          <p:nvPr>
            <p:ph type="sldNum" sz="quarter" idx="10"/>
          </p:nvPr>
        </p:nvSpPr>
        <p:spPr/>
        <p:txBody>
          <a:bodyPr/>
          <a:lstStyle/>
          <a:p>
            <a:fld id="{49C8446C-7FB2-4779-A035-B993BF894B55}" type="slidenum">
              <a:rPr lang="fa-IR" smtClean="0"/>
              <a:pPr/>
              <a:t>31</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32</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37</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38</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39</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40</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41</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42</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43</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44</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47</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extLst>
      <p:ext uri="{BB962C8B-B14F-4D97-AF65-F5344CB8AC3E}">
        <p14:creationId xmlns:p14="http://schemas.microsoft.com/office/powerpoint/2010/main" val="37424945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62</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pPr rtl="1"/>
            <a:endParaRPr lang="en-US" sz="1300" dirty="0" smtClean="0"/>
          </a:p>
        </p:txBody>
      </p:sp>
      <p:sp>
        <p:nvSpPr>
          <p:cNvPr id="4" name="Slide Number Placeholder 3"/>
          <p:cNvSpPr>
            <a:spLocks noGrp="1"/>
          </p:cNvSpPr>
          <p:nvPr>
            <p:ph type="sldNum" sz="quarter" idx="10"/>
          </p:nvPr>
        </p:nvSpPr>
        <p:spPr/>
        <p:txBody>
          <a:bodyPr/>
          <a:lstStyle/>
          <a:p>
            <a:fld id="{49C8446C-7FB2-4779-A035-B993BF894B55}" type="slidenum">
              <a:rPr lang="fa-IR" smtClean="0"/>
              <a:pPr/>
              <a:t>63</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9930" y="4861441"/>
            <a:ext cx="5679440" cy="4605576"/>
          </a:xfrm>
          <a:prstGeom prst="rect">
            <a:avLst/>
          </a:prstGeom>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49C8446C-7FB2-4779-A035-B993BF894B55}" type="slidenum">
              <a:rPr lang="fa-IR" smtClean="0"/>
              <a:pPr/>
              <a:t>75</a:t>
            </a:fld>
            <a:endParaRPr lang="fa-IR"/>
          </a:p>
        </p:txBody>
      </p:sp>
      <p:sp>
        <p:nvSpPr>
          <p:cNvPr id="5" name="Footer Placeholder 4"/>
          <p:cNvSpPr>
            <a:spLocks noGrp="1"/>
          </p:cNvSpPr>
          <p:nvPr>
            <p:ph type="ftr" sz="quarter" idx="11"/>
          </p:nvPr>
        </p:nvSpPr>
        <p:spPr/>
        <p:txBody>
          <a:bodyPr/>
          <a:lstStyle/>
          <a:p>
            <a:r>
              <a:rPr lang="fa-IR" smtClean="0"/>
              <a:t>روش های تأمین مالی در بازار سرمایه</a:t>
            </a:r>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farsi.khamenei.ir/" TargetMode="External"/><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fa-IR"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a-IR" dirty="0"/>
          </a:p>
        </p:txBody>
      </p:sp>
      <p:sp>
        <p:nvSpPr>
          <p:cNvPr id="4" name="Date Placeholder 3"/>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5" name="Footer Placeholder 4"/>
          <p:cNvSpPr>
            <a:spLocks noGrp="1"/>
          </p:cNvSpPr>
          <p:nvPr>
            <p:ph type="ftr" sz="quarter" idx="11"/>
          </p:nvPr>
        </p:nvSpPr>
        <p:spPr/>
        <p:txBody>
          <a:bodyPr/>
          <a:lstStyle/>
          <a:p>
            <a:endParaRPr lang="fa-IR" dirty="0"/>
          </a:p>
        </p:txBody>
      </p:sp>
      <p:sp>
        <p:nvSpPr>
          <p:cNvPr id="6" name="Slide Number Placeholder 5"/>
          <p:cNvSpPr>
            <a:spLocks noGrp="1"/>
          </p:cNvSpPr>
          <p:nvPr>
            <p:ph type="sldNum" sz="quarter" idx="12"/>
          </p:nvPr>
        </p:nvSpPr>
        <p:spPr/>
        <p:txBody>
          <a:bodyPr/>
          <a:lstStyle/>
          <a:p>
            <a:endParaRPr lang="fa-IR" dirty="0"/>
          </a:p>
        </p:txBody>
      </p:sp>
      <p:sp>
        <p:nvSpPr>
          <p:cNvPr id="7" name="TextBox 6"/>
          <p:cNvSpPr txBox="1"/>
          <p:nvPr userDrawn="1"/>
        </p:nvSpPr>
        <p:spPr>
          <a:xfrm>
            <a:off x="997935" y="6440032"/>
            <a:ext cx="7390489" cy="246221"/>
          </a:xfrm>
          <a:prstGeom prst="rect">
            <a:avLst/>
          </a:prstGeom>
          <a:noFill/>
        </p:spPr>
        <p:txBody>
          <a:bodyPr wrap="square" rtlCol="1">
            <a:spAutoFit/>
          </a:bodyPr>
          <a:lstStyle/>
          <a:p>
            <a:pPr algn="ctr"/>
            <a:r>
              <a:rPr lang="fa-IR" sz="1000" b="1" dirty="0" smtClean="0">
                <a:solidFill>
                  <a:schemeClr val="tx2"/>
                </a:solidFill>
                <a:latin typeface="Arial" pitchFamily="34" charset="0"/>
                <a:cs typeface="B Mitra" pitchFamily="2" charset="-78"/>
              </a:rPr>
              <a:t>اسلاید شمارۀ </a:t>
            </a:r>
            <a:fld id="{430C705C-0A52-4E37-BE08-2B926648B562}" type="slidenum">
              <a:rPr lang="fa-IR" sz="1000" b="1" kern="1200" smtClean="0">
                <a:solidFill>
                  <a:schemeClr val="tx2"/>
                </a:solidFill>
                <a:latin typeface="Arial" pitchFamily="34" charset="0"/>
                <a:ea typeface="+mn-ea"/>
                <a:cs typeface="B Mitra" pitchFamily="2" charset="-78"/>
              </a:rPr>
              <a:pPr algn="ctr"/>
              <a:t>‹#›</a:t>
            </a:fld>
            <a:r>
              <a:rPr lang="fa-IR" sz="1000" b="1" kern="1200" dirty="0" smtClean="0">
                <a:solidFill>
                  <a:schemeClr val="tx2"/>
                </a:solidFill>
                <a:latin typeface="Arial" pitchFamily="34" charset="0"/>
                <a:ea typeface="+mn-ea"/>
                <a:cs typeface="B Mitra" pitchFamily="2" charset="-78"/>
              </a:rPr>
              <a:t>                                                                روش‌های تأمین مالی در بازار سرمایه                                                                         زمستان</a:t>
            </a:r>
            <a:r>
              <a:rPr lang="fa-IR" sz="1000" b="1" dirty="0" smtClean="0">
                <a:solidFill>
                  <a:schemeClr val="tx2"/>
                </a:solidFill>
                <a:latin typeface="Arial" pitchFamily="34" charset="0"/>
                <a:cs typeface="B Mitra" pitchFamily="2" charset="-78"/>
              </a:rPr>
              <a:t>1394</a:t>
            </a:r>
            <a:endParaRPr lang="en-GB" sz="1000" b="1" dirty="0" smtClean="0">
              <a:solidFill>
                <a:schemeClr val="tx2"/>
              </a:solidFill>
              <a:latin typeface="Arial" pitchFamily="34" charset="0"/>
              <a:cs typeface="B Mitra" pitchFamily="2" charset="-78"/>
            </a:endParaRPr>
          </a:p>
        </p:txBody>
      </p:sp>
      <p:pic>
        <p:nvPicPr>
          <p:cNvPr id="9" name="Picture 2" descr="آرم سازمان"/>
          <p:cNvPicPr>
            <a:picLocks noChangeAspect="1" noChangeArrowheads="1"/>
          </p:cNvPicPr>
          <p:nvPr userDrawn="1"/>
        </p:nvPicPr>
        <p:blipFill>
          <a:blip r:embed="rId2" cstate="print">
            <a:lum bright="6000"/>
          </a:blip>
          <a:srcRect/>
          <a:stretch>
            <a:fillRect/>
          </a:stretch>
        </p:blipFill>
        <p:spPr bwMode="auto">
          <a:xfrm>
            <a:off x="0" y="6124602"/>
            <a:ext cx="997935" cy="733422"/>
          </a:xfrm>
          <a:prstGeom prst="rect">
            <a:avLst/>
          </a:prstGeom>
          <a:noFill/>
          <a:ln w="9525">
            <a:noFill/>
            <a:miter lim="800000"/>
            <a:headEnd/>
            <a:tailEnd/>
          </a:ln>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399F0562-E97E-41ED-B29D-B5D368595DA8}" type="datetimeFigureOut">
              <a:rPr lang="fa-IR" smtClean="0"/>
              <a:pPr/>
              <a:t>17/11/1439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C88DB0B-0900-4D7B-B3B1-2E4D7AD47B4B}" type="slidenum">
              <a:rPr lang="fa-IR" smtClean="0"/>
              <a:pPr/>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9896760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1180730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3105330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740698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8" name="Footer Placeholder 7"/>
          <p:cNvSpPr>
            <a:spLocks noGrp="1"/>
          </p:cNvSpPr>
          <p:nvPr>
            <p:ph type="ftr" sz="quarter" idx="11"/>
          </p:nvPr>
        </p:nvSpPr>
        <p:spPr/>
        <p:txBody>
          <a:bodyPr/>
          <a:lstStyle/>
          <a:p>
            <a:endParaRPr lang="fa-IR">
              <a:solidFill>
                <a:prstClr val="black">
                  <a:tint val="75000"/>
                </a:prstClr>
              </a:solidFill>
            </a:endParaRPr>
          </a:p>
        </p:txBody>
      </p:sp>
      <p:sp>
        <p:nvSpPr>
          <p:cNvPr id="9" name="Slide Number Placeholder 8"/>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102270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4" name="Footer Placeholder 3"/>
          <p:cNvSpPr>
            <a:spLocks noGrp="1"/>
          </p:cNvSpPr>
          <p:nvPr>
            <p:ph type="ftr" sz="quarter" idx="11"/>
          </p:nvPr>
        </p:nvSpPr>
        <p:spPr/>
        <p:txBody>
          <a:bodyPr/>
          <a:lstStyle/>
          <a:p>
            <a:endParaRPr lang="fa-IR">
              <a:solidFill>
                <a:prstClr val="black">
                  <a:tint val="75000"/>
                </a:prstClr>
              </a:solidFill>
            </a:endParaRPr>
          </a:p>
        </p:txBody>
      </p:sp>
      <p:sp>
        <p:nvSpPr>
          <p:cNvPr id="5" name="Slide Number Placeholder 4"/>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1212106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3" name="Footer Placeholder 2"/>
          <p:cNvSpPr>
            <a:spLocks noGrp="1"/>
          </p:cNvSpPr>
          <p:nvPr>
            <p:ph type="ftr" sz="quarter" idx="11"/>
          </p:nvPr>
        </p:nvSpPr>
        <p:spPr/>
        <p:txBody>
          <a:bodyPr/>
          <a:lstStyle/>
          <a:p>
            <a:endParaRPr lang="fa-IR">
              <a:solidFill>
                <a:prstClr val="black">
                  <a:tint val="75000"/>
                </a:prstClr>
              </a:solidFill>
            </a:endParaRPr>
          </a:p>
        </p:txBody>
      </p:sp>
      <p:sp>
        <p:nvSpPr>
          <p:cNvPr id="4" name="Slide Number Placeholder 3"/>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5298687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0900165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2462695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5463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4119448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9AA3FF3-A2EF-4117-B55F-73BBF7106C02}"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2DB4240-619A-4D31-B148-7A17BF2C8CEE}" type="slidenum">
              <a:rPr lang="en-US"/>
              <a:pPr/>
              <a:t>‹#›</a:t>
            </a:fld>
            <a:endParaRPr lang="en-US"/>
          </a:p>
        </p:txBody>
      </p:sp>
    </p:spTree>
    <p:extLst>
      <p:ext uri="{BB962C8B-B14F-4D97-AF65-F5344CB8AC3E}">
        <p14:creationId xmlns:p14="http://schemas.microsoft.com/office/powerpoint/2010/main" val="41508924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BB7E9CD-D6EB-4721-8F15-1F4065BF69C6}"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4A497A12-ED9F-49DF-A39B-21110F044132}" type="slidenum">
              <a:rPr lang="en-US"/>
              <a:pPr/>
              <a:t>‹#›</a:t>
            </a:fld>
            <a:endParaRPr lang="en-US"/>
          </a:p>
        </p:txBody>
      </p:sp>
    </p:spTree>
    <p:extLst>
      <p:ext uri="{BB962C8B-B14F-4D97-AF65-F5344CB8AC3E}">
        <p14:creationId xmlns:p14="http://schemas.microsoft.com/office/powerpoint/2010/main" val="33791733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815"/>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540"/>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32A4224-945E-4771-91AA-1F4FF36A5798}"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812F0FEE-B2E5-4B0C-9AAB-C36CB0EBF775}" type="slidenum">
              <a:rPr lang="en-US"/>
              <a:pPr/>
              <a:t>‹#›</a:t>
            </a:fld>
            <a:endParaRPr lang="en-US"/>
          </a:p>
        </p:txBody>
      </p:sp>
    </p:spTree>
    <p:extLst>
      <p:ext uri="{BB962C8B-B14F-4D97-AF65-F5344CB8AC3E}">
        <p14:creationId xmlns:p14="http://schemas.microsoft.com/office/powerpoint/2010/main" val="3390149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C25CD9D6-FBB4-4250-8626-3F2C526BEF9E}" type="datetimeFigureOut">
              <a:rPr lang="en-US">
                <a:solidFill>
                  <a:prstClr val="black">
                    <a:tint val="75000"/>
                  </a:prstClr>
                </a:solidFill>
              </a:rPr>
              <a:pPr>
                <a:defRPr/>
              </a:pPr>
              <a:t>7/29/2018</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7ED52B6E-C871-418B-B2D8-4680AA5B3635}" type="slidenum">
              <a:rPr lang="en-US"/>
              <a:pPr/>
              <a:t>‹#›</a:t>
            </a:fld>
            <a:endParaRPr lang="en-US"/>
          </a:p>
        </p:txBody>
      </p:sp>
    </p:spTree>
    <p:extLst>
      <p:ext uri="{BB962C8B-B14F-4D97-AF65-F5344CB8AC3E}">
        <p14:creationId xmlns:p14="http://schemas.microsoft.com/office/powerpoint/2010/main" val="992556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B9A6FEF-B482-449F-8C0F-A93E41C662DD}" type="datetimeFigureOut">
              <a:rPr lang="en-US">
                <a:solidFill>
                  <a:prstClr val="black">
                    <a:tint val="75000"/>
                  </a:prstClr>
                </a:solidFill>
              </a:rPr>
              <a:pPr>
                <a:defRPr/>
              </a:pPr>
              <a:t>7/29/2018</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C03B63DF-3A9E-484D-9611-1668DACD9E4E}" type="slidenum">
              <a:rPr lang="en-US"/>
              <a:pPr/>
              <a:t>‹#›</a:t>
            </a:fld>
            <a:endParaRPr lang="en-US"/>
          </a:p>
        </p:txBody>
      </p:sp>
    </p:spTree>
    <p:extLst>
      <p:ext uri="{BB962C8B-B14F-4D97-AF65-F5344CB8AC3E}">
        <p14:creationId xmlns:p14="http://schemas.microsoft.com/office/powerpoint/2010/main" val="8640736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4F4C8F0-472B-44D9-B063-35FB2CA688BE}" type="datetimeFigureOut">
              <a:rPr lang="en-US">
                <a:solidFill>
                  <a:prstClr val="black">
                    <a:tint val="75000"/>
                  </a:prstClr>
                </a:solidFill>
              </a:rPr>
              <a:pPr>
                <a:defRPr/>
              </a:pPr>
              <a:t>7/29/2018</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4546FB4D-59AF-43DA-9C53-0E0AC190AC17}" type="slidenum">
              <a:rPr lang="en-US"/>
              <a:pPr/>
              <a:t>‹#›</a:t>
            </a:fld>
            <a:endParaRPr lang="en-US"/>
          </a:p>
        </p:txBody>
      </p:sp>
    </p:spTree>
    <p:extLst>
      <p:ext uri="{BB962C8B-B14F-4D97-AF65-F5344CB8AC3E}">
        <p14:creationId xmlns:p14="http://schemas.microsoft.com/office/powerpoint/2010/main" val="28166781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D613A35-F3BE-48FD-83D5-CE3411AA6BA0}" type="datetimeFigureOut">
              <a:rPr lang="en-US">
                <a:solidFill>
                  <a:prstClr val="black">
                    <a:tint val="75000"/>
                  </a:prstClr>
                </a:solidFill>
              </a:rPr>
              <a:pPr>
                <a:defRPr/>
              </a:pPr>
              <a:t>7/29/2018</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332A1373-82A1-46D0-B412-0586BE9CEE50}" type="slidenum">
              <a:rPr lang="en-US"/>
              <a:pPr/>
              <a:t>‹#›</a:t>
            </a:fld>
            <a:endParaRPr lang="en-US"/>
          </a:p>
        </p:txBody>
      </p:sp>
    </p:spTree>
    <p:extLst>
      <p:ext uri="{BB962C8B-B14F-4D97-AF65-F5344CB8AC3E}">
        <p14:creationId xmlns:p14="http://schemas.microsoft.com/office/powerpoint/2010/main" val="216118553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502"/>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98CF781-4279-4CD2-9BF9-6537EAC0C7EF}" type="datetimeFigureOut">
              <a:rPr lang="en-US">
                <a:solidFill>
                  <a:prstClr val="black">
                    <a:tint val="75000"/>
                  </a:prstClr>
                </a:solidFill>
              </a:rPr>
              <a:pPr>
                <a:defRPr/>
              </a:pPr>
              <a:t>7/29/2018</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3DB9D4E-90AC-4CE7-8AEF-D102372EC8DB}" type="slidenum">
              <a:rPr lang="en-US"/>
              <a:pPr/>
              <a:t>‹#›</a:t>
            </a:fld>
            <a:endParaRPr lang="en-US"/>
          </a:p>
        </p:txBody>
      </p:sp>
    </p:spTree>
    <p:extLst>
      <p:ext uri="{BB962C8B-B14F-4D97-AF65-F5344CB8AC3E}">
        <p14:creationId xmlns:p14="http://schemas.microsoft.com/office/powerpoint/2010/main" val="41050954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502"/>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B61F70A-925E-45FB-A085-AD4C7C75744C}" type="datetimeFigureOut">
              <a:rPr lang="en-US">
                <a:solidFill>
                  <a:prstClr val="black">
                    <a:tint val="75000"/>
                  </a:prstClr>
                </a:solidFill>
              </a:rPr>
              <a:pPr>
                <a:defRPr/>
              </a:pPr>
              <a:t>7/29/2018</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884F03A2-7EF7-4823-8044-4B03946D5E9C}" type="slidenum">
              <a:rPr lang="en-US"/>
              <a:pPr/>
              <a:t>‹#›</a:t>
            </a:fld>
            <a:endParaRPr lang="en-US"/>
          </a:p>
        </p:txBody>
      </p:sp>
    </p:spTree>
    <p:extLst>
      <p:ext uri="{BB962C8B-B14F-4D97-AF65-F5344CB8AC3E}">
        <p14:creationId xmlns:p14="http://schemas.microsoft.com/office/powerpoint/2010/main" val="27932684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C45BE00-0CC4-4A4E-AF4A-12152C2D5B87}"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33BE249-9595-4F14-842B-7D83A37ADB76}" type="slidenum">
              <a:rPr lang="en-US"/>
              <a:pPr/>
              <a:t>‹#›</a:t>
            </a:fld>
            <a:endParaRPr lang="en-US"/>
          </a:p>
        </p:txBody>
      </p:sp>
    </p:spTree>
    <p:extLst>
      <p:ext uri="{BB962C8B-B14F-4D97-AF65-F5344CB8AC3E}">
        <p14:creationId xmlns:p14="http://schemas.microsoft.com/office/powerpoint/2010/main" val="19040943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8E3B1B4-9E42-4C06-94AD-CFD988969A5A}"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FF458C0-37D4-4BD7-8038-160DA12716BA}" type="slidenum">
              <a:rPr lang="en-US"/>
              <a:pPr/>
              <a:t>‹#›</a:t>
            </a:fld>
            <a:endParaRPr lang="en-US"/>
          </a:p>
        </p:txBody>
      </p:sp>
    </p:spTree>
    <p:extLst>
      <p:ext uri="{BB962C8B-B14F-4D97-AF65-F5344CB8AC3E}">
        <p14:creationId xmlns:p14="http://schemas.microsoft.com/office/powerpoint/2010/main" val="35619161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3461957"/>
      </p:ext>
    </p:extLst>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9AA3FF3-A2EF-4117-B55F-73BBF7106C02}"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2DB4240-619A-4D31-B148-7A17BF2C8CEE}" type="slidenum">
              <a:rPr lang="en-US"/>
              <a:pPr/>
              <a:t>‹#›</a:t>
            </a:fld>
            <a:endParaRPr lang="en-US"/>
          </a:p>
        </p:txBody>
      </p:sp>
    </p:spTree>
    <p:extLst>
      <p:ext uri="{BB962C8B-B14F-4D97-AF65-F5344CB8AC3E}">
        <p14:creationId xmlns:p14="http://schemas.microsoft.com/office/powerpoint/2010/main" val="16410959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BB7E9CD-D6EB-4721-8F15-1F4065BF69C6}"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4A497A12-ED9F-49DF-A39B-21110F044132}" type="slidenum">
              <a:rPr lang="en-US"/>
              <a:pPr/>
              <a:t>‹#›</a:t>
            </a:fld>
            <a:endParaRPr lang="en-US"/>
          </a:p>
        </p:txBody>
      </p:sp>
    </p:spTree>
    <p:extLst>
      <p:ext uri="{BB962C8B-B14F-4D97-AF65-F5344CB8AC3E}">
        <p14:creationId xmlns:p14="http://schemas.microsoft.com/office/powerpoint/2010/main" val="33336650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57"/>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82"/>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32A4224-945E-4771-91AA-1F4FF36A5798}"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812F0FEE-B2E5-4B0C-9AAB-C36CB0EBF775}" type="slidenum">
              <a:rPr lang="en-US"/>
              <a:pPr/>
              <a:t>‹#›</a:t>
            </a:fld>
            <a:endParaRPr lang="en-US"/>
          </a:p>
        </p:txBody>
      </p:sp>
    </p:spTree>
    <p:extLst>
      <p:ext uri="{BB962C8B-B14F-4D97-AF65-F5344CB8AC3E}">
        <p14:creationId xmlns:p14="http://schemas.microsoft.com/office/powerpoint/2010/main" val="602614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C25CD9D6-FBB4-4250-8626-3F2C526BEF9E}" type="datetimeFigureOut">
              <a:rPr lang="en-US">
                <a:solidFill>
                  <a:prstClr val="black">
                    <a:tint val="75000"/>
                  </a:prstClr>
                </a:solidFill>
              </a:rPr>
              <a:pPr>
                <a:defRPr/>
              </a:pPr>
              <a:t>7/29/2018</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7ED52B6E-C871-418B-B2D8-4680AA5B3635}" type="slidenum">
              <a:rPr lang="en-US"/>
              <a:pPr/>
              <a:t>‹#›</a:t>
            </a:fld>
            <a:endParaRPr lang="en-US"/>
          </a:p>
        </p:txBody>
      </p:sp>
    </p:spTree>
    <p:extLst>
      <p:ext uri="{BB962C8B-B14F-4D97-AF65-F5344CB8AC3E}">
        <p14:creationId xmlns:p14="http://schemas.microsoft.com/office/powerpoint/2010/main" val="16611757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B9A6FEF-B482-449F-8C0F-A93E41C662DD}" type="datetimeFigureOut">
              <a:rPr lang="en-US">
                <a:solidFill>
                  <a:prstClr val="black">
                    <a:tint val="75000"/>
                  </a:prstClr>
                </a:solidFill>
              </a:rPr>
              <a:pPr>
                <a:defRPr/>
              </a:pPr>
              <a:t>7/29/2018</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C03B63DF-3A9E-484D-9611-1668DACD9E4E}" type="slidenum">
              <a:rPr lang="en-US"/>
              <a:pPr/>
              <a:t>‹#›</a:t>
            </a:fld>
            <a:endParaRPr lang="en-US"/>
          </a:p>
        </p:txBody>
      </p:sp>
    </p:spTree>
    <p:extLst>
      <p:ext uri="{BB962C8B-B14F-4D97-AF65-F5344CB8AC3E}">
        <p14:creationId xmlns:p14="http://schemas.microsoft.com/office/powerpoint/2010/main" val="396579438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4F4C8F0-472B-44D9-B063-35FB2CA688BE}" type="datetimeFigureOut">
              <a:rPr lang="en-US">
                <a:solidFill>
                  <a:prstClr val="black">
                    <a:tint val="75000"/>
                  </a:prstClr>
                </a:solidFill>
              </a:rPr>
              <a:pPr>
                <a:defRPr/>
              </a:pPr>
              <a:t>7/29/2018</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4546FB4D-59AF-43DA-9C53-0E0AC190AC17}" type="slidenum">
              <a:rPr lang="en-US"/>
              <a:pPr/>
              <a:t>‹#›</a:t>
            </a:fld>
            <a:endParaRPr lang="en-US"/>
          </a:p>
        </p:txBody>
      </p:sp>
    </p:spTree>
    <p:extLst>
      <p:ext uri="{BB962C8B-B14F-4D97-AF65-F5344CB8AC3E}">
        <p14:creationId xmlns:p14="http://schemas.microsoft.com/office/powerpoint/2010/main" val="3961560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D613A35-F3BE-48FD-83D5-CE3411AA6BA0}" type="datetimeFigureOut">
              <a:rPr lang="en-US">
                <a:solidFill>
                  <a:prstClr val="black">
                    <a:tint val="75000"/>
                  </a:prstClr>
                </a:solidFill>
              </a:rPr>
              <a:pPr>
                <a:defRPr/>
              </a:pPr>
              <a:t>7/29/2018</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332A1373-82A1-46D0-B412-0586BE9CEE50}" type="slidenum">
              <a:rPr lang="en-US"/>
              <a:pPr/>
              <a:t>‹#›</a:t>
            </a:fld>
            <a:endParaRPr lang="en-US"/>
          </a:p>
        </p:txBody>
      </p:sp>
    </p:spTree>
    <p:extLst>
      <p:ext uri="{BB962C8B-B14F-4D97-AF65-F5344CB8AC3E}">
        <p14:creationId xmlns:p14="http://schemas.microsoft.com/office/powerpoint/2010/main" val="16823725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44"/>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98CF781-4279-4CD2-9BF9-6537EAC0C7EF}" type="datetimeFigureOut">
              <a:rPr lang="en-US">
                <a:solidFill>
                  <a:prstClr val="black">
                    <a:tint val="75000"/>
                  </a:prstClr>
                </a:solidFill>
              </a:rPr>
              <a:pPr>
                <a:defRPr/>
              </a:pPr>
              <a:t>7/29/2018</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3DB9D4E-90AC-4CE7-8AEF-D102372EC8DB}" type="slidenum">
              <a:rPr lang="en-US"/>
              <a:pPr/>
              <a:t>‹#›</a:t>
            </a:fld>
            <a:endParaRPr lang="en-US"/>
          </a:p>
        </p:txBody>
      </p:sp>
    </p:spTree>
    <p:extLst>
      <p:ext uri="{BB962C8B-B14F-4D97-AF65-F5344CB8AC3E}">
        <p14:creationId xmlns:p14="http://schemas.microsoft.com/office/powerpoint/2010/main" val="257506090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44"/>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B61F70A-925E-45FB-A085-AD4C7C75744C}" type="datetimeFigureOut">
              <a:rPr lang="en-US">
                <a:solidFill>
                  <a:prstClr val="black">
                    <a:tint val="75000"/>
                  </a:prstClr>
                </a:solidFill>
              </a:rPr>
              <a:pPr>
                <a:defRPr/>
              </a:pPr>
              <a:t>7/29/2018</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884F03A2-7EF7-4823-8044-4B03946D5E9C}" type="slidenum">
              <a:rPr lang="en-US"/>
              <a:pPr/>
              <a:t>‹#›</a:t>
            </a:fld>
            <a:endParaRPr lang="en-US"/>
          </a:p>
        </p:txBody>
      </p:sp>
    </p:spTree>
    <p:extLst>
      <p:ext uri="{BB962C8B-B14F-4D97-AF65-F5344CB8AC3E}">
        <p14:creationId xmlns:p14="http://schemas.microsoft.com/office/powerpoint/2010/main" val="179298122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C45BE00-0CC4-4A4E-AF4A-12152C2D5B87}"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33BE249-9595-4F14-842B-7D83A37ADB76}" type="slidenum">
              <a:rPr lang="en-US"/>
              <a:pPr/>
              <a:t>‹#›</a:t>
            </a:fld>
            <a:endParaRPr lang="en-US"/>
          </a:p>
        </p:txBody>
      </p:sp>
    </p:spTree>
    <p:extLst>
      <p:ext uri="{BB962C8B-B14F-4D97-AF65-F5344CB8AC3E}">
        <p14:creationId xmlns:p14="http://schemas.microsoft.com/office/powerpoint/2010/main" val="391202663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8E3B1B4-9E42-4C06-94AD-CFD988969A5A}"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FF458C0-37D4-4BD7-8038-160DA12716BA}" type="slidenum">
              <a:rPr lang="en-US"/>
              <a:pPr/>
              <a:t>‹#›</a:t>
            </a:fld>
            <a:endParaRPr lang="en-US"/>
          </a:p>
        </p:txBody>
      </p:sp>
    </p:spTree>
    <p:extLst>
      <p:ext uri="{BB962C8B-B14F-4D97-AF65-F5344CB8AC3E}">
        <p14:creationId xmlns:p14="http://schemas.microsoft.com/office/powerpoint/2010/main" val="104256655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4494644"/>
      </p:ext>
    </p:extLst>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607"/>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CF096A4-6E4C-4CC0-B7D0-D3E08D81E685}" type="datetimeFigureOut">
              <a:rPr lang="en-US" smtClean="0"/>
              <a:t>7/29/2018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193081896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F096A4-6E4C-4CC0-B7D0-D3E08D81E685}" type="datetimeFigureOut">
              <a:rPr lang="en-US" smtClean="0"/>
              <a:t>7/29/2018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41899138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708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F096A4-6E4C-4CC0-B7D0-D3E08D81E685}" type="datetimeFigureOut">
              <a:rPr lang="en-US" smtClean="0"/>
              <a:t>7/29/2018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8999067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F096A4-6E4C-4CC0-B7D0-D3E08D81E685}" type="datetimeFigureOut">
              <a:rPr lang="en-US" smtClean="0"/>
              <a:t>7/29/2018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266120156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11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1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CF096A4-6E4C-4CC0-B7D0-D3E08D81E685}" type="datetimeFigureOut">
              <a:rPr lang="en-US" smtClean="0"/>
              <a:t>7/29/2018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282339026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CF096A4-6E4C-4CC0-B7D0-D3E08D81E685}" type="datetimeFigureOut">
              <a:rPr lang="en-US" smtClean="0"/>
              <a:t>7/29/2018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107002794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F096A4-6E4C-4CC0-B7D0-D3E08D81E685}" type="datetimeFigureOut">
              <a:rPr lang="en-US" smtClean="0"/>
              <a:t>7/29/2018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164232756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23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F096A4-6E4C-4CC0-B7D0-D3E08D81E685}" type="datetimeFigureOut">
              <a:rPr lang="en-US" smtClean="0"/>
              <a:t>7/29/2018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150399831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F096A4-6E4C-4CC0-B7D0-D3E08D81E685}" type="datetimeFigureOut">
              <a:rPr lang="en-US" smtClean="0"/>
              <a:t>7/29/2018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48253415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F096A4-6E4C-4CC0-B7D0-D3E08D81E685}" type="datetimeFigureOut">
              <a:rPr lang="en-US" smtClean="0"/>
              <a:t>7/29/2018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210980172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82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82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F096A4-6E4C-4CC0-B7D0-D3E08D81E685}" type="datetimeFigureOut">
              <a:rPr lang="en-US" smtClean="0"/>
              <a:t>7/29/2018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D153C5-7232-43B2-9289-60F34ED51534}" type="slidenum">
              <a:rPr lang="en-US" smtClean="0"/>
              <a:t>‹#›</a:t>
            </a:fld>
            <a:endParaRPr lang="en-US"/>
          </a:p>
        </p:txBody>
      </p:sp>
    </p:spTree>
    <p:extLst>
      <p:ext uri="{BB962C8B-B14F-4D97-AF65-F5344CB8AC3E}">
        <p14:creationId xmlns:p14="http://schemas.microsoft.com/office/powerpoint/2010/main" val="92010379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135952EE-7EAE-4EA3-BC3A-1B0EC8B0AEE0}"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35511C-9F9E-4665-B6F1-88AC27595E65}" type="slidenum">
              <a:rPr lang="en-US"/>
              <a:pPr/>
              <a:t>‹#›</a:t>
            </a:fld>
            <a:endParaRPr lang="en-US"/>
          </a:p>
        </p:txBody>
      </p:sp>
    </p:spTree>
    <p:extLst>
      <p:ext uri="{BB962C8B-B14F-4D97-AF65-F5344CB8AC3E}">
        <p14:creationId xmlns:p14="http://schemas.microsoft.com/office/powerpoint/2010/main" val="338834494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7A37234-8042-4E81-B3F1-9A7B4ECCFBAA}"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86DBAD37-BA05-49C8-97DD-DBB3EE15C1E8}" type="slidenum">
              <a:rPr lang="en-US"/>
              <a:pPr/>
              <a:t>‹#›</a:t>
            </a:fld>
            <a:endParaRPr lang="en-US"/>
          </a:p>
        </p:txBody>
      </p:sp>
    </p:spTree>
    <p:extLst>
      <p:ext uri="{BB962C8B-B14F-4D97-AF65-F5344CB8AC3E}">
        <p14:creationId xmlns:p14="http://schemas.microsoft.com/office/powerpoint/2010/main" val="31105189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48175CC-00D7-4E01-8E91-7B692A19F155}"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EF07B2B-CF74-49FF-BF3A-3E87629EF7DC}" type="slidenum">
              <a:rPr lang="en-US"/>
              <a:pPr/>
              <a:t>‹#›</a:t>
            </a:fld>
            <a:endParaRPr lang="en-US"/>
          </a:p>
        </p:txBody>
      </p:sp>
    </p:spTree>
    <p:extLst>
      <p:ext uri="{BB962C8B-B14F-4D97-AF65-F5344CB8AC3E}">
        <p14:creationId xmlns:p14="http://schemas.microsoft.com/office/powerpoint/2010/main" val="78119782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5249A6A-E493-45D2-A5F6-068EC7FBE4B4}" type="datetimeFigureOut">
              <a:rPr lang="en-US">
                <a:solidFill>
                  <a:prstClr val="black">
                    <a:tint val="75000"/>
                  </a:prstClr>
                </a:solidFill>
              </a:rPr>
              <a:pPr>
                <a:defRPr/>
              </a:pPr>
              <a:t>7/29/2018</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596D1280-1001-4313-BFB6-673A28865D43}" type="slidenum">
              <a:rPr lang="en-US"/>
              <a:pPr/>
              <a:t>‹#›</a:t>
            </a:fld>
            <a:endParaRPr lang="en-US"/>
          </a:p>
        </p:txBody>
      </p:sp>
    </p:spTree>
    <p:extLst>
      <p:ext uri="{BB962C8B-B14F-4D97-AF65-F5344CB8AC3E}">
        <p14:creationId xmlns:p14="http://schemas.microsoft.com/office/powerpoint/2010/main" val="188232915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EF22690-4287-4945-95EE-B07329458A5F}" type="datetimeFigureOut">
              <a:rPr lang="en-US">
                <a:solidFill>
                  <a:prstClr val="black">
                    <a:tint val="75000"/>
                  </a:prstClr>
                </a:solidFill>
              </a:rPr>
              <a:pPr>
                <a:defRPr/>
              </a:pPr>
              <a:t>7/29/2018</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01A177A2-DC80-4D93-B177-8F3B92A4E861}" type="slidenum">
              <a:rPr lang="en-US"/>
              <a:pPr/>
              <a:t>‹#›</a:t>
            </a:fld>
            <a:endParaRPr lang="en-US"/>
          </a:p>
        </p:txBody>
      </p:sp>
    </p:spTree>
    <p:extLst>
      <p:ext uri="{BB962C8B-B14F-4D97-AF65-F5344CB8AC3E}">
        <p14:creationId xmlns:p14="http://schemas.microsoft.com/office/powerpoint/2010/main" val="326189036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FCF4DC6-4414-4785-A52C-8E9FC965E2CE}" type="datetimeFigureOut">
              <a:rPr lang="en-US">
                <a:solidFill>
                  <a:prstClr val="black">
                    <a:tint val="75000"/>
                  </a:prstClr>
                </a:solidFill>
              </a:rPr>
              <a:pPr>
                <a:defRPr/>
              </a:pPr>
              <a:t>7/29/2018</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774D9A12-841A-458B-AB81-E1C4DD8E562A}" type="slidenum">
              <a:rPr lang="en-US"/>
              <a:pPr/>
              <a:t>‹#›</a:t>
            </a:fld>
            <a:endParaRPr lang="en-US"/>
          </a:p>
        </p:txBody>
      </p:sp>
    </p:spTree>
    <p:extLst>
      <p:ext uri="{BB962C8B-B14F-4D97-AF65-F5344CB8AC3E}">
        <p14:creationId xmlns:p14="http://schemas.microsoft.com/office/powerpoint/2010/main" val="330043985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CA1EFC5-47A2-489D-87FC-A73B0C985E12}" type="datetimeFigureOut">
              <a:rPr lang="en-US">
                <a:solidFill>
                  <a:prstClr val="black">
                    <a:tint val="75000"/>
                  </a:prstClr>
                </a:solidFill>
              </a:rPr>
              <a:pPr>
                <a:defRPr/>
              </a:pPr>
              <a:t>7/29/2018</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A202AEAB-3E2B-4DE9-A35B-974170286104}" type="slidenum">
              <a:rPr lang="en-US"/>
              <a:pPr/>
              <a:t>‹#›</a:t>
            </a:fld>
            <a:endParaRPr lang="en-US"/>
          </a:p>
        </p:txBody>
      </p:sp>
    </p:spTree>
    <p:extLst>
      <p:ext uri="{BB962C8B-B14F-4D97-AF65-F5344CB8AC3E}">
        <p14:creationId xmlns:p14="http://schemas.microsoft.com/office/powerpoint/2010/main" val="162357338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0660758-D3A7-4009-8943-2375B88BCED2}" type="datetimeFigureOut">
              <a:rPr lang="en-US">
                <a:solidFill>
                  <a:prstClr val="black">
                    <a:tint val="75000"/>
                  </a:prstClr>
                </a:solidFill>
              </a:rPr>
              <a:pPr>
                <a:defRPr/>
              </a:pPr>
              <a:t>7/29/2018</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C0AE17F2-2C42-482E-85E3-871BB2DC1942}" type="slidenum">
              <a:rPr lang="en-US"/>
              <a:pPr/>
              <a:t>‹#›</a:t>
            </a:fld>
            <a:endParaRPr lang="en-US"/>
          </a:p>
        </p:txBody>
      </p:sp>
    </p:spTree>
    <p:extLst>
      <p:ext uri="{BB962C8B-B14F-4D97-AF65-F5344CB8AC3E}">
        <p14:creationId xmlns:p14="http://schemas.microsoft.com/office/powerpoint/2010/main" val="287036848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287DD4D-F812-48E3-A17B-7B39C86A02F2}" type="datetimeFigureOut">
              <a:rPr lang="en-US">
                <a:solidFill>
                  <a:prstClr val="black">
                    <a:tint val="75000"/>
                  </a:prstClr>
                </a:solidFill>
              </a:rPr>
              <a:pPr>
                <a:defRPr/>
              </a:pPr>
              <a:t>7/29/2018</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037FD434-6C2A-42BC-841B-220CDAE9E2AB}" type="slidenum">
              <a:rPr lang="en-US"/>
              <a:pPr/>
              <a:t>‹#›</a:t>
            </a:fld>
            <a:endParaRPr lang="en-US"/>
          </a:p>
        </p:txBody>
      </p:sp>
    </p:spTree>
    <p:extLst>
      <p:ext uri="{BB962C8B-B14F-4D97-AF65-F5344CB8AC3E}">
        <p14:creationId xmlns:p14="http://schemas.microsoft.com/office/powerpoint/2010/main" val="190350515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D5B4C04-9061-4544-ADC2-07EA5AA8EFB9}"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A24AC7A-91BA-4CC6-BDC8-B9AC5603B4F5}" type="slidenum">
              <a:rPr lang="en-US"/>
              <a:pPr/>
              <a:t>‹#›</a:t>
            </a:fld>
            <a:endParaRPr lang="en-US"/>
          </a:p>
        </p:txBody>
      </p:sp>
    </p:spTree>
    <p:extLst>
      <p:ext uri="{BB962C8B-B14F-4D97-AF65-F5344CB8AC3E}">
        <p14:creationId xmlns:p14="http://schemas.microsoft.com/office/powerpoint/2010/main" val="90120773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EF5B5AD-F5DB-4A76-9566-D9BF83B4D532}" type="datetimeFigureOut">
              <a:rPr lang="en-US">
                <a:solidFill>
                  <a:prstClr val="black">
                    <a:tint val="75000"/>
                  </a:prstClr>
                </a:solidFill>
              </a:rPr>
              <a:pPr>
                <a:def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86FA6AF-09BC-4701-8C40-79B5F05B9136}" type="slidenum">
              <a:rPr lang="en-US"/>
              <a:pPr/>
              <a:t>‹#›</a:t>
            </a:fld>
            <a:endParaRPr lang="en-US"/>
          </a:p>
        </p:txBody>
      </p:sp>
    </p:spTree>
    <p:extLst>
      <p:ext uri="{BB962C8B-B14F-4D97-AF65-F5344CB8AC3E}">
        <p14:creationId xmlns:p14="http://schemas.microsoft.com/office/powerpoint/2010/main" val="312768778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582367186"/>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Rectangle 1"/>
          <p:cNvSpPr/>
          <p:nvPr userDrawn="1"/>
        </p:nvSpPr>
        <p:spPr>
          <a:xfrm>
            <a:off x="-74613" y="0"/>
            <a:ext cx="9218613" cy="6858000"/>
          </a:xfrm>
          <a:prstGeom prst="rect">
            <a:avLst/>
          </a:prstGeom>
          <a:solidFill>
            <a:srgbClr val="090C15"/>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3" name="8-Point Star 2"/>
          <p:cNvSpPr/>
          <p:nvPr userDrawn="1"/>
        </p:nvSpPr>
        <p:spPr>
          <a:xfrm>
            <a:off x="1960563" y="1220788"/>
            <a:ext cx="192087" cy="192087"/>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4" name="8-Point Star 3"/>
          <p:cNvSpPr/>
          <p:nvPr userDrawn="1"/>
        </p:nvSpPr>
        <p:spPr>
          <a:xfrm>
            <a:off x="6723063" y="3927475"/>
            <a:ext cx="306387" cy="30797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5" name="8-Point Star 4"/>
          <p:cNvSpPr/>
          <p:nvPr userDrawn="1"/>
        </p:nvSpPr>
        <p:spPr>
          <a:xfrm>
            <a:off x="6069013" y="1816100"/>
            <a:ext cx="192087" cy="192088"/>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6" name="8-Point Star 5"/>
          <p:cNvSpPr/>
          <p:nvPr userDrawn="1"/>
        </p:nvSpPr>
        <p:spPr>
          <a:xfrm>
            <a:off x="4379913" y="5080000"/>
            <a:ext cx="192087" cy="192088"/>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7" name="8-Point Star 6"/>
          <p:cNvSpPr/>
          <p:nvPr userDrawn="1"/>
        </p:nvSpPr>
        <p:spPr>
          <a:xfrm>
            <a:off x="1000125" y="4408488"/>
            <a:ext cx="96838" cy="95250"/>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8" name="8-Point Star 7"/>
          <p:cNvSpPr/>
          <p:nvPr userDrawn="1"/>
        </p:nvSpPr>
        <p:spPr>
          <a:xfrm>
            <a:off x="7491413" y="5772150"/>
            <a:ext cx="192087" cy="192088"/>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9" name="8-Point Star 8"/>
          <p:cNvSpPr/>
          <p:nvPr userDrawn="1"/>
        </p:nvSpPr>
        <p:spPr>
          <a:xfrm>
            <a:off x="2344738" y="5867400"/>
            <a:ext cx="306387" cy="28892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10" name="8-Point Star 9"/>
          <p:cNvSpPr/>
          <p:nvPr userDrawn="1"/>
        </p:nvSpPr>
        <p:spPr>
          <a:xfrm>
            <a:off x="8258175" y="2295525"/>
            <a:ext cx="96838" cy="96838"/>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11" name="8-Point Star 10"/>
          <p:cNvSpPr/>
          <p:nvPr userDrawn="1"/>
        </p:nvSpPr>
        <p:spPr>
          <a:xfrm>
            <a:off x="7264400" y="509588"/>
            <a:ext cx="192088" cy="192087"/>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12" name="8-Point Star 11"/>
          <p:cNvSpPr/>
          <p:nvPr userDrawn="1"/>
        </p:nvSpPr>
        <p:spPr>
          <a:xfrm>
            <a:off x="3189288" y="2546350"/>
            <a:ext cx="192087" cy="192088"/>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13" name="8-Point Star 12"/>
          <p:cNvSpPr/>
          <p:nvPr userDrawn="1"/>
        </p:nvSpPr>
        <p:spPr>
          <a:xfrm>
            <a:off x="4840288" y="701675"/>
            <a:ext cx="269875" cy="26987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pic>
        <p:nvPicPr>
          <p:cNvPr id="14" name="Picture 44" hidden="1">
            <a:hlinkClick r:id="rId2"/>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095500" y="2954338"/>
            <a:ext cx="407035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Diamond 1"/>
          <p:cNvSpPr/>
          <p:nvPr userDrawn="1"/>
        </p:nvSpPr>
        <p:spPr>
          <a:xfrm rot="21067614">
            <a:off x="2343150" y="2952750"/>
            <a:ext cx="171450" cy="177800"/>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16" name="Diamond 1"/>
          <p:cNvSpPr/>
          <p:nvPr userDrawn="1"/>
        </p:nvSpPr>
        <p:spPr>
          <a:xfrm rot="19509517">
            <a:off x="2187575" y="3054350"/>
            <a:ext cx="171450" cy="176213"/>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17" name="Diamond 1"/>
          <p:cNvSpPr/>
          <p:nvPr userDrawn="1"/>
        </p:nvSpPr>
        <p:spPr>
          <a:xfrm rot="17488843">
            <a:off x="2082800" y="3219451"/>
            <a:ext cx="173037" cy="176212"/>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18" name="Diamond 1"/>
          <p:cNvSpPr/>
          <p:nvPr userDrawn="1"/>
        </p:nvSpPr>
        <p:spPr>
          <a:xfrm rot="15851965">
            <a:off x="2086769" y="3423444"/>
            <a:ext cx="173038" cy="177800"/>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19" name="Diamond 1"/>
          <p:cNvSpPr/>
          <p:nvPr userDrawn="1"/>
        </p:nvSpPr>
        <p:spPr>
          <a:xfrm rot="14263334">
            <a:off x="2177257" y="3613943"/>
            <a:ext cx="171450" cy="176213"/>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0" name="Diamond 1"/>
          <p:cNvSpPr/>
          <p:nvPr userDrawn="1"/>
        </p:nvSpPr>
        <p:spPr>
          <a:xfrm rot="11904310">
            <a:off x="2336800" y="3716338"/>
            <a:ext cx="171450" cy="177800"/>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1" name="Diamond 1"/>
          <p:cNvSpPr/>
          <p:nvPr userDrawn="1"/>
        </p:nvSpPr>
        <p:spPr>
          <a:xfrm rot="10237614">
            <a:off x="2530475" y="3719513"/>
            <a:ext cx="171450" cy="177800"/>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2" name="Diamond 1"/>
          <p:cNvSpPr/>
          <p:nvPr userDrawn="1"/>
        </p:nvSpPr>
        <p:spPr>
          <a:xfrm rot="8631799">
            <a:off x="2697163" y="3629025"/>
            <a:ext cx="173037" cy="176213"/>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3" name="Diamond 1"/>
          <p:cNvSpPr/>
          <p:nvPr userDrawn="1"/>
        </p:nvSpPr>
        <p:spPr>
          <a:xfrm rot="1496748">
            <a:off x="2544763" y="2952750"/>
            <a:ext cx="171450" cy="177800"/>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4" name="Diamond 1"/>
          <p:cNvSpPr/>
          <p:nvPr userDrawn="1"/>
        </p:nvSpPr>
        <p:spPr>
          <a:xfrm rot="2687096">
            <a:off x="2706688" y="3036888"/>
            <a:ext cx="173037" cy="176212"/>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5" name="10-Point Star 24"/>
          <p:cNvSpPr/>
          <p:nvPr userDrawn="1"/>
        </p:nvSpPr>
        <p:spPr>
          <a:xfrm>
            <a:off x="2201863" y="3082925"/>
            <a:ext cx="638175" cy="666750"/>
          </a:xfrm>
          <a:prstGeom prst="star1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6" name="Oval 25" hidden="1"/>
          <p:cNvSpPr/>
          <p:nvPr userDrawn="1"/>
        </p:nvSpPr>
        <p:spPr>
          <a:xfrm>
            <a:off x="1743075" y="2640013"/>
            <a:ext cx="1509713" cy="153035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7" name="Oval 26" hidden="1"/>
          <p:cNvSpPr/>
          <p:nvPr userDrawn="1"/>
        </p:nvSpPr>
        <p:spPr>
          <a:xfrm>
            <a:off x="1620838" y="2522538"/>
            <a:ext cx="1754187" cy="176688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8" name="Oval 27" hidden="1"/>
          <p:cNvSpPr/>
          <p:nvPr userDrawn="1"/>
        </p:nvSpPr>
        <p:spPr>
          <a:xfrm>
            <a:off x="1460500" y="2360613"/>
            <a:ext cx="2074863" cy="208915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
        <p:nvSpPr>
          <p:cNvPr id="29" name="Oval 28" hidden="1"/>
          <p:cNvSpPr/>
          <p:nvPr userDrawn="1"/>
        </p:nvSpPr>
        <p:spPr>
          <a:xfrm>
            <a:off x="1104900" y="1971675"/>
            <a:ext cx="2649538" cy="267176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1600">
              <a:solidFill>
                <a:prstClr val="white"/>
              </a:solidFill>
            </a:endParaRPr>
          </a:p>
        </p:txBody>
      </p:sp>
    </p:spTree>
    <p:extLst>
      <p:ext uri="{BB962C8B-B14F-4D97-AF65-F5344CB8AC3E}">
        <p14:creationId xmlns:p14="http://schemas.microsoft.com/office/powerpoint/2010/main" val="90778704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000"/>
                                        <p:tgtEl>
                                          <p:spTgt spid="13"/>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1"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childTnLst>
                                </p:cTn>
                              </p:par>
                              <p:par>
                                <p:cTn id="14" presetID="10" presetClass="entr" presetSubtype="0" fill="hold" grpId="1"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par>
                                <p:cTn id="20" presetID="10"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000"/>
                                        <p:tgtEl>
                                          <p:spTgt spid="9"/>
                                        </p:tgtEl>
                                      </p:cBhvr>
                                    </p:animEffect>
                                  </p:childTnLst>
                                </p:cTn>
                              </p:par>
                              <p:par>
                                <p:cTn id="26" presetID="10" presetClass="entr" presetSubtype="0"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childTnLst>
                                </p:cTn>
                              </p:par>
                              <p:par>
                                <p:cTn id="29" presetID="10" presetClass="entr" presetSubtype="0" fill="hold" grpId="1"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par>
                                <p:cTn id="32" presetID="10" presetClass="entr" presetSubtype="0" fill="hold" grpId="1"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par>
                                <p:cTn id="35" presetID="10" presetClass="entr" presetSubtype="0"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2000"/>
                                        <p:tgtEl>
                                          <p:spTgt spid="4"/>
                                        </p:tgtEl>
                                      </p:cBhvr>
                                    </p:animEffect>
                                  </p:childTnLst>
                                </p:cTn>
                              </p:par>
                            </p:childTnLst>
                          </p:cTn>
                        </p:par>
                        <p:par>
                          <p:cTn id="38" fill="hold">
                            <p:stCondLst>
                              <p:cond delay="2000"/>
                            </p:stCondLst>
                            <p:childTnLst>
                              <p:par>
                                <p:cTn id="39" presetID="42" presetClass="path" presetSubtype="0" accel="50000" decel="50000" fill="hold" grpId="0" nodeType="afterEffect">
                                  <p:stCondLst>
                                    <p:cond delay="800"/>
                                  </p:stCondLst>
                                  <p:childTnLst>
                                    <p:animMotion origin="layout" path="M 2.77778E-7 -1.54487E-6 L -0.21615 -0.25439 " pathEditMode="relative" rAng="0" ptsTypes="AA">
                                      <p:cBhvr>
                                        <p:cTn id="40" dur="2000" fill="hold"/>
                                        <p:tgtEl>
                                          <p:spTgt spid="6"/>
                                        </p:tgtEl>
                                        <p:attrNameLst>
                                          <p:attrName>ppt_x</p:attrName>
                                          <p:attrName>ppt_y</p:attrName>
                                        </p:attrNameLst>
                                      </p:cBhvr>
                                      <p:rCtr x="-1081600" y="-1272000"/>
                                    </p:animMotion>
                                  </p:childTnLst>
                                </p:cTn>
                              </p:par>
                              <p:par>
                                <p:cTn id="41" presetID="42" presetClass="path" presetSubtype="0" accel="50000" decel="50000" fill="hold" grpId="0" nodeType="withEffect">
                                  <p:stCondLst>
                                    <p:cond delay="800"/>
                                  </p:stCondLst>
                                  <p:childTnLst>
                                    <p:animMotion origin="layout" path="M -2.77778E-7 5.64292E-7 L -0.00417 -0.37627 " pathEditMode="relative" rAng="0" ptsTypes="AA">
                                      <p:cBhvr>
                                        <p:cTn id="42" dur="2000" fill="hold"/>
                                        <p:tgtEl>
                                          <p:spTgt spid="9"/>
                                        </p:tgtEl>
                                        <p:attrNameLst>
                                          <p:attrName>ppt_x</p:attrName>
                                          <p:attrName>ppt_y</p:attrName>
                                        </p:attrNameLst>
                                      </p:cBhvr>
                                      <p:rCtr x="-20800" y="-1882500"/>
                                    </p:animMotion>
                                  </p:childTnLst>
                                </p:cTn>
                              </p:par>
                              <p:par>
                                <p:cTn id="43" presetID="42" presetClass="path" presetSubtype="0" accel="50000" decel="50000" fill="hold" grpId="0" nodeType="withEffect">
                                  <p:stCondLst>
                                    <p:cond delay="800"/>
                                  </p:stCondLst>
                                  <p:childTnLst>
                                    <p:animMotion origin="layout" path="M -3.33333E-6 2.56244E-6 L 0.14601 -0.14408 " pathEditMode="relative" rAng="0" ptsTypes="AA">
                                      <p:cBhvr>
                                        <p:cTn id="44" dur="2000" fill="hold"/>
                                        <p:tgtEl>
                                          <p:spTgt spid="7"/>
                                        </p:tgtEl>
                                        <p:attrNameLst>
                                          <p:attrName>ppt_x</p:attrName>
                                          <p:attrName>ppt_y</p:attrName>
                                        </p:attrNameLst>
                                      </p:cBhvr>
                                      <p:rCtr x="729200" y="-721600"/>
                                    </p:animMotion>
                                  </p:childTnLst>
                                </p:cTn>
                              </p:par>
                              <p:par>
                                <p:cTn id="45" presetID="42" presetClass="path" presetSubtype="0" accel="50000" decel="50000" fill="hold" grpId="0" nodeType="withEffect">
                                  <p:stCondLst>
                                    <p:cond delay="800"/>
                                  </p:stCondLst>
                                  <p:childTnLst>
                                    <p:animMotion origin="layout" path="M -1.38889E-6 1.13784E-6 L -0.09861 0.12026 " pathEditMode="relative" rAng="0" ptsTypes="AA">
                                      <p:cBhvr>
                                        <p:cTn id="46" dur="2000" fill="hold"/>
                                        <p:tgtEl>
                                          <p:spTgt spid="12"/>
                                        </p:tgtEl>
                                        <p:attrNameLst>
                                          <p:attrName>ppt_x</p:attrName>
                                          <p:attrName>ppt_y</p:attrName>
                                        </p:attrNameLst>
                                      </p:cBhvr>
                                      <p:rCtr x="-493100" y="601300"/>
                                    </p:animMotion>
                                  </p:childTnLst>
                                </p:cTn>
                              </p:par>
                              <p:par>
                                <p:cTn id="47" presetID="42" presetClass="path" presetSubtype="0" accel="50000" decel="50000" fill="hold" grpId="0" nodeType="withEffect">
                                  <p:stCondLst>
                                    <p:cond delay="800"/>
                                  </p:stCondLst>
                                  <p:childTnLst>
                                    <p:animMotion origin="layout" path="M 3.61111E-6 -6.29047E-7 L 0.04409 0.30227 " pathEditMode="relative" rAng="0" ptsTypes="AA">
                                      <p:cBhvr>
                                        <p:cTn id="48" dur="2000" fill="hold"/>
                                        <p:tgtEl>
                                          <p:spTgt spid="3"/>
                                        </p:tgtEl>
                                        <p:attrNameLst>
                                          <p:attrName>ppt_x</p:attrName>
                                          <p:attrName>ppt_y</p:attrName>
                                        </p:attrNameLst>
                                      </p:cBhvr>
                                      <p:rCtr x="220500" y="1510200"/>
                                    </p:animMotion>
                                  </p:childTnLst>
                                </p:cTn>
                              </p:par>
                              <p:par>
                                <p:cTn id="49" presetID="42" presetClass="path" presetSubtype="0" accel="50000" decel="50000" fill="hold" grpId="0" nodeType="withEffect">
                                  <p:stCondLst>
                                    <p:cond delay="800"/>
                                  </p:stCondLst>
                                  <p:childTnLst>
                                    <p:animMotion origin="layout" path="M 2.77778E-6 2.10916E-6 L -0.27934 0.37766 " pathEditMode="relative" rAng="0" ptsTypes="AA">
                                      <p:cBhvr>
                                        <p:cTn id="50" dur="2000" fill="hold"/>
                                        <p:tgtEl>
                                          <p:spTgt spid="13"/>
                                        </p:tgtEl>
                                        <p:attrNameLst>
                                          <p:attrName>ppt_x</p:attrName>
                                          <p:attrName>ppt_y</p:attrName>
                                        </p:attrNameLst>
                                      </p:cBhvr>
                                      <p:rCtr x="-1397600" y="1887100"/>
                                    </p:animMotion>
                                  </p:childTnLst>
                                </p:cTn>
                              </p:par>
                              <p:par>
                                <p:cTn id="51" presetID="42" presetClass="path" presetSubtype="0" accel="50000" decel="50000" fill="hold" grpId="0" nodeType="withEffect">
                                  <p:stCondLst>
                                    <p:cond delay="800"/>
                                  </p:stCondLst>
                                  <p:childTnLst>
                                    <p:animMotion origin="layout" path="M -1.94444E-6 4.11656E-6 L -0.40521 0.22109 " pathEditMode="relative" rAng="0" ptsTypes="AA">
                                      <p:cBhvr>
                                        <p:cTn id="52" dur="2000" fill="hold"/>
                                        <p:tgtEl>
                                          <p:spTgt spid="5"/>
                                        </p:tgtEl>
                                        <p:attrNameLst>
                                          <p:attrName>ppt_x</p:attrName>
                                          <p:attrName>ppt_y</p:attrName>
                                        </p:attrNameLst>
                                      </p:cBhvr>
                                      <p:rCtr x="-2026000" y="1105500"/>
                                    </p:animMotion>
                                  </p:childTnLst>
                                </p:cTn>
                              </p:par>
                              <p:par>
                                <p:cTn id="53" presetID="42" presetClass="path" presetSubtype="0" accel="50000" decel="50000" fill="hold" grpId="0" nodeType="withEffect">
                                  <p:stCondLst>
                                    <p:cond delay="800"/>
                                  </p:stCondLst>
                                  <p:childTnLst>
                                    <p:animMotion origin="layout" path="M -1.11111E-6 -2.85846E-6 L -0.54427 0.41698 " pathEditMode="relative" rAng="0" ptsTypes="AA">
                                      <p:cBhvr>
                                        <p:cTn id="54" dur="2000" fill="hold"/>
                                        <p:tgtEl>
                                          <p:spTgt spid="11"/>
                                        </p:tgtEl>
                                        <p:attrNameLst>
                                          <p:attrName>ppt_x</p:attrName>
                                          <p:attrName>ppt_y</p:attrName>
                                        </p:attrNameLst>
                                      </p:cBhvr>
                                      <p:rCtr x="-2722200" y="2083700"/>
                                    </p:animMotion>
                                  </p:childTnLst>
                                </p:cTn>
                              </p:par>
                              <p:par>
                                <p:cTn id="55" presetID="42" presetClass="path" presetSubtype="0" accel="50000" decel="50000" fill="hold" grpId="0" nodeType="withEffect">
                                  <p:stCondLst>
                                    <p:cond delay="800"/>
                                  </p:stCondLst>
                                  <p:childTnLst>
                                    <p:animMotion origin="layout" path="M 2.77778E-7 1.65587E-6 L -0.48715 -0.1006 " pathEditMode="relative" rAng="0" ptsTypes="AA">
                                      <p:cBhvr>
                                        <p:cTn id="56" dur="2000" fill="hold"/>
                                        <p:tgtEl>
                                          <p:spTgt spid="4"/>
                                        </p:tgtEl>
                                        <p:attrNameLst>
                                          <p:attrName>ppt_x</p:attrName>
                                          <p:attrName>ppt_y</p:attrName>
                                        </p:attrNameLst>
                                      </p:cBhvr>
                                      <p:rCtr x="-2435800" y="-504200"/>
                                    </p:animMotion>
                                  </p:childTnLst>
                                </p:cTn>
                              </p:par>
                              <p:par>
                                <p:cTn id="57" presetID="42" presetClass="path" presetSubtype="0" accel="50000" decel="50000" fill="hold" grpId="0" nodeType="withEffect">
                                  <p:stCondLst>
                                    <p:cond delay="800"/>
                                  </p:stCondLst>
                                  <p:childTnLst>
                                    <p:animMotion origin="layout" path="M -3.33333E-6 -6.01295E-7 L -0.64774 0.16374 " pathEditMode="relative" rAng="0" ptsTypes="AA">
                                      <p:cBhvr>
                                        <p:cTn id="58" dur="2000" fill="hold"/>
                                        <p:tgtEl>
                                          <p:spTgt spid="10"/>
                                        </p:tgtEl>
                                        <p:attrNameLst>
                                          <p:attrName>ppt_x</p:attrName>
                                          <p:attrName>ppt_y</p:attrName>
                                        </p:attrNameLst>
                                      </p:cBhvr>
                                      <p:rCtr x="-3239600" y="818700"/>
                                    </p:animMotion>
                                  </p:childTnLst>
                                </p:cTn>
                              </p:par>
                              <p:par>
                                <p:cTn id="59" presetID="42" presetClass="path" presetSubtype="0" accel="50000" decel="50000" fill="hold" grpId="0" nodeType="withEffect">
                                  <p:stCondLst>
                                    <p:cond delay="800"/>
                                  </p:stCondLst>
                                  <p:childTnLst>
                                    <p:animMotion origin="layout" path="M 2.5E-6 -4.10731E-6 L -0.56077 -0.35522 " pathEditMode="relative" rAng="0" ptsTypes="AA">
                                      <p:cBhvr>
                                        <p:cTn id="60" dur="2000" fill="hold"/>
                                        <p:tgtEl>
                                          <p:spTgt spid="8"/>
                                        </p:tgtEl>
                                        <p:attrNameLst>
                                          <p:attrName>ppt_x</p:attrName>
                                          <p:attrName>ppt_y</p:attrName>
                                        </p:attrNameLst>
                                      </p:cBhvr>
                                      <p:rCtr x="-2803800" y="-1776100"/>
                                    </p:animMotion>
                                  </p:childTnLst>
                                </p:cTn>
                              </p:par>
                              <p:par>
                                <p:cTn id="61" presetID="1" presetClass="entr" presetSubtype="0" fill="hold" nodeType="withEffect">
                                  <p:stCondLst>
                                    <p:cond delay="2400"/>
                                  </p:stCondLst>
                                  <p:childTnLst>
                                    <p:set>
                                      <p:cBhvr>
                                        <p:cTn id="62" dur="1" fill="hold">
                                          <p:stCondLst>
                                            <p:cond delay="0"/>
                                          </p:stCondLst>
                                        </p:cTn>
                                        <p:tgtEl>
                                          <p:spTgt spid="25"/>
                                        </p:tgtEl>
                                        <p:attrNameLst>
                                          <p:attrName>style.visibility</p:attrName>
                                        </p:attrNameLst>
                                      </p:cBhvr>
                                      <p:to>
                                        <p:strVal val="visible"/>
                                      </p:to>
                                    </p:set>
                                  </p:childTnLst>
                                </p:cTn>
                              </p:par>
                              <p:par>
                                <p:cTn id="63" presetID="8" presetClass="emph" presetSubtype="0" fill="hold" nodeType="withEffect">
                                  <p:stCondLst>
                                    <p:cond delay="3000"/>
                                  </p:stCondLst>
                                  <p:childTnLst>
                                    <p:animRot by="21600000">
                                      <p:cBhvr>
                                        <p:cTn id="64" dur="3000" fill="hold"/>
                                        <p:tgtEl>
                                          <p:spTgt spid="25"/>
                                        </p:tgtEl>
                                        <p:attrNameLst>
                                          <p:attrName>r</p:attrName>
                                        </p:attrNameLst>
                                      </p:cBhvr>
                                    </p:animRot>
                                  </p:childTnLst>
                                </p:cTn>
                              </p:par>
                              <p:par>
                                <p:cTn id="65" presetID="1" presetClass="entr" presetSubtype="0" fill="hold" grpId="0" nodeType="withEffect">
                                  <p:stCondLst>
                                    <p:cond delay="2500"/>
                                  </p:stCondLst>
                                  <p:childTnLst>
                                    <p:set>
                                      <p:cBhvr>
                                        <p:cTn id="66" dur="1" fill="hold">
                                          <p:stCondLst>
                                            <p:cond delay="0"/>
                                          </p:stCondLst>
                                        </p:cTn>
                                        <p:tgtEl>
                                          <p:spTgt spid="26"/>
                                        </p:tgtEl>
                                        <p:attrNameLst>
                                          <p:attrName>style.visibility</p:attrName>
                                        </p:attrNameLst>
                                      </p:cBhvr>
                                      <p:to>
                                        <p:strVal val="visible"/>
                                      </p:to>
                                    </p:set>
                                  </p:childTnLst>
                                </p:cTn>
                              </p:par>
                              <p:par>
                                <p:cTn id="67" presetID="1" presetClass="entr" presetSubtype="0" fill="hold" grpId="0" nodeType="withEffect">
                                  <p:stCondLst>
                                    <p:cond delay="3100"/>
                                  </p:stCondLst>
                                  <p:childTnLst>
                                    <p:set>
                                      <p:cBhvr>
                                        <p:cTn id="68" dur="1" fill="hold">
                                          <p:stCondLst>
                                            <p:cond delay="0"/>
                                          </p:stCondLst>
                                        </p:cTn>
                                        <p:tgtEl>
                                          <p:spTgt spid="27"/>
                                        </p:tgtEl>
                                        <p:attrNameLst>
                                          <p:attrName>style.visibility</p:attrName>
                                        </p:attrNameLst>
                                      </p:cBhvr>
                                      <p:to>
                                        <p:strVal val="visible"/>
                                      </p:to>
                                    </p:set>
                                  </p:childTnLst>
                                </p:cTn>
                              </p:par>
                              <p:par>
                                <p:cTn id="69" presetID="1" presetClass="entr" presetSubtype="0" fill="hold" grpId="0" nodeType="withEffect">
                                  <p:stCondLst>
                                    <p:cond delay="3400"/>
                                  </p:stCondLst>
                                  <p:childTnLst>
                                    <p:set>
                                      <p:cBhvr>
                                        <p:cTn id="70" dur="1" fill="hold">
                                          <p:stCondLst>
                                            <p:cond delay="0"/>
                                          </p:stCondLst>
                                        </p:cTn>
                                        <p:tgtEl>
                                          <p:spTgt spid="28"/>
                                        </p:tgtEl>
                                        <p:attrNameLst>
                                          <p:attrName>style.visibility</p:attrName>
                                        </p:attrNameLst>
                                      </p:cBhvr>
                                      <p:to>
                                        <p:strVal val="visible"/>
                                      </p:to>
                                    </p:set>
                                  </p:childTnLst>
                                </p:cTn>
                              </p:par>
                              <p:par>
                                <p:cTn id="71" presetID="1" presetClass="entr" presetSubtype="0" fill="hold" grpId="0" nodeType="withEffect">
                                  <p:stCondLst>
                                    <p:cond delay="3700"/>
                                  </p:stCondLst>
                                  <p:childTnLst>
                                    <p:set>
                                      <p:cBhvr>
                                        <p:cTn id="72" dur="1" fill="hold">
                                          <p:stCondLst>
                                            <p:cond delay="0"/>
                                          </p:stCondLst>
                                        </p:cTn>
                                        <p:tgtEl>
                                          <p:spTgt spid="29"/>
                                        </p:tgtEl>
                                        <p:attrNameLst>
                                          <p:attrName>style.visibility</p:attrName>
                                        </p:attrNameLst>
                                      </p:cBhvr>
                                      <p:to>
                                        <p:strVal val="visible"/>
                                      </p:to>
                                    </p:set>
                                  </p:childTnLst>
                                </p:cTn>
                              </p:par>
                              <p:par>
                                <p:cTn id="73" presetID="10" presetClass="exit" presetSubtype="0" fill="hold" grpId="1" nodeType="withEffect">
                                  <p:stCondLst>
                                    <p:cond delay="3900"/>
                                  </p:stCondLst>
                                  <p:childTnLst>
                                    <p:animEffect transition="out" filter="fade">
                                      <p:cBhvr>
                                        <p:cTn id="74" dur="500"/>
                                        <p:tgtEl>
                                          <p:spTgt spid="29"/>
                                        </p:tgtEl>
                                      </p:cBhvr>
                                    </p:animEffect>
                                    <p:set>
                                      <p:cBhvr>
                                        <p:cTn id="75" dur="1" fill="hold">
                                          <p:stCondLst>
                                            <p:cond delay="499"/>
                                          </p:stCondLst>
                                        </p:cTn>
                                        <p:tgtEl>
                                          <p:spTgt spid="29"/>
                                        </p:tgtEl>
                                        <p:attrNameLst>
                                          <p:attrName>style.visibility</p:attrName>
                                        </p:attrNameLst>
                                      </p:cBhvr>
                                      <p:to>
                                        <p:strVal val="hidden"/>
                                      </p:to>
                                    </p:set>
                                  </p:childTnLst>
                                </p:cTn>
                              </p:par>
                              <p:par>
                                <p:cTn id="76" presetID="10" presetClass="exit" presetSubtype="0" fill="hold" grpId="1" nodeType="withEffect">
                                  <p:stCondLst>
                                    <p:cond delay="4300"/>
                                  </p:stCondLst>
                                  <p:childTnLst>
                                    <p:animEffect transition="out" filter="fade">
                                      <p:cBhvr>
                                        <p:cTn id="77" dur="500"/>
                                        <p:tgtEl>
                                          <p:spTgt spid="28"/>
                                        </p:tgtEl>
                                      </p:cBhvr>
                                    </p:animEffect>
                                    <p:set>
                                      <p:cBhvr>
                                        <p:cTn id="78" dur="1" fill="hold">
                                          <p:stCondLst>
                                            <p:cond delay="499"/>
                                          </p:stCondLst>
                                        </p:cTn>
                                        <p:tgtEl>
                                          <p:spTgt spid="28"/>
                                        </p:tgtEl>
                                        <p:attrNameLst>
                                          <p:attrName>style.visibility</p:attrName>
                                        </p:attrNameLst>
                                      </p:cBhvr>
                                      <p:to>
                                        <p:strVal val="hidden"/>
                                      </p:to>
                                    </p:set>
                                  </p:childTnLst>
                                </p:cTn>
                              </p:par>
                              <p:par>
                                <p:cTn id="79" presetID="10" presetClass="exit" presetSubtype="0" fill="hold" grpId="1" nodeType="withEffect">
                                  <p:stCondLst>
                                    <p:cond delay="4500"/>
                                  </p:stCondLst>
                                  <p:childTnLst>
                                    <p:animEffect transition="out" filter="fade">
                                      <p:cBhvr>
                                        <p:cTn id="80" dur="500"/>
                                        <p:tgtEl>
                                          <p:spTgt spid="27"/>
                                        </p:tgtEl>
                                      </p:cBhvr>
                                    </p:animEffect>
                                    <p:set>
                                      <p:cBhvr>
                                        <p:cTn id="81" dur="1" fill="hold">
                                          <p:stCondLst>
                                            <p:cond delay="499"/>
                                          </p:stCondLst>
                                        </p:cTn>
                                        <p:tgtEl>
                                          <p:spTgt spid="27"/>
                                        </p:tgtEl>
                                        <p:attrNameLst>
                                          <p:attrName>style.visibility</p:attrName>
                                        </p:attrNameLst>
                                      </p:cBhvr>
                                      <p:to>
                                        <p:strVal val="hidden"/>
                                      </p:to>
                                    </p:set>
                                  </p:childTnLst>
                                </p:cTn>
                              </p:par>
                              <p:par>
                                <p:cTn id="82" presetID="10" presetClass="exit" presetSubtype="0" fill="hold" grpId="1" nodeType="withEffect">
                                  <p:stCondLst>
                                    <p:cond delay="4700"/>
                                  </p:stCondLst>
                                  <p:childTnLst>
                                    <p:animEffect transition="out" filter="fade">
                                      <p:cBhvr>
                                        <p:cTn id="83" dur="500"/>
                                        <p:tgtEl>
                                          <p:spTgt spid="26"/>
                                        </p:tgtEl>
                                      </p:cBhvr>
                                    </p:animEffect>
                                    <p:set>
                                      <p:cBhvr>
                                        <p:cTn id="84" dur="1" fill="hold">
                                          <p:stCondLst>
                                            <p:cond delay="499"/>
                                          </p:stCondLst>
                                        </p:cTn>
                                        <p:tgtEl>
                                          <p:spTgt spid="26"/>
                                        </p:tgtEl>
                                        <p:attrNameLst>
                                          <p:attrName>style.visibility</p:attrName>
                                        </p:attrNameLst>
                                      </p:cBhvr>
                                      <p:to>
                                        <p:strVal val="hidden"/>
                                      </p:to>
                                    </p:set>
                                  </p:childTnLst>
                                </p:cTn>
                              </p:par>
                              <p:par>
                                <p:cTn id="85" presetID="1" presetClass="entr" presetSubtype="0" fill="hold" nodeType="withEffect">
                                  <p:stCondLst>
                                    <p:cond delay="3200"/>
                                  </p:stCondLst>
                                  <p:childTnLst>
                                    <p:set>
                                      <p:cBhvr>
                                        <p:cTn id="86" dur="1" fill="hold">
                                          <p:stCondLst>
                                            <p:cond delay="0"/>
                                          </p:stCondLst>
                                        </p:cTn>
                                        <p:tgtEl>
                                          <p:spTgt spid="24"/>
                                        </p:tgtEl>
                                        <p:attrNameLst>
                                          <p:attrName>style.visibility</p:attrName>
                                        </p:attrNameLst>
                                      </p:cBhvr>
                                      <p:to>
                                        <p:strVal val="visible"/>
                                      </p:to>
                                    </p:set>
                                  </p:childTnLst>
                                </p:cTn>
                              </p:par>
                              <p:par>
                                <p:cTn id="87" presetID="1" presetClass="entr" presetSubtype="0" fill="hold" nodeType="withEffect">
                                  <p:stCondLst>
                                    <p:cond delay="3300"/>
                                  </p:stCondLst>
                                  <p:childTnLst>
                                    <p:set>
                                      <p:cBhvr>
                                        <p:cTn id="88" dur="1" fill="hold">
                                          <p:stCondLst>
                                            <p:cond delay="0"/>
                                          </p:stCondLst>
                                        </p:cTn>
                                        <p:tgtEl>
                                          <p:spTgt spid="23"/>
                                        </p:tgtEl>
                                        <p:attrNameLst>
                                          <p:attrName>style.visibility</p:attrName>
                                        </p:attrNameLst>
                                      </p:cBhvr>
                                      <p:to>
                                        <p:strVal val="visible"/>
                                      </p:to>
                                    </p:set>
                                  </p:childTnLst>
                                </p:cTn>
                              </p:par>
                              <p:par>
                                <p:cTn id="89" presetID="1" presetClass="entr" presetSubtype="0" fill="hold" nodeType="withEffect">
                                  <p:stCondLst>
                                    <p:cond delay="3400"/>
                                  </p:stCondLst>
                                  <p:childTnLst>
                                    <p:set>
                                      <p:cBhvr>
                                        <p:cTn id="90" dur="1" fill="hold">
                                          <p:stCondLst>
                                            <p:cond delay="0"/>
                                          </p:stCondLst>
                                        </p:cTn>
                                        <p:tgtEl>
                                          <p:spTgt spid="15"/>
                                        </p:tgtEl>
                                        <p:attrNameLst>
                                          <p:attrName>style.visibility</p:attrName>
                                        </p:attrNameLst>
                                      </p:cBhvr>
                                      <p:to>
                                        <p:strVal val="visible"/>
                                      </p:to>
                                    </p:set>
                                  </p:childTnLst>
                                </p:cTn>
                              </p:par>
                              <p:par>
                                <p:cTn id="91" presetID="1" presetClass="entr" presetSubtype="0" fill="hold" nodeType="withEffect">
                                  <p:stCondLst>
                                    <p:cond delay="3500"/>
                                  </p:stCondLst>
                                  <p:childTnLst>
                                    <p:set>
                                      <p:cBhvr>
                                        <p:cTn id="92" dur="1" fill="hold">
                                          <p:stCondLst>
                                            <p:cond delay="0"/>
                                          </p:stCondLst>
                                        </p:cTn>
                                        <p:tgtEl>
                                          <p:spTgt spid="16"/>
                                        </p:tgtEl>
                                        <p:attrNameLst>
                                          <p:attrName>style.visibility</p:attrName>
                                        </p:attrNameLst>
                                      </p:cBhvr>
                                      <p:to>
                                        <p:strVal val="visible"/>
                                      </p:to>
                                    </p:set>
                                  </p:childTnLst>
                                </p:cTn>
                              </p:par>
                              <p:par>
                                <p:cTn id="93" presetID="1" presetClass="entr" presetSubtype="0" fill="hold" nodeType="withEffect">
                                  <p:stCondLst>
                                    <p:cond delay="3600"/>
                                  </p:stCondLst>
                                  <p:childTnLst>
                                    <p:set>
                                      <p:cBhvr>
                                        <p:cTn id="94" dur="1" fill="hold">
                                          <p:stCondLst>
                                            <p:cond delay="0"/>
                                          </p:stCondLst>
                                        </p:cTn>
                                        <p:tgtEl>
                                          <p:spTgt spid="17"/>
                                        </p:tgtEl>
                                        <p:attrNameLst>
                                          <p:attrName>style.visibility</p:attrName>
                                        </p:attrNameLst>
                                      </p:cBhvr>
                                      <p:to>
                                        <p:strVal val="visible"/>
                                      </p:to>
                                    </p:set>
                                  </p:childTnLst>
                                </p:cTn>
                              </p:par>
                              <p:par>
                                <p:cTn id="95" presetID="1" presetClass="entr" presetSubtype="0" fill="hold" nodeType="withEffect">
                                  <p:stCondLst>
                                    <p:cond delay="3700"/>
                                  </p:stCondLst>
                                  <p:childTnLst>
                                    <p:set>
                                      <p:cBhvr>
                                        <p:cTn id="96" dur="1" fill="hold">
                                          <p:stCondLst>
                                            <p:cond delay="0"/>
                                          </p:stCondLst>
                                        </p:cTn>
                                        <p:tgtEl>
                                          <p:spTgt spid="18"/>
                                        </p:tgtEl>
                                        <p:attrNameLst>
                                          <p:attrName>style.visibility</p:attrName>
                                        </p:attrNameLst>
                                      </p:cBhvr>
                                      <p:to>
                                        <p:strVal val="visible"/>
                                      </p:to>
                                    </p:set>
                                  </p:childTnLst>
                                </p:cTn>
                              </p:par>
                              <p:par>
                                <p:cTn id="97" presetID="1" presetClass="entr" presetSubtype="0" fill="hold" nodeType="withEffect">
                                  <p:stCondLst>
                                    <p:cond delay="3800"/>
                                  </p:stCondLst>
                                  <p:childTnLst>
                                    <p:set>
                                      <p:cBhvr>
                                        <p:cTn id="98" dur="1" fill="hold">
                                          <p:stCondLst>
                                            <p:cond delay="0"/>
                                          </p:stCondLst>
                                        </p:cTn>
                                        <p:tgtEl>
                                          <p:spTgt spid="19"/>
                                        </p:tgtEl>
                                        <p:attrNameLst>
                                          <p:attrName>style.visibility</p:attrName>
                                        </p:attrNameLst>
                                      </p:cBhvr>
                                      <p:to>
                                        <p:strVal val="visible"/>
                                      </p:to>
                                    </p:set>
                                  </p:childTnLst>
                                </p:cTn>
                              </p:par>
                              <p:par>
                                <p:cTn id="99" presetID="1" presetClass="entr" presetSubtype="0" fill="hold" nodeType="withEffect">
                                  <p:stCondLst>
                                    <p:cond delay="3900"/>
                                  </p:stCondLst>
                                  <p:childTnLst>
                                    <p:set>
                                      <p:cBhvr>
                                        <p:cTn id="100" dur="1" fill="hold">
                                          <p:stCondLst>
                                            <p:cond delay="0"/>
                                          </p:stCondLst>
                                        </p:cTn>
                                        <p:tgtEl>
                                          <p:spTgt spid="20"/>
                                        </p:tgtEl>
                                        <p:attrNameLst>
                                          <p:attrName>style.visibility</p:attrName>
                                        </p:attrNameLst>
                                      </p:cBhvr>
                                      <p:to>
                                        <p:strVal val="visible"/>
                                      </p:to>
                                    </p:set>
                                  </p:childTnLst>
                                </p:cTn>
                              </p:par>
                              <p:par>
                                <p:cTn id="101" presetID="1" presetClass="entr" presetSubtype="0" fill="hold" nodeType="withEffect">
                                  <p:stCondLst>
                                    <p:cond delay="4000"/>
                                  </p:stCondLst>
                                  <p:childTnLst>
                                    <p:set>
                                      <p:cBhvr>
                                        <p:cTn id="102" dur="1" fill="hold">
                                          <p:stCondLst>
                                            <p:cond delay="0"/>
                                          </p:stCondLst>
                                        </p:cTn>
                                        <p:tgtEl>
                                          <p:spTgt spid="21"/>
                                        </p:tgtEl>
                                        <p:attrNameLst>
                                          <p:attrName>style.visibility</p:attrName>
                                        </p:attrNameLst>
                                      </p:cBhvr>
                                      <p:to>
                                        <p:strVal val="visible"/>
                                      </p:to>
                                    </p:set>
                                  </p:childTnLst>
                                </p:cTn>
                              </p:par>
                              <p:par>
                                <p:cTn id="103" presetID="1" presetClass="entr" presetSubtype="0" fill="hold" nodeType="withEffect">
                                  <p:stCondLst>
                                    <p:cond delay="4100"/>
                                  </p:stCondLst>
                                  <p:childTnLst>
                                    <p:set>
                                      <p:cBhvr>
                                        <p:cTn id="104" dur="1" fill="hold">
                                          <p:stCondLst>
                                            <p:cond delay="0"/>
                                          </p:stCondLst>
                                        </p:cTn>
                                        <p:tgtEl>
                                          <p:spTgt spid="22"/>
                                        </p:tgtEl>
                                        <p:attrNameLst>
                                          <p:attrName>style.visibility</p:attrName>
                                        </p:attrNameLst>
                                      </p:cBhvr>
                                      <p:to>
                                        <p:strVal val="visible"/>
                                      </p:to>
                                    </p:set>
                                  </p:childTnLst>
                                </p:cTn>
                              </p:par>
                              <p:par>
                                <p:cTn id="105" presetID="1" presetClass="entr" presetSubtype="0" fill="hold" nodeType="withEffect">
                                  <p:stCondLst>
                                    <p:cond delay="4500"/>
                                  </p:stCondLst>
                                  <p:childTnLst>
                                    <p:set>
                                      <p:cBhvr>
                                        <p:cTn id="106" dur="1" fill="hold">
                                          <p:stCondLst>
                                            <p:cond delay="0"/>
                                          </p:stCondLst>
                                        </p:cTn>
                                        <p:tgtEl>
                                          <p:spTgt spid="24"/>
                                        </p:tgtEl>
                                        <p:attrNameLst>
                                          <p:attrName>style.visibility</p:attrName>
                                        </p:attrNameLst>
                                      </p:cBhvr>
                                      <p:to>
                                        <p:strVal val="visible"/>
                                      </p:to>
                                    </p:set>
                                  </p:childTnLst>
                                </p:cTn>
                              </p:par>
                              <p:par>
                                <p:cTn id="107" presetID="1" presetClass="entr" presetSubtype="0" fill="hold" nodeType="withEffect">
                                  <p:stCondLst>
                                    <p:cond delay="4600"/>
                                  </p:stCondLst>
                                  <p:childTnLst>
                                    <p:set>
                                      <p:cBhvr>
                                        <p:cTn id="108" dur="1" fill="hold">
                                          <p:stCondLst>
                                            <p:cond delay="0"/>
                                          </p:stCondLst>
                                        </p:cTn>
                                        <p:tgtEl>
                                          <p:spTgt spid="23"/>
                                        </p:tgtEl>
                                        <p:attrNameLst>
                                          <p:attrName>style.visibility</p:attrName>
                                        </p:attrNameLst>
                                      </p:cBhvr>
                                      <p:to>
                                        <p:strVal val="visible"/>
                                      </p:to>
                                    </p:set>
                                  </p:childTnLst>
                                </p:cTn>
                              </p:par>
                              <p:par>
                                <p:cTn id="109" presetID="1" presetClass="entr" presetSubtype="0" fill="hold" nodeType="withEffect">
                                  <p:stCondLst>
                                    <p:cond delay="4700"/>
                                  </p:stCondLst>
                                  <p:childTnLst>
                                    <p:set>
                                      <p:cBhvr>
                                        <p:cTn id="110" dur="1" fill="hold">
                                          <p:stCondLst>
                                            <p:cond delay="0"/>
                                          </p:stCondLst>
                                        </p:cTn>
                                        <p:tgtEl>
                                          <p:spTgt spid="15"/>
                                        </p:tgtEl>
                                        <p:attrNameLst>
                                          <p:attrName>style.visibility</p:attrName>
                                        </p:attrNameLst>
                                      </p:cBhvr>
                                      <p:to>
                                        <p:strVal val="visible"/>
                                      </p:to>
                                    </p:set>
                                  </p:childTnLst>
                                </p:cTn>
                              </p:par>
                              <p:par>
                                <p:cTn id="111" presetID="1" presetClass="entr" presetSubtype="0" fill="hold" nodeType="withEffect">
                                  <p:stCondLst>
                                    <p:cond delay="4800"/>
                                  </p:stCondLst>
                                  <p:childTnLst>
                                    <p:set>
                                      <p:cBhvr>
                                        <p:cTn id="112" dur="1" fill="hold">
                                          <p:stCondLst>
                                            <p:cond delay="0"/>
                                          </p:stCondLst>
                                        </p:cTn>
                                        <p:tgtEl>
                                          <p:spTgt spid="16"/>
                                        </p:tgtEl>
                                        <p:attrNameLst>
                                          <p:attrName>style.visibility</p:attrName>
                                        </p:attrNameLst>
                                      </p:cBhvr>
                                      <p:to>
                                        <p:strVal val="visible"/>
                                      </p:to>
                                    </p:set>
                                  </p:childTnLst>
                                </p:cTn>
                              </p:par>
                              <p:par>
                                <p:cTn id="113" presetID="1" presetClass="entr" presetSubtype="0" fill="hold" nodeType="withEffect">
                                  <p:stCondLst>
                                    <p:cond delay="4900"/>
                                  </p:stCondLst>
                                  <p:childTnLst>
                                    <p:set>
                                      <p:cBhvr>
                                        <p:cTn id="114" dur="1" fill="hold">
                                          <p:stCondLst>
                                            <p:cond delay="0"/>
                                          </p:stCondLst>
                                        </p:cTn>
                                        <p:tgtEl>
                                          <p:spTgt spid="17"/>
                                        </p:tgtEl>
                                        <p:attrNameLst>
                                          <p:attrName>style.visibility</p:attrName>
                                        </p:attrNameLst>
                                      </p:cBhvr>
                                      <p:to>
                                        <p:strVal val="visible"/>
                                      </p:to>
                                    </p:set>
                                  </p:childTnLst>
                                </p:cTn>
                              </p:par>
                              <p:par>
                                <p:cTn id="115" presetID="1" presetClass="entr" presetSubtype="0" fill="hold" nodeType="withEffect">
                                  <p:stCondLst>
                                    <p:cond delay="5000"/>
                                  </p:stCondLst>
                                  <p:childTnLst>
                                    <p:set>
                                      <p:cBhvr>
                                        <p:cTn id="116" dur="1" fill="hold">
                                          <p:stCondLst>
                                            <p:cond delay="0"/>
                                          </p:stCondLst>
                                        </p:cTn>
                                        <p:tgtEl>
                                          <p:spTgt spid="18"/>
                                        </p:tgtEl>
                                        <p:attrNameLst>
                                          <p:attrName>style.visibility</p:attrName>
                                        </p:attrNameLst>
                                      </p:cBhvr>
                                      <p:to>
                                        <p:strVal val="visible"/>
                                      </p:to>
                                    </p:set>
                                  </p:childTnLst>
                                </p:cTn>
                              </p:par>
                              <p:par>
                                <p:cTn id="117" presetID="1" presetClass="entr" presetSubtype="0" fill="hold" nodeType="withEffect">
                                  <p:stCondLst>
                                    <p:cond delay="5100"/>
                                  </p:stCondLst>
                                  <p:childTnLst>
                                    <p:set>
                                      <p:cBhvr>
                                        <p:cTn id="118" dur="1" fill="hold">
                                          <p:stCondLst>
                                            <p:cond delay="0"/>
                                          </p:stCondLst>
                                        </p:cTn>
                                        <p:tgtEl>
                                          <p:spTgt spid="19"/>
                                        </p:tgtEl>
                                        <p:attrNameLst>
                                          <p:attrName>style.visibility</p:attrName>
                                        </p:attrNameLst>
                                      </p:cBhvr>
                                      <p:to>
                                        <p:strVal val="visible"/>
                                      </p:to>
                                    </p:set>
                                  </p:childTnLst>
                                </p:cTn>
                              </p:par>
                              <p:par>
                                <p:cTn id="119" presetID="1" presetClass="entr" presetSubtype="0" fill="hold" nodeType="withEffect">
                                  <p:stCondLst>
                                    <p:cond delay="5200"/>
                                  </p:stCondLst>
                                  <p:childTnLst>
                                    <p:set>
                                      <p:cBhvr>
                                        <p:cTn id="120" dur="1" fill="hold">
                                          <p:stCondLst>
                                            <p:cond delay="0"/>
                                          </p:stCondLst>
                                        </p:cTn>
                                        <p:tgtEl>
                                          <p:spTgt spid="20"/>
                                        </p:tgtEl>
                                        <p:attrNameLst>
                                          <p:attrName>style.visibility</p:attrName>
                                        </p:attrNameLst>
                                      </p:cBhvr>
                                      <p:to>
                                        <p:strVal val="visible"/>
                                      </p:to>
                                    </p:set>
                                  </p:childTnLst>
                                </p:cTn>
                              </p:par>
                              <p:par>
                                <p:cTn id="121" presetID="1" presetClass="entr" presetSubtype="0" fill="hold" nodeType="withEffect">
                                  <p:stCondLst>
                                    <p:cond delay="5300"/>
                                  </p:stCondLst>
                                  <p:childTnLst>
                                    <p:set>
                                      <p:cBhvr>
                                        <p:cTn id="122" dur="1" fill="hold">
                                          <p:stCondLst>
                                            <p:cond delay="0"/>
                                          </p:stCondLst>
                                        </p:cTn>
                                        <p:tgtEl>
                                          <p:spTgt spid="21"/>
                                        </p:tgtEl>
                                        <p:attrNameLst>
                                          <p:attrName>style.visibility</p:attrName>
                                        </p:attrNameLst>
                                      </p:cBhvr>
                                      <p:to>
                                        <p:strVal val="visible"/>
                                      </p:to>
                                    </p:set>
                                  </p:childTnLst>
                                </p:cTn>
                              </p:par>
                              <p:par>
                                <p:cTn id="123" presetID="1" presetClass="entr" presetSubtype="0" fill="hold" nodeType="withEffect">
                                  <p:stCondLst>
                                    <p:cond delay="5400"/>
                                  </p:stCondLst>
                                  <p:childTnLst>
                                    <p:set>
                                      <p:cBhvr>
                                        <p:cTn id="124" dur="1" fill="hold">
                                          <p:stCondLst>
                                            <p:cond delay="0"/>
                                          </p:stCondLst>
                                        </p:cTn>
                                        <p:tgtEl>
                                          <p:spTgt spid="22"/>
                                        </p:tgtEl>
                                        <p:attrNameLst>
                                          <p:attrName>style.visibility</p:attrName>
                                        </p:attrNameLst>
                                      </p:cBhvr>
                                      <p:to>
                                        <p:strVal val="visible"/>
                                      </p:to>
                                    </p:set>
                                  </p:childTnLst>
                                </p:cTn>
                              </p:par>
                              <p:par>
                                <p:cTn id="125" presetID="1" presetClass="exit" presetSubtype="0" fill="hold" nodeType="withEffect">
                                  <p:stCondLst>
                                    <p:cond delay="3600"/>
                                  </p:stCondLst>
                                  <p:childTnLst>
                                    <p:set>
                                      <p:cBhvr>
                                        <p:cTn id="126" dur="1" fill="hold">
                                          <p:stCondLst>
                                            <p:cond delay="0"/>
                                          </p:stCondLst>
                                        </p:cTn>
                                        <p:tgtEl>
                                          <p:spTgt spid="24"/>
                                        </p:tgtEl>
                                        <p:attrNameLst>
                                          <p:attrName>style.visibility</p:attrName>
                                        </p:attrNameLst>
                                      </p:cBhvr>
                                      <p:to>
                                        <p:strVal val="hidden"/>
                                      </p:to>
                                    </p:set>
                                  </p:childTnLst>
                                </p:cTn>
                              </p:par>
                              <p:par>
                                <p:cTn id="127" presetID="1" presetClass="exit" presetSubtype="0" fill="hold" nodeType="withEffect">
                                  <p:stCondLst>
                                    <p:cond delay="3700"/>
                                  </p:stCondLst>
                                  <p:childTnLst>
                                    <p:set>
                                      <p:cBhvr>
                                        <p:cTn id="128" dur="1" fill="hold">
                                          <p:stCondLst>
                                            <p:cond delay="0"/>
                                          </p:stCondLst>
                                        </p:cTn>
                                        <p:tgtEl>
                                          <p:spTgt spid="23"/>
                                        </p:tgtEl>
                                        <p:attrNameLst>
                                          <p:attrName>style.visibility</p:attrName>
                                        </p:attrNameLst>
                                      </p:cBhvr>
                                      <p:to>
                                        <p:strVal val="hidden"/>
                                      </p:to>
                                    </p:set>
                                  </p:childTnLst>
                                </p:cTn>
                              </p:par>
                              <p:par>
                                <p:cTn id="129" presetID="1" presetClass="exit" presetSubtype="0" fill="hold" nodeType="withEffect">
                                  <p:stCondLst>
                                    <p:cond delay="3800"/>
                                  </p:stCondLst>
                                  <p:childTnLst>
                                    <p:set>
                                      <p:cBhvr>
                                        <p:cTn id="130" dur="1" fill="hold">
                                          <p:stCondLst>
                                            <p:cond delay="0"/>
                                          </p:stCondLst>
                                        </p:cTn>
                                        <p:tgtEl>
                                          <p:spTgt spid="15"/>
                                        </p:tgtEl>
                                        <p:attrNameLst>
                                          <p:attrName>style.visibility</p:attrName>
                                        </p:attrNameLst>
                                      </p:cBhvr>
                                      <p:to>
                                        <p:strVal val="hidden"/>
                                      </p:to>
                                    </p:set>
                                  </p:childTnLst>
                                </p:cTn>
                              </p:par>
                              <p:par>
                                <p:cTn id="131" presetID="1" presetClass="exit" presetSubtype="0" fill="hold" nodeType="withEffect">
                                  <p:stCondLst>
                                    <p:cond delay="3900"/>
                                  </p:stCondLst>
                                  <p:childTnLst>
                                    <p:set>
                                      <p:cBhvr>
                                        <p:cTn id="132" dur="1" fill="hold">
                                          <p:stCondLst>
                                            <p:cond delay="0"/>
                                          </p:stCondLst>
                                        </p:cTn>
                                        <p:tgtEl>
                                          <p:spTgt spid="16"/>
                                        </p:tgtEl>
                                        <p:attrNameLst>
                                          <p:attrName>style.visibility</p:attrName>
                                        </p:attrNameLst>
                                      </p:cBhvr>
                                      <p:to>
                                        <p:strVal val="hidden"/>
                                      </p:to>
                                    </p:set>
                                  </p:childTnLst>
                                </p:cTn>
                              </p:par>
                              <p:par>
                                <p:cTn id="133" presetID="1" presetClass="exit" presetSubtype="0" fill="hold" nodeType="withEffect">
                                  <p:stCondLst>
                                    <p:cond delay="4000"/>
                                  </p:stCondLst>
                                  <p:childTnLst>
                                    <p:set>
                                      <p:cBhvr>
                                        <p:cTn id="134" dur="1" fill="hold">
                                          <p:stCondLst>
                                            <p:cond delay="0"/>
                                          </p:stCondLst>
                                        </p:cTn>
                                        <p:tgtEl>
                                          <p:spTgt spid="17"/>
                                        </p:tgtEl>
                                        <p:attrNameLst>
                                          <p:attrName>style.visibility</p:attrName>
                                        </p:attrNameLst>
                                      </p:cBhvr>
                                      <p:to>
                                        <p:strVal val="hidden"/>
                                      </p:to>
                                    </p:set>
                                  </p:childTnLst>
                                </p:cTn>
                              </p:par>
                              <p:par>
                                <p:cTn id="135" presetID="1" presetClass="exit" presetSubtype="0" fill="hold" nodeType="withEffect">
                                  <p:stCondLst>
                                    <p:cond delay="4100"/>
                                  </p:stCondLst>
                                  <p:childTnLst>
                                    <p:set>
                                      <p:cBhvr>
                                        <p:cTn id="136" dur="1" fill="hold">
                                          <p:stCondLst>
                                            <p:cond delay="0"/>
                                          </p:stCondLst>
                                        </p:cTn>
                                        <p:tgtEl>
                                          <p:spTgt spid="18"/>
                                        </p:tgtEl>
                                        <p:attrNameLst>
                                          <p:attrName>style.visibility</p:attrName>
                                        </p:attrNameLst>
                                      </p:cBhvr>
                                      <p:to>
                                        <p:strVal val="hidden"/>
                                      </p:to>
                                    </p:set>
                                  </p:childTnLst>
                                </p:cTn>
                              </p:par>
                              <p:par>
                                <p:cTn id="137" presetID="1" presetClass="exit" presetSubtype="0" fill="hold" nodeType="withEffect">
                                  <p:stCondLst>
                                    <p:cond delay="4200"/>
                                  </p:stCondLst>
                                  <p:childTnLst>
                                    <p:set>
                                      <p:cBhvr>
                                        <p:cTn id="138" dur="1" fill="hold">
                                          <p:stCondLst>
                                            <p:cond delay="0"/>
                                          </p:stCondLst>
                                        </p:cTn>
                                        <p:tgtEl>
                                          <p:spTgt spid="19"/>
                                        </p:tgtEl>
                                        <p:attrNameLst>
                                          <p:attrName>style.visibility</p:attrName>
                                        </p:attrNameLst>
                                      </p:cBhvr>
                                      <p:to>
                                        <p:strVal val="hidden"/>
                                      </p:to>
                                    </p:set>
                                  </p:childTnLst>
                                </p:cTn>
                              </p:par>
                              <p:par>
                                <p:cTn id="139" presetID="1" presetClass="exit" presetSubtype="0" fill="hold" nodeType="withEffect">
                                  <p:stCondLst>
                                    <p:cond delay="4300"/>
                                  </p:stCondLst>
                                  <p:childTnLst>
                                    <p:set>
                                      <p:cBhvr>
                                        <p:cTn id="140" dur="1" fill="hold">
                                          <p:stCondLst>
                                            <p:cond delay="0"/>
                                          </p:stCondLst>
                                        </p:cTn>
                                        <p:tgtEl>
                                          <p:spTgt spid="20"/>
                                        </p:tgtEl>
                                        <p:attrNameLst>
                                          <p:attrName>style.visibility</p:attrName>
                                        </p:attrNameLst>
                                      </p:cBhvr>
                                      <p:to>
                                        <p:strVal val="hidden"/>
                                      </p:to>
                                    </p:set>
                                  </p:childTnLst>
                                </p:cTn>
                              </p:par>
                              <p:par>
                                <p:cTn id="141" presetID="1" presetClass="exit" presetSubtype="0" fill="hold" nodeType="withEffect">
                                  <p:stCondLst>
                                    <p:cond delay="4400"/>
                                  </p:stCondLst>
                                  <p:childTnLst>
                                    <p:set>
                                      <p:cBhvr>
                                        <p:cTn id="142" dur="1" fill="hold">
                                          <p:stCondLst>
                                            <p:cond delay="0"/>
                                          </p:stCondLst>
                                        </p:cTn>
                                        <p:tgtEl>
                                          <p:spTgt spid="21"/>
                                        </p:tgtEl>
                                        <p:attrNameLst>
                                          <p:attrName>style.visibility</p:attrName>
                                        </p:attrNameLst>
                                      </p:cBhvr>
                                      <p:to>
                                        <p:strVal val="hidden"/>
                                      </p:to>
                                    </p:set>
                                  </p:childTnLst>
                                </p:cTn>
                              </p:par>
                              <p:par>
                                <p:cTn id="143" presetID="1" presetClass="exit" presetSubtype="0" fill="hold" nodeType="withEffect">
                                  <p:stCondLst>
                                    <p:cond delay="4500"/>
                                  </p:stCondLst>
                                  <p:childTnLst>
                                    <p:set>
                                      <p:cBhvr>
                                        <p:cTn id="144" dur="1" fill="hold">
                                          <p:stCondLst>
                                            <p:cond delay="0"/>
                                          </p:stCondLst>
                                        </p:cTn>
                                        <p:tgtEl>
                                          <p:spTgt spid="22"/>
                                        </p:tgtEl>
                                        <p:attrNameLst>
                                          <p:attrName>style.visibility</p:attrName>
                                        </p:attrNameLst>
                                      </p:cBhvr>
                                      <p:to>
                                        <p:strVal val="hidden"/>
                                      </p:to>
                                    </p:set>
                                  </p:childTnLst>
                                </p:cTn>
                              </p:par>
                              <p:par>
                                <p:cTn id="145" presetID="1" presetClass="exit" presetSubtype="0" fill="hold" grpId="2" nodeType="withEffect">
                                  <p:stCondLst>
                                    <p:cond delay="4500"/>
                                  </p:stCondLst>
                                  <p:childTnLst>
                                    <p:set>
                                      <p:cBhvr>
                                        <p:cTn id="146" dur="1" fill="hold">
                                          <p:stCondLst>
                                            <p:cond delay="0"/>
                                          </p:stCondLst>
                                        </p:cTn>
                                        <p:tgtEl>
                                          <p:spTgt spid="9"/>
                                        </p:tgtEl>
                                        <p:attrNameLst>
                                          <p:attrName>style.visibility</p:attrName>
                                        </p:attrNameLst>
                                      </p:cBhvr>
                                      <p:to>
                                        <p:strVal val="hidden"/>
                                      </p:to>
                                    </p:set>
                                  </p:childTnLst>
                                </p:cTn>
                              </p:par>
                              <p:par>
                                <p:cTn id="147" presetID="10" presetClass="entr" presetSubtype="0" fill="hold" grpId="2" nodeType="withEffect">
                                  <p:stCondLst>
                                    <p:cond delay="4500"/>
                                  </p:stCondLst>
                                  <p:childTnLst>
                                    <p:set>
                                      <p:cBhvr>
                                        <p:cTn id="148" dur="1" fill="hold">
                                          <p:stCondLst>
                                            <p:cond delay="0"/>
                                          </p:stCondLst>
                                        </p:cTn>
                                        <p:tgtEl>
                                          <p:spTgt spid="3"/>
                                        </p:tgtEl>
                                        <p:attrNameLst>
                                          <p:attrName>style.visibility</p:attrName>
                                        </p:attrNameLst>
                                      </p:cBhvr>
                                      <p:to>
                                        <p:strVal val="visible"/>
                                      </p:to>
                                    </p:set>
                                    <p:animEffect transition="in" filter="fade">
                                      <p:cBhvr>
                                        <p:cTn id="149" dur="500"/>
                                        <p:tgtEl>
                                          <p:spTgt spid="3"/>
                                        </p:tgtEl>
                                      </p:cBhvr>
                                    </p:animEffect>
                                  </p:childTnLst>
                                </p:cTn>
                              </p:par>
                              <p:par>
                                <p:cTn id="150" presetID="10" presetClass="entr" presetSubtype="0" fill="hold" grpId="2" nodeType="withEffect">
                                  <p:stCondLst>
                                    <p:cond delay="4500"/>
                                  </p:stCondLst>
                                  <p:childTnLst>
                                    <p:set>
                                      <p:cBhvr>
                                        <p:cTn id="151" dur="1" fill="hold">
                                          <p:stCondLst>
                                            <p:cond delay="0"/>
                                          </p:stCondLst>
                                        </p:cTn>
                                        <p:tgtEl>
                                          <p:spTgt spid="13"/>
                                        </p:tgtEl>
                                        <p:attrNameLst>
                                          <p:attrName>style.visibility</p:attrName>
                                        </p:attrNameLst>
                                      </p:cBhvr>
                                      <p:to>
                                        <p:strVal val="visible"/>
                                      </p:to>
                                    </p:set>
                                    <p:animEffect transition="in" filter="fade">
                                      <p:cBhvr>
                                        <p:cTn id="152" dur="500"/>
                                        <p:tgtEl>
                                          <p:spTgt spid="13"/>
                                        </p:tgtEl>
                                      </p:cBhvr>
                                    </p:animEffect>
                                  </p:childTnLst>
                                </p:cTn>
                              </p:par>
                              <p:par>
                                <p:cTn id="153" presetID="10" presetClass="entr" presetSubtype="0" fill="hold" grpId="2" nodeType="withEffect">
                                  <p:stCondLst>
                                    <p:cond delay="4500"/>
                                  </p:stCondLst>
                                  <p:childTnLst>
                                    <p:set>
                                      <p:cBhvr>
                                        <p:cTn id="154" dur="1" fill="hold">
                                          <p:stCondLst>
                                            <p:cond delay="0"/>
                                          </p:stCondLst>
                                        </p:cTn>
                                        <p:tgtEl>
                                          <p:spTgt spid="12"/>
                                        </p:tgtEl>
                                        <p:attrNameLst>
                                          <p:attrName>style.visibility</p:attrName>
                                        </p:attrNameLst>
                                      </p:cBhvr>
                                      <p:to>
                                        <p:strVal val="visible"/>
                                      </p:to>
                                    </p:set>
                                    <p:animEffect transition="in" filter="fade">
                                      <p:cBhvr>
                                        <p:cTn id="155" dur="500"/>
                                        <p:tgtEl>
                                          <p:spTgt spid="12"/>
                                        </p:tgtEl>
                                      </p:cBhvr>
                                    </p:animEffect>
                                  </p:childTnLst>
                                </p:cTn>
                              </p:par>
                              <p:par>
                                <p:cTn id="156" presetID="10" presetClass="entr" presetSubtype="0" fill="hold" grpId="2" nodeType="withEffect">
                                  <p:stCondLst>
                                    <p:cond delay="4500"/>
                                  </p:stCondLst>
                                  <p:childTnLst>
                                    <p:set>
                                      <p:cBhvr>
                                        <p:cTn id="157" dur="1" fill="hold">
                                          <p:stCondLst>
                                            <p:cond delay="0"/>
                                          </p:stCondLst>
                                        </p:cTn>
                                        <p:tgtEl>
                                          <p:spTgt spid="5"/>
                                        </p:tgtEl>
                                        <p:attrNameLst>
                                          <p:attrName>style.visibility</p:attrName>
                                        </p:attrNameLst>
                                      </p:cBhvr>
                                      <p:to>
                                        <p:strVal val="visible"/>
                                      </p:to>
                                    </p:set>
                                    <p:animEffect transition="in" filter="fade">
                                      <p:cBhvr>
                                        <p:cTn id="158" dur="500"/>
                                        <p:tgtEl>
                                          <p:spTgt spid="5"/>
                                        </p:tgtEl>
                                      </p:cBhvr>
                                    </p:animEffect>
                                  </p:childTnLst>
                                </p:cTn>
                              </p:par>
                              <p:par>
                                <p:cTn id="159" presetID="10" presetClass="entr" presetSubtype="0" fill="hold" grpId="2" nodeType="withEffect">
                                  <p:stCondLst>
                                    <p:cond delay="4500"/>
                                  </p:stCondLst>
                                  <p:childTnLst>
                                    <p:set>
                                      <p:cBhvr>
                                        <p:cTn id="160" dur="1" fill="hold">
                                          <p:stCondLst>
                                            <p:cond delay="0"/>
                                          </p:stCondLst>
                                        </p:cTn>
                                        <p:tgtEl>
                                          <p:spTgt spid="11"/>
                                        </p:tgtEl>
                                        <p:attrNameLst>
                                          <p:attrName>style.visibility</p:attrName>
                                        </p:attrNameLst>
                                      </p:cBhvr>
                                      <p:to>
                                        <p:strVal val="visible"/>
                                      </p:to>
                                    </p:set>
                                    <p:animEffect transition="in" filter="fade">
                                      <p:cBhvr>
                                        <p:cTn id="161" dur="500"/>
                                        <p:tgtEl>
                                          <p:spTgt spid="11"/>
                                        </p:tgtEl>
                                      </p:cBhvr>
                                    </p:animEffect>
                                  </p:childTnLst>
                                </p:cTn>
                              </p:par>
                              <p:par>
                                <p:cTn id="162" presetID="10" presetClass="entr" presetSubtype="0" fill="hold" grpId="2" nodeType="withEffect">
                                  <p:stCondLst>
                                    <p:cond delay="4500"/>
                                  </p:stCondLst>
                                  <p:childTnLst>
                                    <p:set>
                                      <p:cBhvr>
                                        <p:cTn id="163" dur="1" fill="hold">
                                          <p:stCondLst>
                                            <p:cond delay="0"/>
                                          </p:stCondLst>
                                        </p:cTn>
                                        <p:tgtEl>
                                          <p:spTgt spid="10"/>
                                        </p:tgtEl>
                                        <p:attrNameLst>
                                          <p:attrName>style.visibility</p:attrName>
                                        </p:attrNameLst>
                                      </p:cBhvr>
                                      <p:to>
                                        <p:strVal val="visible"/>
                                      </p:to>
                                    </p:set>
                                    <p:animEffect transition="in" filter="fade">
                                      <p:cBhvr>
                                        <p:cTn id="164" dur="500"/>
                                        <p:tgtEl>
                                          <p:spTgt spid="10"/>
                                        </p:tgtEl>
                                      </p:cBhvr>
                                    </p:animEffect>
                                  </p:childTnLst>
                                </p:cTn>
                              </p:par>
                              <p:par>
                                <p:cTn id="165" presetID="10" presetClass="entr" presetSubtype="0" fill="hold" grpId="2" nodeType="withEffect">
                                  <p:stCondLst>
                                    <p:cond delay="4500"/>
                                  </p:stCondLst>
                                  <p:childTnLst>
                                    <p:set>
                                      <p:cBhvr>
                                        <p:cTn id="166" dur="1" fill="hold">
                                          <p:stCondLst>
                                            <p:cond delay="0"/>
                                          </p:stCondLst>
                                        </p:cTn>
                                        <p:tgtEl>
                                          <p:spTgt spid="4"/>
                                        </p:tgtEl>
                                        <p:attrNameLst>
                                          <p:attrName>style.visibility</p:attrName>
                                        </p:attrNameLst>
                                      </p:cBhvr>
                                      <p:to>
                                        <p:strVal val="visible"/>
                                      </p:to>
                                    </p:set>
                                    <p:animEffect transition="in" filter="fade">
                                      <p:cBhvr>
                                        <p:cTn id="167" dur="500"/>
                                        <p:tgtEl>
                                          <p:spTgt spid="4"/>
                                        </p:tgtEl>
                                      </p:cBhvr>
                                    </p:animEffect>
                                  </p:childTnLst>
                                </p:cTn>
                              </p:par>
                              <p:par>
                                <p:cTn id="168" presetID="10" presetClass="entr" presetSubtype="0" fill="hold" grpId="2" nodeType="withEffect">
                                  <p:stCondLst>
                                    <p:cond delay="450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2" nodeType="withEffect">
                                  <p:stCondLst>
                                    <p:cond delay="4500"/>
                                  </p:stCondLst>
                                  <p:childTnLst>
                                    <p:set>
                                      <p:cBhvr>
                                        <p:cTn id="172" dur="1" fill="hold">
                                          <p:stCondLst>
                                            <p:cond delay="0"/>
                                          </p:stCondLst>
                                        </p:cTn>
                                        <p:tgtEl>
                                          <p:spTgt spid="6"/>
                                        </p:tgtEl>
                                        <p:attrNameLst>
                                          <p:attrName>style.visibility</p:attrName>
                                        </p:attrNameLst>
                                      </p:cBhvr>
                                      <p:to>
                                        <p:strVal val="visible"/>
                                      </p:to>
                                    </p:set>
                                    <p:animEffect transition="in" filter="fade">
                                      <p:cBhvr>
                                        <p:cTn id="173" dur="500"/>
                                        <p:tgtEl>
                                          <p:spTgt spid="6"/>
                                        </p:tgtEl>
                                      </p:cBhvr>
                                    </p:animEffect>
                                  </p:childTnLst>
                                </p:cTn>
                              </p:par>
                              <p:par>
                                <p:cTn id="174" presetID="10" presetClass="entr" presetSubtype="0" fill="hold" grpId="3" nodeType="withEffect">
                                  <p:stCondLst>
                                    <p:cond delay="4500"/>
                                  </p:stCondLst>
                                  <p:childTnLst>
                                    <p:set>
                                      <p:cBhvr>
                                        <p:cTn id="175" dur="1" fill="hold">
                                          <p:stCondLst>
                                            <p:cond delay="0"/>
                                          </p:stCondLst>
                                        </p:cTn>
                                        <p:tgtEl>
                                          <p:spTgt spid="9"/>
                                        </p:tgtEl>
                                        <p:attrNameLst>
                                          <p:attrName>style.visibility</p:attrName>
                                        </p:attrNameLst>
                                      </p:cBhvr>
                                      <p:to>
                                        <p:strVal val="visible"/>
                                      </p:to>
                                    </p:set>
                                    <p:animEffect transition="in" filter="fade">
                                      <p:cBhvr>
                                        <p:cTn id="176" dur="500"/>
                                        <p:tgtEl>
                                          <p:spTgt spid="9"/>
                                        </p:tgtEl>
                                      </p:cBhvr>
                                    </p:animEffect>
                                  </p:childTnLst>
                                </p:cTn>
                              </p:par>
                              <p:par>
                                <p:cTn id="177" presetID="10" presetClass="entr" presetSubtype="0" fill="hold" grpId="2" nodeType="withEffect">
                                  <p:stCondLst>
                                    <p:cond delay="4500"/>
                                  </p:stCondLst>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9" grpId="3"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26" grpId="0" animBg="1"/>
      <p:bldP spid="26" grpId="1" animBg="1"/>
      <p:bldP spid="27" grpId="0" animBg="1"/>
      <p:bldP spid="27" grpId="1" animBg="1"/>
      <p:bldP spid="28" grpId="0" animBg="1"/>
      <p:bldP spid="28" grpId="1" animBg="1"/>
      <p:bldP spid="29" grpId="0" animBg="1"/>
      <p:bldP spid="29" grpId="1"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7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365497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118405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72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7796389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9658843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17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7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460815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730855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059749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3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859401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784306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356353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9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9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BDCBC5D-B4FA-40A0-A5A0-D8902263D799}" type="datetimeFigureOut">
              <a:rPr lang="en-US">
                <a:solidFill>
                  <a:prstClr val="black">
                    <a:tint val="75000"/>
                  </a:prstClr>
                </a:solidFill>
              </a:rPr>
              <a:pPr/>
              <a:t>7/29/2018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78D49A-FA24-42FC-A567-DB0953F92D33}"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966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7.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399F0562-E97E-41ED-B29D-B5D368595DA8}" type="datetimeFigureOut">
              <a:rPr lang="fa-IR" smtClean="0"/>
              <a:pPr/>
              <a:t>17/11/1439</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C88DB0B-0900-4D7B-B3B1-2E4D7AD47B4B}" type="slidenum">
              <a:rPr lang="fa-IR" smtClean="0"/>
              <a:pPr/>
              <a:t>‹#›</a:t>
            </a:fld>
            <a:endParaRPr lang="fa-I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8A8A921-6CC8-4BB7-AE41-27EB9C6A585E}" type="datetimeFigureOut">
              <a:rPr lang="fa-IR" smtClean="0">
                <a:solidFill>
                  <a:prstClr val="black">
                    <a:tint val="75000"/>
                  </a:prstClr>
                </a:solidFill>
              </a:rPr>
              <a:pPr/>
              <a:t>17/11/1439</a:t>
            </a:fld>
            <a:endParaRPr lang="fa-IR">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solidFill>
                <a:prstClr val="black">
                  <a:tint val="75000"/>
                </a:prstClr>
              </a:solidFill>
            </a:endParaRP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7E1B613-3699-4BAB-92D7-E4E9C6C6B44C}"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8397664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9"/>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426"/>
            <a:ext cx="20574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rtl="0" fontAlgn="base">
              <a:spcBef>
                <a:spcPct val="0"/>
              </a:spcBef>
              <a:spcAft>
                <a:spcPct val="0"/>
              </a:spcAft>
              <a:defRPr/>
            </a:pPr>
            <a:fld id="{3E9D769B-B5A0-41A5-81B5-CFF7D187C39D}" type="datetimeFigureOut">
              <a:rPr lang="en-US">
                <a:solidFill>
                  <a:prstClr val="black">
                    <a:tint val="75000"/>
                  </a:prstClr>
                </a:solidFill>
                <a:latin typeface="Arial" panose="020B0604020202020204" pitchFamily="34" charset="0"/>
                <a:cs typeface="B Lotus" panose="00000400000000000000" pitchFamily="2" charset="-78"/>
              </a:rPr>
              <a:pPr rtl="0" fontAlgn="base">
                <a:spcBef>
                  <a:spcPct val="0"/>
                </a:spcBef>
                <a:spcAft>
                  <a:spcPct val="0"/>
                </a:spcAft>
                <a:defRPr/>
              </a:pPr>
              <a:t>7/29/2018</a:t>
            </a:fld>
            <a:endParaRPr lang="en-US">
              <a:solidFill>
                <a:prstClr val="black">
                  <a:tint val="75000"/>
                </a:prstClr>
              </a:solidFill>
              <a:latin typeface="Arial" panose="020B0604020202020204" pitchFamily="34" charset="0"/>
              <a:cs typeface="B Lotus" panose="00000400000000000000" pitchFamily="2" charset="-78"/>
            </a:endParaRPr>
          </a:p>
        </p:txBody>
      </p:sp>
      <p:sp>
        <p:nvSpPr>
          <p:cNvPr id="5" name="Footer Placeholder 4"/>
          <p:cNvSpPr>
            <a:spLocks noGrp="1"/>
          </p:cNvSpPr>
          <p:nvPr>
            <p:ph type="ftr" sz="quarter" idx="3"/>
          </p:nvPr>
        </p:nvSpPr>
        <p:spPr>
          <a:xfrm>
            <a:off x="3028950" y="6356426"/>
            <a:ext cx="3086100" cy="365125"/>
          </a:xfrm>
          <a:prstGeom prst="rect">
            <a:avLst/>
          </a:prstGeom>
        </p:spPr>
        <p:txBody>
          <a:bodyPr vert="horz" lIns="91440" tIns="45720" rIns="91440" bIns="45720" rtlCol="0" anchor="ctr"/>
          <a:lstStyle>
            <a:lvl1pPr algn="ctr" eaLnBrk="1" hangingPunct="1">
              <a:defRPr sz="900">
                <a:solidFill>
                  <a:schemeClr val="tx1">
                    <a:tint val="75000"/>
                  </a:schemeClr>
                </a:solidFill>
              </a:defRPr>
            </a:lvl1pPr>
          </a:lstStyle>
          <a:p>
            <a:pPr rtl="0" fontAlgn="base">
              <a:spcBef>
                <a:spcPct val="0"/>
              </a:spcBef>
              <a:spcAft>
                <a:spcPct val="0"/>
              </a:spcAft>
              <a:defRPr/>
            </a:pPr>
            <a:endParaRPr lang="en-US">
              <a:solidFill>
                <a:prstClr val="black">
                  <a:tint val="75000"/>
                </a:prstClr>
              </a:solidFill>
              <a:latin typeface="Arial" panose="020B0604020202020204" pitchFamily="34" charset="0"/>
              <a:cs typeface="B Lotus" panose="00000400000000000000" pitchFamily="2" charset="-78"/>
            </a:endParaRPr>
          </a:p>
        </p:txBody>
      </p:sp>
      <p:sp>
        <p:nvSpPr>
          <p:cNvPr id="6" name="Slide Number Placeholder 5"/>
          <p:cNvSpPr>
            <a:spLocks noGrp="1"/>
          </p:cNvSpPr>
          <p:nvPr>
            <p:ph type="sldNum" sz="quarter" idx="4"/>
          </p:nvPr>
        </p:nvSpPr>
        <p:spPr>
          <a:xfrm>
            <a:off x="6457950" y="6356426"/>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rgbClr val="898989"/>
                </a:solidFill>
              </a:defRPr>
            </a:lvl1pPr>
          </a:lstStyle>
          <a:p>
            <a:pPr rtl="0" fontAlgn="base">
              <a:spcBef>
                <a:spcPct val="0"/>
              </a:spcBef>
              <a:spcAft>
                <a:spcPct val="0"/>
              </a:spcAft>
            </a:pPr>
            <a:fld id="{30CF5E97-D177-4833-AD7B-14E805EB4C60}" type="slidenum">
              <a:rPr lang="en-US">
                <a:latin typeface="Arial" panose="020B0604020202020204" pitchFamily="34" charset="0"/>
                <a:cs typeface="B Lotus" panose="00000400000000000000" pitchFamily="2" charset="-78"/>
              </a:rPr>
              <a:pPr rtl="0" fontAlgn="base">
                <a:spcBef>
                  <a:spcPct val="0"/>
                </a:spcBef>
                <a:spcAft>
                  <a:spcPct val="0"/>
                </a:spcAft>
              </a:pPr>
              <a:t>‹#›</a:t>
            </a:fld>
            <a:endParaRPr lang="en-US">
              <a:latin typeface="Arial" panose="020B0604020202020204" pitchFamily="34" charset="0"/>
              <a:cs typeface="B Lotus" panose="00000400000000000000" pitchFamily="2" charset="-78"/>
            </a:endParaRPr>
          </a:p>
        </p:txBody>
      </p:sp>
    </p:spTree>
    <p:extLst>
      <p:ext uri="{BB962C8B-B14F-4D97-AF65-F5344CB8AC3E}">
        <p14:creationId xmlns:p14="http://schemas.microsoft.com/office/powerpoint/2010/main" val="426361927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9"/>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68"/>
            <a:ext cx="20574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fontAlgn="base">
              <a:spcBef>
                <a:spcPct val="0"/>
              </a:spcBef>
              <a:spcAft>
                <a:spcPct val="0"/>
              </a:spcAft>
              <a:defRPr/>
            </a:pPr>
            <a:fld id="{3E9D769B-B5A0-41A5-81B5-CFF7D187C39D}" type="datetimeFigureOut">
              <a:rPr lang="en-US">
                <a:solidFill>
                  <a:prstClr val="black">
                    <a:tint val="75000"/>
                  </a:prstClr>
                </a:solidFill>
                <a:latin typeface="Arial" panose="020B0604020202020204" pitchFamily="34" charset="0"/>
                <a:cs typeface="B Lotus" panose="00000400000000000000" pitchFamily="2" charset="-78"/>
              </a:rPr>
              <a:pPr fontAlgn="base">
                <a:spcBef>
                  <a:spcPct val="0"/>
                </a:spcBef>
                <a:spcAft>
                  <a:spcPct val="0"/>
                </a:spcAft>
                <a:defRPr/>
              </a:pPr>
              <a:t>7/29/2018</a:t>
            </a:fld>
            <a:endParaRPr lang="en-US">
              <a:solidFill>
                <a:prstClr val="black">
                  <a:tint val="75000"/>
                </a:prstClr>
              </a:solidFill>
              <a:latin typeface="Arial" panose="020B0604020202020204" pitchFamily="34" charset="0"/>
              <a:cs typeface="B Lotus" panose="00000400000000000000" pitchFamily="2" charset="-78"/>
            </a:endParaRPr>
          </a:p>
        </p:txBody>
      </p:sp>
      <p:sp>
        <p:nvSpPr>
          <p:cNvPr id="5" name="Footer Placeholder 4"/>
          <p:cNvSpPr>
            <a:spLocks noGrp="1"/>
          </p:cNvSpPr>
          <p:nvPr>
            <p:ph type="ftr" sz="quarter" idx="3"/>
          </p:nvPr>
        </p:nvSpPr>
        <p:spPr>
          <a:xfrm>
            <a:off x="3028950" y="6356368"/>
            <a:ext cx="3086100" cy="365125"/>
          </a:xfrm>
          <a:prstGeom prst="rect">
            <a:avLst/>
          </a:prstGeom>
        </p:spPr>
        <p:txBody>
          <a:bodyPr vert="horz" lIns="91440" tIns="45720" rIns="91440" bIns="45720" rtlCol="0" anchor="ctr"/>
          <a:lstStyle>
            <a:lvl1pPr algn="ctr" eaLnBrk="1" hangingPunct="1">
              <a:defRPr sz="900">
                <a:solidFill>
                  <a:schemeClr val="tx1">
                    <a:tint val="75000"/>
                  </a:schemeClr>
                </a:solidFill>
              </a:defRPr>
            </a:lvl1pPr>
          </a:lstStyle>
          <a:p>
            <a:pPr fontAlgn="base">
              <a:spcBef>
                <a:spcPct val="0"/>
              </a:spcBef>
              <a:spcAft>
                <a:spcPct val="0"/>
              </a:spcAft>
              <a:defRPr/>
            </a:pPr>
            <a:endParaRPr lang="en-US">
              <a:solidFill>
                <a:prstClr val="black">
                  <a:tint val="75000"/>
                </a:prstClr>
              </a:solidFill>
              <a:latin typeface="Arial" panose="020B0604020202020204" pitchFamily="34" charset="0"/>
              <a:cs typeface="B Lotus" panose="00000400000000000000" pitchFamily="2" charset="-78"/>
            </a:endParaRPr>
          </a:p>
        </p:txBody>
      </p:sp>
      <p:sp>
        <p:nvSpPr>
          <p:cNvPr id="6" name="Slide Number Placeholder 5"/>
          <p:cNvSpPr>
            <a:spLocks noGrp="1"/>
          </p:cNvSpPr>
          <p:nvPr>
            <p:ph type="sldNum" sz="quarter" idx="4"/>
          </p:nvPr>
        </p:nvSpPr>
        <p:spPr>
          <a:xfrm>
            <a:off x="6457950" y="6356368"/>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rgbClr val="898989"/>
                </a:solidFill>
              </a:defRPr>
            </a:lvl1pPr>
          </a:lstStyle>
          <a:p>
            <a:pPr fontAlgn="base">
              <a:spcBef>
                <a:spcPct val="0"/>
              </a:spcBef>
              <a:spcAft>
                <a:spcPct val="0"/>
              </a:spcAft>
            </a:pPr>
            <a:fld id="{30CF5E97-D177-4833-AD7B-14E805EB4C60}" type="slidenum">
              <a:rPr lang="en-US">
                <a:latin typeface="Arial" panose="020B0604020202020204" pitchFamily="34" charset="0"/>
                <a:cs typeface="B Lotus" panose="00000400000000000000" pitchFamily="2" charset="-78"/>
              </a:rPr>
              <a:pPr fontAlgn="base">
                <a:spcBef>
                  <a:spcPct val="0"/>
                </a:spcBef>
                <a:spcAft>
                  <a:spcPct val="0"/>
                </a:spcAft>
              </a:pPr>
              <a:t>‹#›</a:t>
            </a:fld>
            <a:endParaRPr lang="en-US">
              <a:latin typeface="Arial" panose="020B0604020202020204" pitchFamily="34" charset="0"/>
              <a:cs typeface="B Lotus" panose="00000400000000000000" pitchFamily="2" charset="-78"/>
            </a:endParaRPr>
          </a:p>
        </p:txBody>
      </p:sp>
    </p:spTree>
    <p:extLst>
      <p:ext uri="{BB962C8B-B14F-4D97-AF65-F5344CB8AC3E}">
        <p14:creationId xmlns:p14="http://schemas.microsoft.com/office/powerpoint/2010/main" val="356328079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53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F096A4-6E4C-4CC0-B7D0-D3E08D81E685}" type="datetimeFigureOut">
              <a:rPr lang="en-US" smtClean="0"/>
              <a:t>7/29/2018</a:t>
            </a:fld>
            <a:endParaRPr lang="en-US"/>
          </a:p>
        </p:txBody>
      </p:sp>
      <p:sp>
        <p:nvSpPr>
          <p:cNvPr id="5" name="Footer Placeholder 4"/>
          <p:cNvSpPr>
            <a:spLocks noGrp="1"/>
          </p:cNvSpPr>
          <p:nvPr>
            <p:ph type="ftr" sz="quarter" idx="3"/>
          </p:nvPr>
        </p:nvSpPr>
        <p:spPr>
          <a:xfrm>
            <a:off x="3124200" y="635653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53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D153C5-7232-43B2-9289-60F34ED51534}" type="slidenum">
              <a:rPr lang="en-US" smtClean="0"/>
              <a:t>‹#›</a:t>
            </a:fld>
            <a:endParaRPr lang="en-US"/>
          </a:p>
        </p:txBody>
      </p:sp>
    </p:spTree>
    <p:extLst>
      <p:ext uri="{BB962C8B-B14F-4D97-AF65-F5344CB8AC3E}">
        <p14:creationId xmlns:p14="http://schemas.microsoft.com/office/powerpoint/2010/main" val="2102369312"/>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fontAlgn="base">
              <a:spcBef>
                <a:spcPct val="0"/>
              </a:spcBef>
              <a:spcAft>
                <a:spcPct val="0"/>
              </a:spcAft>
              <a:defRPr/>
            </a:pPr>
            <a:fld id="{B25E0423-2CCF-4941-81BC-09B413E874A6}" type="datetimeFigureOut">
              <a:rPr lang="en-US">
                <a:solidFill>
                  <a:prstClr val="black">
                    <a:tint val="75000"/>
                  </a:prstClr>
                </a:solidFill>
                <a:latin typeface="Arial" panose="020B0604020202020204" pitchFamily="34" charset="0"/>
                <a:cs typeface="B Lotus" panose="00000400000000000000" pitchFamily="2" charset="-78"/>
              </a:rPr>
              <a:pPr fontAlgn="base">
                <a:spcBef>
                  <a:spcPct val="0"/>
                </a:spcBef>
                <a:spcAft>
                  <a:spcPct val="0"/>
                </a:spcAft>
                <a:defRPr/>
              </a:pPr>
              <a:t>7/29/2018</a:t>
            </a:fld>
            <a:endParaRPr lang="en-US">
              <a:solidFill>
                <a:prstClr val="black">
                  <a:tint val="75000"/>
                </a:prstClr>
              </a:solidFill>
              <a:latin typeface="Arial" panose="020B0604020202020204" pitchFamily="34" charset="0"/>
              <a:cs typeface="B Lotus" panose="00000400000000000000" pitchFamily="2" charset="-78"/>
            </a:endParaRP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hangingPunct="1">
              <a:defRPr sz="900">
                <a:solidFill>
                  <a:schemeClr val="tx1">
                    <a:tint val="75000"/>
                  </a:schemeClr>
                </a:solidFill>
              </a:defRPr>
            </a:lvl1pPr>
          </a:lstStyle>
          <a:p>
            <a:pPr fontAlgn="base">
              <a:spcBef>
                <a:spcPct val="0"/>
              </a:spcBef>
              <a:spcAft>
                <a:spcPct val="0"/>
              </a:spcAft>
              <a:defRPr/>
            </a:pPr>
            <a:endParaRPr lang="en-US">
              <a:solidFill>
                <a:prstClr val="black">
                  <a:tint val="75000"/>
                </a:prstClr>
              </a:solidFill>
              <a:latin typeface="Arial" panose="020B0604020202020204" pitchFamily="34" charset="0"/>
              <a:cs typeface="B Lotus" panose="00000400000000000000" pitchFamily="2" charset="-78"/>
            </a:endParaRP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defRPr>
            </a:lvl1pPr>
          </a:lstStyle>
          <a:p>
            <a:pPr fontAlgn="base">
              <a:spcBef>
                <a:spcPct val="0"/>
              </a:spcBef>
              <a:spcAft>
                <a:spcPct val="0"/>
              </a:spcAft>
            </a:pPr>
            <a:fld id="{B5B5B245-EB04-4C6F-AE7E-DB4BA76559CE}" type="slidenum">
              <a:rPr lang="en-US" smtClean="0">
                <a:latin typeface="Arial" panose="020B0604020202020204" pitchFamily="34" charset="0"/>
                <a:cs typeface="B Lotus" panose="00000400000000000000" pitchFamily="2" charset="-78"/>
              </a:rPr>
              <a:pPr fontAlgn="base">
                <a:spcBef>
                  <a:spcPct val="0"/>
                </a:spcBef>
                <a:spcAft>
                  <a:spcPct val="0"/>
                </a:spcAft>
              </a:pPr>
              <a:t>‹#›</a:t>
            </a:fld>
            <a:endParaRPr lang="en-US" smtClean="0">
              <a:latin typeface="Arial" panose="020B0604020202020204" pitchFamily="34" charset="0"/>
              <a:cs typeface="B Lotus" panose="00000400000000000000" pitchFamily="2" charset="-78"/>
            </a:endParaRPr>
          </a:p>
        </p:txBody>
      </p:sp>
    </p:spTree>
    <p:extLst>
      <p:ext uri="{BB962C8B-B14F-4D97-AF65-F5344CB8AC3E}">
        <p14:creationId xmlns:p14="http://schemas.microsoft.com/office/powerpoint/2010/main" val="15238866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6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DCBC5D-B4FA-40A0-A5A0-D8902263D799}" type="datetimeFigureOut">
              <a:rPr lang="en-US" smtClean="0">
                <a:solidFill>
                  <a:prstClr val="black">
                    <a:tint val="75000"/>
                  </a:prstClr>
                </a:solidFill>
              </a:rPr>
              <a:pPr/>
              <a:t>7/29/2018</a:t>
            </a:fld>
            <a:endParaRPr lang="en-US" smtClean="0">
              <a:solidFill>
                <a:prstClr val="black">
                  <a:tint val="75000"/>
                </a:prstClr>
              </a:solidFill>
            </a:endParaRPr>
          </a:p>
        </p:txBody>
      </p:sp>
      <p:sp>
        <p:nvSpPr>
          <p:cNvPr id="5" name="Footer Placeholder 4"/>
          <p:cNvSpPr>
            <a:spLocks noGrp="1"/>
          </p:cNvSpPr>
          <p:nvPr>
            <p:ph type="ftr" sz="quarter" idx="3"/>
          </p:nvPr>
        </p:nvSpPr>
        <p:spPr>
          <a:xfrm>
            <a:off x="3124200" y="63566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mtClean="0">
              <a:solidFill>
                <a:prstClr val="black">
                  <a:tint val="75000"/>
                </a:prstClr>
              </a:solidFill>
            </a:endParaRPr>
          </a:p>
        </p:txBody>
      </p:sp>
      <p:sp>
        <p:nvSpPr>
          <p:cNvPr id="6" name="Slide Number Placeholder 5"/>
          <p:cNvSpPr>
            <a:spLocks noGrp="1"/>
          </p:cNvSpPr>
          <p:nvPr>
            <p:ph type="sldNum" sz="quarter" idx="4"/>
          </p:nvPr>
        </p:nvSpPr>
        <p:spPr>
          <a:xfrm>
            <a:off x="6553200" y="63566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78D49A-FA24-42FC-A567-DB0953F92D33}" type="slidenum">
              <a:rPr lang="en-US" smtClean="0">
                <a:solidFill>
                  <a:prstClr val="black">
                    <a:tint val="75000"/>
                  </a:prstClr>
                </a:solidFill>
              </a:rPr>
              <a:pPr/>
              <a:t>‹#›</a:t>
            </a:fld>
            <a:endParaRPr lang="en-US" smtClean="0">
              <a:solidFill>
                <a:prstClr val="black">
                  <a:tint val="75000"/>
                </a:prstClr>
              </a:solidFill>
            </a:endParaRPr>
          </a:p>
        </p:txBody>
      </p:sp>
    </p:spTree>
    <p:extLst>
      <p:ext uri="{BB962C8B-B14F-4D97-AF65-F5344CB8AC3E}">
        <p14:creationId xmlns:p14="http://schemas.microsoft.com/office/powerpoint/2010/main" val="1913314965"/>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6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8.xml"/></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4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4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1.xml"/><Relationship Id="rId1" Type="http://schemas.openxmlformats.org/officeDocument/2006/relationships/slideLayout" Target="../slideLayouts/slideLayout41.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2.xml"/></Relationships>
</file>

<file path=ppt/slides/_rels/slide2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3.xml"/><Relationship Id="rId1" Type="http://schemas.openxmlformats.org/officeDocument/2006/relationships/vmlDrawing" Target="../drawings/vmlDrawing1.vml"/><Relationship Id="rId5" Type="http://schemas.openxmlformats.org/officeDocument/2006/relationships/image" Target="../media/image4.png"/><Relationship Id="rId4" Type="http://schemas.openxmlformats.org/officeDocument/2006/relationships/image" Target="../media/image12.emf"/></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6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6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6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8.xml"/><Relationship Id="rId1" Type="http://schemas.openxmlformats.org/officeDocument/2006/relationships/vmlDrawing" Target="../drawings/vmlDrawing2.vml"/><Relationship Id="rId4" Type="http://schemas.openxmlformats.org/officeDocument/2006/relationships/image" Target="../media/image13.emf"/></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24744"/>
            <a:ext cx="7772400" cy="5256584"/>
          </a:xfrm>
        </p:spPr>
        <p:txBody>
          <a:bodyPr>
            <a:normAutofit fontScale="90000"/>
          </a:bodyPr>
          <a:lstStyle/>
          <a:p>
            <a:pPr>
              <a:defRPr/>
            </a:pPr>
            <a:r>
              <a:rPr lang="fa-IR" b="1" dirty="0" smtClean="0">
                <a:solidFill>
                  <a:srgbClr val="C00000"/>
                </a:solidFill>
                <a:effectLst>
                  <a:outerShdw blurRad="53975" dist="22860" dir="5400000" algn="tl" rotWithShape="0">
                    <a:srgbClr val="000000">
                      <a:alpha val="55000"/>
                    </a:srgbClr>
                  </a:outerShdw>
                </a:effectLst>
                <a:cs typeface="B Mitra" pitchFamily="2" charset="-78"/>
              </a:rPr>
              <a:t/>
            </a:r>
            <a:br>
              <a:rPr lang="fa-IR" b="1" dirty="0" smtClean="0">
                <a:solidFill>
                  <a:srgbClr val="C00000"/>
                </a:solidFill>
                <a:effectLst>
                  <a:outerShdw blurRad="53975" dist="22860" dir="5400000" algn="tl" rotWithShape="0">
                    <a:srgbClr val="000000">
                      <a:alpha val="55000"/>
                    </a:srgbClr>
                  </a:outerShdw>
                </a:effectLst>
                <a:cs typeface="B Mitra" pitchFamily="2" charset="-78"/>
              </a:rPr>
            </a:br>
            <a:r>
              <a:rPr lang="fa-IR" b="1" dirty="0" smtClean="0">
                <a:solidFill>
                  <a:srgbClr val="C00000"/>
                </a:solidFill>
                <a:cs typeface="B Mitra" pitchFamily="2" charset="-78"/>
              </a:rPr>
              <a:t> </a:t>
            </a:r>
            <a:br>
              <a:rPr lang="fa-IR" b="1" dirty="0" smtClean="0">
                <a:solidFill>
                  <a:srgbClr val="C00000"/>
                </a:solidFill>
                <a:cs typeface="B Mitra" pitchFamily="2" charset="-78"/>
              </a:rPr>
            </a:br>
            <a:r>
              <a:rPr lang="fa-IR" b="1" dirty="0" smtClean="0">
                <a:solidFill>
                  <a:srgbClr val="C00000"/>
                </a:solidFill>
                <a:cs typeface="B Mitra" pitchFamily="2" charset="-78"/>
              </a:rPr>
              <a:t/>
            </a:r>
            <a:br>
              <a:rPr lang="fa-IR" b="1" dirty="0" smtClean="0">
                <a:solidFill>
                  <a:srgbClr val="C00000"/>
                </a:solidFill>
                <a:cs typeface="B Mitra" pitchFamily="2" charset="-78"/>
              </a:rPr>
            </a:br>
            <a:r>
              <a:rPr lang="en-US" sz="4000" b="1" dirty="0" smtClean="0">
                <a:solidFill>
                  <a:srgbClr val="C00000"/>
                </a:solidFill>
                <a:cs typeface="B Mitra" pitchFamily="2" charset="-78"/>
              </a:rPr>
              <a:t/>
            </a:r>
            <a:br>
              <a:rPr lang="en-US" sz="4000" b="1" dirty="0" smtClean="0">
                <a:solidFill>
                  <a:srgbClr val="C00000"/>
                </a:solidFill>
                <a:cs typeface="B Mitra" pitchFamily="2" charset="-78"/>
              </a:rPr>
            </a:br>
            <a:r>
              <a:rPr lang="fa-IR" sz="4000" b="1" dirty="0" smtClean="0">
                <a:solidFill>
                  <a:srgbClr val="C00000"/>
                </a:solidFill>
                <a:cs typeface="B Mitra" pitchFamily="2" charset="-78"/>
              </a:rPr>
              <a:t/>
            </a:r>
            <a:br>
              <a:rPr lang="fa-IR" sz="4000" b="1" dirty="0" smtClean="0">
                <a:solidFill>
                  <a:srgbClr val="C00000"/>
                </a:solidFill>
                <a:cs typeface="B Mitra" pitchFamily="2" charset="-78"/>
              </a:rPr>
            </a:br>
            <a:r>
              <a:rPr lang="fa-IR" sz="3600" dirty="0" smtClean="0">
                <a:solidFill>
                  <a:schemeClr val="tx2"/>
                </a:solidFill>
                <a:cs typeface="B Titr" pitchFamily="2" charset="-78"/>
              </a:rPr>
              <a:t>روش‌های </a:t>
            </a:r>
            <a:r>
              <a:rPr lang="fa-IR" sz="3600" dirty="0">
                <a:solidFill>
                  <a:schemeClr val="tx2"/>
                </a:solidFill>
                <a:cs typeface="B Titr" pitchFamily="2" charset="-78"/>
              </a:rPr>
              <a:t>تأمین مالی در بازار سرمایه</a:t>
            </a:r>
            <a:r>
              <a:rPr lang="en-US" sz="2400" dirty="0">
                <a:cs typeface="B Titr" pitchFamily="2" charset="-78"/>
              </a:rPr>
              <a:t/>
            </a:r>
            <a:br>
              <a:rPr lang="en-US" sz="2400" dirty="0">
                <a:cs typeface="B Titr" pitchFamily="2" charset="-78"/>
              </a:rPr>
            </a:br>
            <a:r>
              <a:rPr lang="fa-IR" sz="2700" b="1" dirty="0" smtClean="0">
                <a:solidFill>
                  <a:schemeClr val="tx2"/>
                </a:solidFill>
                <a:cs typeface="B Mitra" pitchFamily="2" charset="-78"/>
              </a:rPr>
              <a:t/>
            </a:r>
            <a:br>
              <a:rPr lang="fa-IR" sz="2700" b="1" dirty="0" smtClean="0">
                <a:solidFill>
                  <a:schemeClr val="tx2"/>
                </a:solidFill>
                <a:cs typeface="B Mitra" pitchFamily="2" charset="-78"/>
              </a:rPr>
            </a:br>
            <a:r>
              <a:rPr lang="fa-IR" sz="2700" b="1" dirty="0" smtClean="0">
                <a:solidFill>
                  <a:schemeClr val="tx2"/>
                </a:solidFill>
                <a:cs typeface="B Mitra" pitchFamily="2" charset="-78"/>
              </a:rPr>
              <a:t/>
            </a:r>
            <a:br>
              <a:rPr lang="fa-IR" sz="2700" b="1" dirty="0" smtClean="0">
                <a:solidFill>
                  <a:schemeClr val="tx2"/>
                </a:solidFill>
                <a:cs typeface="B Mitra" pitchFamily="2" charset="-78"/>
              </a:rPr>
            </a:br>
            <a:r>
              <a:rPr lang="fa-IR" sz="2200" b="1" dirty="0" smtClean="0">
                <a:solidFill>
                  <a:schemeClr val="tx2"/>
                </a:solidFill>
                <a:cs typeface="B Mitra" pitchFamily="2" charset="-78"/>
              </a:rPr>
              <a:t/>
            </a:r>
            <a:br>
              <a:rPr lang="fa-IR" sz="2200" b="1" dirty="0" smtClean="0">
                <a:solidFill>
                  <a:schemeClr val="tx2"/>
                </a:solidFill>
                <a:cs typeface="B Mitra" pitchFamily="2" charset="-78"/>
              </a:rPr>
            </a:br>
            <a:r>
              <a:rPr lang="fa-IR" sz="4000" b="1" dirty="0" smtClean="0">
                <a:solidFill>
                  <a:schemeClr val="tx2"/>
                </a:solidFill>
                <a:cs typeface="B Mitra" pitchFamily="2" charset="-78"/>
              </a:rPr>
              <a:t> </a:t>
            </a:r>
            <a:r>
              <a:rPr lang="fa-IR" sz="2000" b="1" dirty="0" smtClean="0">
                <a:solidFill>
                  <a:schemeClr val="tx2"/>
                </a:solidFill>
                <a:cs typeface="B Mitra" pitchFamily="2" charset="-78"/>
              </a:rPr>
              <a:t/>
            </a:r>
            <a:br>
              <a:rPr lang="fa-IR" sz="2000" b="1" dirty="0" smtClean="0">
                <a:solidFill>
                  <a:schemeClr val="tx2"/>
                </a:solidFill>
                <a:cs typeface="B Mitra" pitchFamily="2" charset="-78"/>
              </a:rPr>
            </a:br>
            <a:r>
              <a:rPr lang="fa-IR" sz="2200" b="1" dirty="0" smtClean="0">
                <a:solidFill>
                  <a:schemeClr val="tx2"/>
                </a:solidFill>
                <a:cs typeface="B Mitra" pitchFamily="2" charset="-78"/>
              </a:rPr>
              <a:t/>
            </a:r>
            <a:br>
              <a:rPr lang="fa-IR" sz="2200" b="1" dirty="0" smtClean="0">
                <a:solidFill>
                  <a:schemeClr val="tx2"/>
                </a:solidFill>
                <a:cs typeface="B Mitra" pitchFamily="2" charset="-78"/>
              </a:rPr>
            </a:br>
            <a:endParaRPr lang="fa-IR" sz="2200" b="1" dirty="0">
              <a:solidFill>
                <a:schemeClr val="tx2"/>
              </a:solidFill>
              <a:cs typeface="B Mitra" pitchFamily="2" charset="-78"/>
            </a:endParaRPr>
          </a:p>
        </p:txBody>
      </p:sp>
      <p:pic>
        <p:nvPicPr>
          <p:cNvPr id="9" name="Picture 13" descr="H:\New Folder\232638_432 - Copy (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70387" y="404663"/>
            <a:ext cx="2798762" cy="3312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20"/>
          <p:cNvSpPr/>
          <p:nvPr/>
        </p:nvSpPr>
        <p:spPr>
          <a:xfrm>
            <a:off x="2123727" y="2078921"/>
            <a:ext cx="4818959" cy="454902"/>
          </a:xfrm>
          <a:custGeom>
            <a:avLst/>
            <a:gdLst>
              <a:gd name="connsiteX0" fmla="*/ 0 w 8183880"/>
              <a:gd name="connsiteY0" fmla="*/ 96722 h 580320"/>
              <a:gd name="connsiteX1" fmla="*/ 28329 w 8183880"/>
              <a:gd name="connsiteY1" fmla="*/ 28329 h 580320"/>
              <a:gd name="connsiteX2" fmla="*/ 96722 w 8183880"/>
              <a:gd name="connsiteY2" fmla="*/ 0 h 580320"/>
              <a:gd name="connsiteX3" fmla="*/ 8087158 w 8183880"/>
              <a:gd name="connsiteY3" fmla="*/ 0 h 580320"/>
              <a:gd name="connsiteX4" fmla="*/ 8155551 w 8183880"/>
              <a:gd name="connsiteY4" fmla="*/ 28329 h 580320"/>
              <a:gd name="connsiteX5" fmla="*/ 8183880 w 8183880"/>
              <a:gd name="connsiteY5" fmla="*/ 96722 h 580320"/>
              <a:gd name="connsiteX6" fmla="*/ 8183880 w 8183880"/>
              <a:gd name="connsiteY6" fmla="*/ 483598 h 580320"/>
              <a:gd name="connsiteX7" fmla="*/ 8155551 w 8183880"/>
              <a:gd name="connsiteY7" fmla="*/ 551991 h 580320"/>
              <a:gd name="connsiteX8" fmla="*/ 8087158 w 8183880"/>
              <a:gd name="connsiteY8" fmla="*/ 580320 h 580320"/>
              <a:gd name="connsiteX9" fmla="*/ 96722 w 8183880"/>
              <a:gd name="connsiteY9" fmla="*/ 580320 h 580320"/>
              <a:gd name="connsiteX10" fmla="*/ 28329 w 8183880"/>
              <a:gd name="connsiteY10" fmla="*/ 551991 h 580320"/>
              <a:gd name="connsiteX11" fmla="*/ 0 w 8183880"/>
              <a:gd name="connsiteY11" fmla="*/ 483598 h 580320"/>
              <a:gd name="connsiteX12" fmla="*/ 0 w 8183880"/>
              <a:gd name="connsiteY12" fmla="*/ 96722 h 58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83880" h="580320">
                <a:moveTo>
                  <a:pt x="0" y="96722"/>
                </a:moveTo>
                <a:cubicBezTo>
                  <a:pt x="0" y="71070"/>
                  <a:pt x="10190" y="46468"/>
                  <a:pt x="28329" y="28329"/>
                </a:cubicBezTo>
                <a:cubicBezTo>
                  <a:pt x="46468" y="10190"/>
                  <a:pt x="71070" y="0"/>
                  <a:pt x="96722" y="0"/>
                </a:cubicBezTo>
                <a:lnTo>
                  <a:pt x="8087158" y="0"/>
                </a:lnTo>
                <a:cubicBezTo>
                  <a:pt x="8112810" y="0"/>
                  <a:pt x="8137412" y="10190"/>
                  <a:pt x="8155551" y="28329"/>
                </a:cubicBezTo>
                <a:cubicBezTo>
                  <a:pt x="8173690" y="46468"/>
                  <a:pt x="8183880" y="71070"/>
                  <a:pt x="8183880" y="96722"/>
                </a:cubicBezTo>
                <a:lnTo>
                  <a:pt x="8183880" y="483598"/>
                </a:lnTo>
                <a:cubicBezTo>
                  <a:pt x="8183880" y="509250"/>
                  <a:pt x="8173690" y="533852"/>
                  <a:pt x="8155551" y="551991"/>
                </a:cubicBezTo>
                <a:cubicBezTo>
                  <a:pt x="8137412" y="570130"/>
                  <a:pt x="8112810" y="580320"/>
                  <a:pt x="8087158" y="580320"/>
                </a:cubicBezTo>
                <a:lnTo>
                  <a:pt x="96722" y="580320"/>
                </a:lnTo>
                <a:cubicBezTo>
                  <a:pt x="71070" y="580320"/>
                  <a:pt x="46468" y="570130"/>
                  <a:pt x="28329" y="551991"/>
                </a:cubicBezTo>
                <a:cubicBezTo>
                  <a:pt x="10190" y="533852"/>
                  <a:pt x="0" y="509250"/>
                  <a:pt x="0" y="483598"/>
                </a:cubicBezTo>
                <a:lnTo>
                  <a:pt x="0" y="96722"/>
                </a:lnTo>
                <a:close/>
              </a:path>
            </a:pathLst>
          </a:custGeom>
          <a:solidFill>
            <a:srgbClr val="9BBB59">
              <a:lumMod val="75000"/>
            </a:srgbClr>
          </a:solidFill>
          <a:ln>
            <a:solidFill>
              <a:sysClr val="windowText" lastClr="000000"/>
            </a:solid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p:spPr>
        <p:txBody>
          <a:bodyPr lIns="93099" tIns="93099" rIns="93099" bIns="93099" spcCol="127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rPr>
              <a:t>معرفی </a:t>
            </a:r>
            <a:r>
              <a:rPr kumimoji="0" lang="fa-IR"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B Titr" pitchFamily="2" charset="-78"/>
              </a:rPr>
              <a:t>اوراق اجاره</a:t>
            </a:r>
            <a:endPar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endParaRPr>
          </a:p>
        </p:txBody>
      </p:sp>
      <p:sp>
        <p:nvSpPr>
          <p:cNvPr id="22" name="Freeform 21"/>
          <p:cNvSpPr/>
          <p:nvPr/>
        </p:nvSpPr>
        <p:spPr>
          <a:xfrm>
            <a:off x="2123726" y="2577817"/>
            <a:ext cx="4818959" cy="454902"/>
          </a:xfrm>
          <a:custGeom>
            <a:avLst/>
            <a:gdLst>
              <a:gd name="connsiteX0" fmla="*/ 0 w 8183880"/>
              <a:gd name="connsiteY0" fmla="*/ 96722 h 580320"/>
              <a:gd name="connsiteX1" fmla="*/ 28329 w 8183880"/>
              <a:gd name="connsiteY1" fmla="*/ 28329 h 580320"/>
              <a:gd name="connsiteX2" fmla="*/ 96722 w 8183880"/>
              <a:gd name="connsiteY2" fmla="*/ 0 h 580320"/>
              <a:gd name="connsiteX3" fmla="*/ 8087158 w 8183880"/>
              <a:gd name="connsiteY3" fmla="*/ 0 h 580320"/>
              <a:gd name="connsiteX4" fmla="*/ 8155551 w 8183880"/>
              <a:gd name="connsiteY4" fmla="*/ 28329 h 580320"/>
              <a:gd name="connsiteX5" fmla="*/ 8183880 w 8183880"/>
              <a:gd name="connsiteY5" fmla="*/ 96722 h 580320"/>
              <a:gd name="connsiteX6" fmla="*/ 8183880 w 8183880"/>
              <a:gd name="connsiteY6" fmla="*/ 483598 h 580320"/>
              <a:gd name="connsiteX7" fmla="*/ 8155551 w 8183880"/>
              <a:gd name="connsiteY7" fmla="*/ 551991 h 580320"/>
              <a:gd name="connsiteX8" fmla="*/ 8087158 w 8183880"/>
              <a:gd name="connsiteY8" fmla="*/ 580320 h 580320"/>
              <a:gd name="connsiteX9" fmla="*/ 96722 w 8183880"/>
              <a:gd name="connsiteY9" fmla="*/ 580320 h 580320"/>
              <a:gd name="connsiteX10" fmla="*/ 28329 w 8183880"/>
              <a:gd name="connsiteY10" fmla="*/ 551991 h 580320"/>
              <a:gd name="connsiteX11" fmla="*/ 0 w 8183880"/>
              <a:gd name="connsiteY11" fmla="*/ 483598 h 580320"/>
              <a:gd name="connsiteX12" fmla="*/ 0 w 8183880"/>
              <a:gd name="connsiteY12" fmla="*/ 96722 h 58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83880" h="580320">
                <a:moveTo>
                  <a:pt x="0" y="96722"/>
                </a:moveTo>
                <a:cubicBezTo>
                  <a:pt x="0" y="71070"/>
                  <a:pt x="10190" y="46468"/>
                  <a:pt x="28329" y="28329"/>
                </a:cubicBezTo>
                <a:cubicBezTo>
                  <a:pt x="46468" y="10190"/>
                  <a:pt x="71070" y="0"/>
                  <a:pt x="96722" y="0"/>
                </a:cubicBezTo>
                <a:lnTo>
                  <a:pt x="8087158" y="0"/>
                </a:lnTo>
                <a:cubicBezTo>
                  <a:pt x="8112810" y="0"/>
                  <a:pt x="8137412" y="10190"/>
                  <a:pt x="8155551" y="28329"/>
                </a:cubicBezTo>
                <a:cubicBezTo>
                  <a:pt x="8173690" y="46468"/>
                  <a:pt x="8183880" y="71070"/>
                  <a:pt x="8183880" y="96722"/>
                </a:cubicBezTo>
                <a:lnTo>
                  <a:pt x="8183880" y="483598"/>
                </a:lnTo>
                <a:cubicBezTo>
                  <a:pt x="8183880" y="509250"/>
                  <a:pt x="8173690" y="533852"/>
                  <a:pt x="8155551" y="551991"/>
                </a:cubicBezTo>
                <a:cubicBezTo>
                  <a:pt x="8137412" y="570130"/>
                  <a:pt x="8112810" y="580320"/>
                  <a:pt x="8087158" y="580320"/>
                </a:cubicBezTo>
                <a:lnTo>
                  <a:pt x="96722" y="580320"/>
                </a:lnTo>
                <a:cubicBezTo>
                  <a:pt x="71070" y="580320"/>
                  <a:pt x="46468" y="570130"/>
                  <a:pt x="28329" y="551991"/>
                </a:cubicBezTo>
                <a:cubicBezTo>
                  <a:pt x="10190" y="533852"/>
                  <a:pt x="0" y="509250"/>
                  <a:pt x="0" y="483598"/>
                </a:cubicBezTo>
                <a:lnTo>
                  <a:pt x="0" y="96722"/>
                </a:lnTo>
                <a:close/>
              </a:path>
            </a:pathLst>
          </a:custGeom>
          <a:solidFill>
            <a:srgbClr val="9BBB59">
              <a:lumMod val="75000"/>
            </a:srgbClr>
          </a:solidFill>
          <a:ln>
            <a:solidFill>
              <a:sysClr val="windowText" lastClr="000000"/>
            </a:solid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p:spPr>
        <p:txBody>
          <a:bodyPr lIns="93099" tIns="93099" rIns="93099" bIns="93099" spcCol="127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rPr>
              <a:t>معرفی </a:t>
            </a:r>
            <a:r>
              <a:rPr kumimoji="0" lang="fa-IR"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B Titr" pitchFamily="2" charset="-78"/>
              </a:rPr>
              <a:t>اوراق مرابحه</a:t>
            </a:r>
            <a:endPar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endParaRPr>
          </a:p>
        </p:txBody>
      </p:sp>
      <p:sp>
        <p:nvSpPr>
          <p:cNvPr id="8" name="Freeform 7"/>
          <p:cNvSpPr/>
          <p:nvPr/>
        </p:nvSpPr>
        <p:spPr>
          <a:xfrm>
            <a:off x="2123727" y="1573442"/>
            <a:ext cx="4818959" cy="454902"/>
          </a:xfrm>
          <a:custGeom>
            <a:avLst/>
            <a:gdLst>
              <a:gd name="connsiteX0" fmla="*/ 0 w 8183880"/>
              <a:gd name="connsiteY0" fmla="*/ 96722 h 580320"/>
              <a:gd name="connsiteX1" fmla="*/ 28329 w 8183880"/>
              <a:gd name="connsiteY1" fmla="*/ 28329 h 580320"/>
              <a:gd name="connsiteX2" fmla="*/ 96722 w 8183880"/>
              <a:gd name="connsiteY2" fmla="*/ 0 h 580320"/>
              <a:gd name="connsiteX3" fmla="*/ 8087158 w 8183880"/>
              <a:gd name="connsiteY3" fmla="*/ 0 h 580320"/>
              <a:gd name="connsiteX4" fmla="*/ 8155551 w 8183880"/>
              <a:gd name="connsiteY4" fmla="*/ 28329 h 580320"/>
              <a:gd name="connsiteX5" fmla="*/ 8183880 w 8183880"/>
              <a:gd name="connsiteY5" fmla="*/ 96722 h 580320"/>
              <a:gd name="connsiteX6" fmla="*/ 8183880 w 8183880"/>
              <a:gd name="connsiteY6" fmla="*/ 483598 h 580320"/>
              <a:gd name="connsiteX7" fmla="*/ 8155551 w 8183880"/>
              <a:gd name="connsiteY7" fmla="*/ 551991 h 580320"/>
              <a:gd name="connsiteX8" fmla="*/ 8087158 w 8183880"/>
              <a:gd name="connsiteY8" fmla="*/ 580320 h 580320"/>
              <a:gd name="connsiteX9" fmla="*/ 96722 w 8183880"/>
              <a:gd name="connsiteY9" fmla="*/ 580320 h 580320"/>
              <a:gd name="connsiteX10" fmla="*/ 28329 w 8183880"/>
              <a:gd name="connsiteY10" fmla="*/ 551991 h 580320"/>
              <a:gd name="connsiteX11" fmla="*/ 0 w 8183880"/>
              <a:gd name="connsiteY11" fmla="*/ 483598 h 580320"/>
              <a:gd name="connsiteX12" fmla="*/ 0 w 8183880"/>
              <a:gd name="connsiteY12" fmla="*/ 96722 h 58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83880" h="580320">
                <a:moveTo>
                  <a:pt x="0" y="96722"/>
                </a:moveTo>
                <a:cubicBezTo>
                  <a:pt x="0" y="71070"/>
                  <a:pt x="10190" y="46468"/>
                  <a:pt x="28329" y="28329"/>
                </a:cubicBezTo>
                <a:cubicBezTo>
                  <a:pt x="46468" y="10190"/>
                  <a:pt x="71070" y="0"/>
                  <a:pt x="96722" y="0"/>
                </a:cubicBezTo>
                <a:lnTo>
                  <a:pt x="8087158" y="0"/>
                </a:lnTo>
                <a:cubicBezTo>
                  <a:pt x="8112810" y="0"/>
                  <a:pt x="8137412" y="10190"/>
                  <a:pt x="8155551" y="28329"/>
                </a:cubicBezTo>
                <a:cubicBezTo>
                  <a:pt x="8173690" y="46468"/>
                  <a:pt x="8183880" y="71070"/>
                  <a:pt x="8183880" y="96722"/>
                </a:cubicBezTo>
                <a:lnTo>
                  <a:pt x="8183880" y="483598"/>
                </a:lnTo>
                <a:cubicBezTo>
                  <a:pt x="8183880" y="509250"/>
                  <a:pt x="8173690" y="533852"/>
                  <a:pt x="8155551" y="551991"/>
                </a:cubicBezTo>
                <a:cubicBezTo>
                  <a:pt x="8137412" y="570130"/>
                  <a:pt x="8112810" y="580320"/>
                  <a:pt x="8087158" y="580320"/>
                </a:cubicBezTo>
                <a:lnTo>
                  <a:pt x="96722" y="580320"/>
                </a:lnTo>
                <a:cubicBezTo>
                  <a:pt x="71070" y="580320"/>
                  <a:pt x="46468" y="570130"/>
                  <a:pt x="28329" y="551991"/>
                </a:cubicBezTo>
                <a:cubicBezTo>
                  <a:pt x="10190" y="533852"/>
                  <a:pt x="0" y="509250"/>
                  <a:pt x="0" y="483598"/>
                </a:cubicBezTo>
                <a:lnTo>
                  <a:pt x="0" y="96722"/>
                </a:lnTo>
                <a:close/>
              </a:path>
            </a:pathLst>
          </a:custGeom>
          <a:solidFill>
            <a:srgbClr val="9BBB59">
              <a:lumMod val="75000"/>
            </a:srgbClr>
          </a:solidFill>
          <a:ln>
            <a:solidFill>
              <a:sysClr val="windowText" lastClr="000000"/>
            </a:solid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p:spPr>
        <p:txBody>
          <a:bodyPr lIns="93099" tIns="93099" rIns="93099" bIns="93099" spcCol="127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B Titr" pitchFamily="2" charset="-78"/>
              </a:rPr>
              <a:t>آشنایی با بازار بدهی </a:t>
            </a: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endParaRPr>
          </a:p>
        </p:txBody>
      </p:sp>
      <p:sp>
        <p:nvSpPr>
          <p:cNvPr id="7" name="Rounded Rectangle 6"/>
          <p:cNvSpPr/>
          <p:nvPr/>
        </p:nvSpPr>
        <p:spPr>
          <a:xfrm>
            <a:off x="6732240" y="594454"/>
            <a:ext cx="1653434" cy="662126"/>
          </a:xfrm>
          <a:prstGeom prst="roundRect">
            <a:avLst/>
          </a:prstGeom>
          <a:solidFill>
            <a:srgbClr val="602A60"/>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2800" b="0" i="0" u="none" strike="noStrike" kern="1200" cap="none" spc="0" normalizeH="0" baseline="0" noProof="0" dirty="0">
                <a:ln>
                  <a:noFill/>
                </a:ln>
                <a:solidFill>
                  <a:prstClr val="white"/>
                </a:solidFill>
                <a:effectLst/>
                <a:uLnTx/>
                <a:uFillTx/>
                <a:latin typeface="Calibri Light" pitchFamily="34" charset="0"/>
                <a:ea typeface="+mn-ea"/>
                <a:cs typeface="B Titr" pitchFamily="2" charset="-78"/>
              </a:rPr>
              <a:t>فهرست</a:t>
            </a:r>
          </a:p>
        </p:txBody>
      </p:sp>
      <p:sp>
        <p:nvSpPr>
          <p:cNvPr id="10" name="Freeform 9"/>
          <p:cNvSpPr/>
          <p:nvPr/>
        </p:nvSpPr>
        <p:spPr>
          <a:xfrm>
            <a:off x="2123725" y="3598480"/>
            <a:ext cx="4818959" cy="454902"/>
          </a:xfrm>
          <a:custGeom>
            <a:avLst/>
            <a:gdLst>
              <a:gd name="connsiteX0" fmla="*/ 0 w 8183880"/>
              <a:gd name="connsiteY0" fmla="*/ 96722 h 580320"/>
              <a:gd name="connsiteX1" fmla="*/ 28329 w 8183880"/>
              <a:gd name="connsiteY1" fmla="*/ 28329 h 580320"/>
              <a:gd name="connsiteX2" fmla="*/ 96722 w 8183880"/>
              <a:gd name="connsiteY2" fmla="*/ 0 h 580320"/>
              <a:gd name="connsiteX3" fmla="*/ 8087158 w 8183880"/>
              <a:gd name="connsiteY3" fmla="*/ 0 h 580320"/>
              <a:gd name="connsiteX4" fmla="*/ 8155551 w 8183880"/>
              <a:gd name="connsiteY4" fmla="*/ 28329 h 580320"/>
              <a:gd name="connsiteX5" fmla="*/ 8183880 w 8183880"/>
              <a:gd name="connsiteY5" fmla="*/ 96722 h 580320"/>
              <a:gd name="connsiteX6" fmla="*/ 8183880 w 8183880"/>
              <a:gd name="connsiteY6" fmla="*/ 483598 h 580320"/>
              <a:gd name="connsiteX7" fmla="*/ 8155551 w 8183880"/>
              <a:gd name="connsiteY7" fmla="*/ 551991 h 580320"/>
              <a:gd name="connsiteX8" fmla="*/ 8087158 w 8183880"/>
              <a:gd name="connsiteY8" fmla="*/ 580320 h 580320"/>
              <a:gd name="connsiteX9" fmla="*/ 96722 w 8183880"/>
              <a:gd name="connsiteY9" fmla="*/ 580320 h 580320"/>
              <a:gd name="connsiteX10" fmla="*/ 28329 w 8183880"/>
              <a:gd name="connsiteY10" fmla="*/ 551991 h 580320"/>
              <a:gd name="connsiteX11" fmla="*/ 0 w 8183880"/>
              <a:gd name="connsiteY11" fmla="*/ 483598 h 580320"/>
              <a:gd name="connsiteX12" fmla="*/ 0 w 8183880"/>
              <a:gd name="connsiteY12" fmla="*/ 96722 h 58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83880" h="580320">
                <a:moveTo>
                  <a:pt x="0" y="96722"/>
                </a:moveTo>
                <a:cubicBezTo>
                  <a:pt x="0" y="71070"/>
                  <a:pt x="10190" y="46468"/>
                  <a:pt x="28329" y="28329"/>
                </a:cubicBezTo>
                <a:cubicBezTo>
                  <a:pt x="46468" y="10190"/>
                  <a:pt x="71070" y="0"/>
                  <a:pt x="96722" y="0"/>
                </a:cubicBezTo>
                <a:lnTo>
                  <a:pt x="8087158" y="0"/>
                </a:lnTo>
                <a:cubicBezTo>
                  <a:pt x="8112810" y="0"/>
                  <a:pt x="8137412" y="10190"/>
                  <a:pt x="8155551" y="28329"/>
                </a:cubicBezTo>
                <a:cubicBezTo>
                  <a:pt x="8173690" y="46468"/>
                  <a:pt x="8183880" y="71070"/>
                  <a:pt x="8183880" y="96722"/>
                </a:cubicBezTo>
                <a:lnTo>
                  <a:pt x="8183880" y="483598"/>
                </a:lnTo>
                <a:cubicBezTo>
                  <a:pt x="8183880" y="509250"/>
                  <a:pt x="8173690" y="533852"/>
                  <a:pt x="8155551" y="551991"/>
                </a:cubicBezTo>
                <a:cubicBezTo>
                  <a:pt x="8137412" y="570130"/>
                  <a:pt x="8112810" y="580320"/>
                  <a:pt x="8087158" y="580320"/>
                </a:cubicBezTo>
                <a:lnTo>
                  <a:pt x="96722" y="580320"/>
                </a:lnTo>
                <a:cubicBezTo>
                  <a:pt x="71070" y="580320"/>
                  <a:pt x="46468" y="570130"/>
                  <a:pt x="28329" y="551991"/>
                </a:cubicBezTo>
                <a:cubicBezTo>
                  <a:pt x="10190" y="533852"/>
                  <a:pt x="0" y="509250"/>
                  <a:pt x="0" y="483598"/>
                </a:cubicBezTo>
                <a:lnTo>
                  <a:pt x="0" y="96722"/>
                </a:lnTo>
                <a:close/>
              </a:path>
            </a:pathLst>
          </a:custGeom>
          <a:solidFill>
            <a:srgbClr val="9BBB59">
              <a:lumMod val="75000"/>
            </a:srgbClr>
          </a:solidFill>
          <a:ln>
            <a:solidFill>
              <a:sysClr val="windowText" lastClr="000000"/>
            </a:solid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p:spPr>
        <p:txBody>
          <a:bodyPr lIns="93099" tIns="93099" rIns="93099" bIns="93099" spcCol="127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rPr>
              <a:t>معرفی </a:t>
            </a:r>
            <a:r>
              <a:rPr kumimoji="0" lang="fa-IR"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B Titr" pitchFamily="2" charset="-78"/>
              </a:rPr>
              <a:t>اوراق منفعت</a:t>
            </a:r>
            <a:endPar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endParaRPr>
          </a:p>
        </p:txBody>
      </p:sp>
      <p:sp>
        <p:nvSpPr>
          <p:cNvPr id="11" name="Freeform 10"/>
          <p:cNvSpPr/>
          <p:nvPr/>
        </p:nvSpPr>
        <p:spPr>
          <a:xfrm>
            <a:off x="2123725" y="4097376"/>
            <a:ext cx="4818959" cy="454902"/>
          </a:xfrm>
          <a:custGeom>
            <a:avLst/>
            <a:gdLst>
              <a:gd name="connsiteX0" fmla="*/ 0 w 8183880"/>
              <a:gd name="connsiteY0" fmla="*/ 96722 h 580320"/>
              <a:gd name="connsiteX1" fmla="*/ 28329 w 8183880"/>
              <a:gd name="connsiteY1" fmla="*/ 28329 h 580320"/>
              <a:gd name="connsiteX2" fmla="*/ 96722 w 8183880"/>
              <a:gd name="connsiteY2" fmla="*/ 0 h 580320"/>
              <a:gd name="connsiteX3" fmla="*/ 8087158 w 8183880"/>
              <a:gd name="connsiteY3" fmla="*/ 0 h 580320"/>
              <a:gd name="connsiteX4" fmla="*/ 8155551 w 8183880"/>
              <a:gd name="connsiteY4" fmla="*/ 28329 h 580320"/>
              <a:gd name="connsiteX5" fmla="*/ 8183880 w 8183880"/>
              <a:gd name="connsiteY5" fmla="*/ 96722 h 580320"/>
              <a:gd name="connsiteX6" fmla="*/ 8183880 w 8183880"/>
              <a:gd name="connsiteY6" fmla="*/ 483598 h 580320"/>
              <a:gd name="connsiteX7" fmla="*/ 8155551 w 8183880"/>
              <a:gd name="connsiteY7" fmla="*/ 551991 h 580320"/>
              <a:gd name="connsiteX8" fmla="*/ 8087158 w 8183880"/>
              <a:gd name="connsiteY8" fmla="*/ 580320 h 580320"/>
              <a:gd name="connsiteX9" fmla="*/ 96722 w 8183880"/>
              <a:gd name="connsiteY9" fmla="*/ 580320 h 580320"/>
              <a:gd name="connsiteX10" fmla="*/ 28329 w 8183880"/>
              <a:gd name="connsiteY10" fmla="*/ 551991 h 580320"/>
              <a:gd name="connsiteX11" fmla="*/ 0 w 8183880"/>
              <a:gd name="connsiteY11" fmla="*/ 483598 h 580320"/>
              <a:gd name="connsiteX12" fmla="*/ 0 w 8183880"/>
              <a:gd name="connsiteY12" fmla="*/ 96722 h 58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83880" h="580320">
                <a:moveTo>
                  <a:pt x="0" y="96722"/>
                </a:moveTo>
                <a:cubicBezTo>
                  <a:pt x="0" y="71070"/>
                  <a:pt x="10190" y="46468"/>
                  <a:pt x="28329" y="28329"/>
                </a:cubicBezTo>
                <a:cubicBezTo>
                  <a:pt x="46468" y="10190"/>
                  <a:pt x="71070" y="0"/>
                  <a:pt x="96722" y="0"/>
                </a:cubicBezTo>
                <a:lnTo>
                  <a:pt x="8087158" y="0"/>
                </a:lnTo>
                <a:cubicBezTo>
                  <a:pt x="8112810" y="0"/>
                  <a:pt x="8137412" y="10190"/>
                  <a:pt x="8155551" y="28329"/>
                </a:cubicBezTo>
                <a:cubicBezTo>
                  <a:pt x="8173690" y="46468"/>
                  <a:pt x="8183880" y="71070"/>
                  <a:pt x="8183880" y="96722"/>
                </a:cubicBezTo>
                <a:lnTo>
                  <a:pt x="8183880" y="483598"/>
                </a:lnTo>
                <a:cubicBezTo>
                  <a:pt x="8183880" y="509250"/>
                  <a:pt x="8173690" y="533852"/>
                  <a:pt x="8155551" y="551991"/>
                </a:cubicBezTo>
                <a:cubicBezTo>
                  <a:pt x="8137412" y="570130"/>
                  <a:pt x="8112810" y="580320"/>
                  <a:pt x="8087158" y="580320"/>
                </a:cubicBezTo>
                <a:lnTo>
                  <a:pt x="96722" y="580320"/>
                </a:lnTo>
                <a:cubicBezTo>
                  <a:pt x="71070" y="580320"/>
                  <a:pt x="46468" y="570130"/>
                  <a:pt x="28329" y="551991"/>
                </a:cubicBezTo>
                <a:cubicBezTo>
                  <a:pt x="10190" y="533852"/>
                  <a:pt x="0" y="509250"/>
                  <a:pt x="0" y="483598"/>
                </a:cubicBezTo>
                <a:lnTo>
                  <a:pt x="0" y="96722"/>
                </a:lnTo>
                <a:close/>
              </a:path>
            </a:pathLst>
          </a:custGeom>
          <a:solidFill>
            <a:srgbClr val="9BBB59">
              <a:lumMod val="75000"/>
            </a:srgbClr>
          </a:solidFill>
          <a:ln>
            <a:solidFill>
              <a:sysClr val="windowText" lastClr="000000"/>
            </a:solid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p:spPr>
        <p:txBody>
          <a:bodyPr lIns="93099" tIns="93099" rIns="93099" bIns="93099" spcCol="127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rPr>
              <a:t>معرفی </a:t>
            </a:r>
            <a:r>
              <a:rPr kumimoji="0" lang="fa-IR"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B Titr" pitchFamily="2" charset="-78"/>
              </a:rPr>
              <a:t>اوراق رهنی</a:t>
            </a:r>
            <a:endPar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endParaRPr>
          </a:p>
        </p:txBody>
      </p:sp>
      <p:sp>
        <p:nvSpPr>
          <p:cNvPr id="12" name="Freeform 11"/>
          <p:cNvSpPr/>
          <p:nvPr/>
        </p:nvSpPr>
        <p:spPr>
          <a:xfrm>
            <a:off x="2123726" y="3098759"/>
            <a:ext cx="4818959" cy="454902"/>
          </a:xfrm>
          <a:custGeom>
            <a:avLst/>
            <a:gdLst>
              <a:gd name="connsiteX0" fmla="*/ 0 w 8183880"/>
              <a:gd name="connsiteY0" fmla="*/ 96722 h 580320"/>
              <a:gd name="connsiteX1" fmla="*/ 28329 w 8183880"/>
              <a:gd name="connsiteY1" fmla="*/ 28329 h 580320"/>
              <a:gd name="connsiteX2" fmla="*/ 96722 w 8183880"/>
              <a:gd name="connsiteY2" fmla="*/ 0 h 580320"/>
              <a:gd name="connsiteX3" fmla="*/ 8087158 w 8183880"/>
              <a:gd name="connsiteY3" fmla="*/ 0 h 580320"/>
              <a:gd name="connsiteX4" fmla="*/ 8155551 w 8183880"/>
              <a:gd name="connsiteY4" fmla="*/ 28329 h 580320"/>
              <a:gd name="connsiteX5" fmla="*/ 8183880 w 8183880"/>
              <a:gd name="connsiteY5" fmla="*/ 96722 h 580320"/>
              <a:gd name="connsiteX6" fmla="*/ 8183880 w 8183880"/>
              <a:gd name="connsiteY6" fmla="*/ 483598 h 580320"/>
              <a:gd name="connsiteX7" fmla="*/ 8155551 w 8183880"/>
              <a:gd name="connsiteY7" fmla="*/ 551991 h 580320"/>
              <a:gd name="connsiteX8" fmla="*/ 8087158 w 8183880"/>
              <a:gd name="connsiteY8" fmla="*/ 580320 h 580320"/>
              <a:gd name="connsiteX9" fmla="*/ 96722 w 8183880"/>
              <a:gd name="connsiteY9" fmla="*/ 580320 h 580320"/>
              <a:gd name="connsiteX10" fmla="*/ 28329 w 8183880"/>
              <a:gd name="connsiteY10" fmla="*/ 551991 h 580320"/>
              <a:gd name="connsiteX11" fmla="*/ 0 w 8183880"/>
              <a:gd name="connsiteY11" fmla="*/ 483598 h 580320"/>
              <a:gd name="connsiteX12" fmla="*/ 0 w 8183880"/>
              <a:gd name="connsiteY12" fmla="*/ 96722 h 58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83880" h="580320">
                <a:moveTo>
                  <a:pt x="0" y="96722"/>
                </a:moveTo>
                <a:cubicBezTo>
                  <a:pt x="0" y="71070"/>
                  <a:pt x="10190" y="46468"/>
                  <a:pt x="28329" y="28329"/>
                </a:cubicBezTo>
                <a:cubicBezTo>
                  <a:pt x="46468" y="10190"/>
                  <a:pt x="71070" y="0"/>
                  <a:pt x="96722" y="0"/>
                </a:cubicBezTo>
                <a:lnTo>
                  <a:pt x="8087158" y="0"/>
                </a:lnTo>
                <a:cubicBezTo>
                  <a:pt x="8112810" y="0"/>
                  <a:pt x="8137412" y="10190"/>
                  <a:pt x="8155551" y="28329"/>
                </a:cubicBezTo>
                <a:cubicBezTo>
                  <a:pt x="8173690" y="46468"/>
                  <a:pt x="8183880" y="71070"/>
                  <a:pt x="8183880" y="96722"/>
                </a:cubicBezTo>
                <a:lnTo>
                  <a:pt x="8183880" y="483598"/>
                </a:lnTo>
                <a:cubicBezTo>
                  <a:pt x="8183880" y="509250"/>
                  <a:pt x="8173690" y="533852"/>
                  <a:pt x="8155551" y="551991"/>
                </a:cubicBezTo>
                <a:cubicBezTo>
                  <a:pt x="8137412" y="570130"/>
                  <a:pt x="8112810" y="580320"/>
                  <a:pt x="8087158" y="580320"/>
                </a:cubicBezTo>
                <a:lnTo>
                  <a:pt x="96722" y="580320"/>
                </a:lnTo>
                <a:cubicBezTo>
                  <a:pt x="71070" y="580320"/>
                  <a:pt x="46468" y="570130"/>
                  <a:pt x="28329" y="551991"/>
                </a:cubicBezTo>
                <a:cubicBezTo>
                  <a:pt x="10190" y="533852"/>
                  <a:pt x="0" y="509250"/>
                  <a:pt x="0" y="483598"/>
                </a:cubicBezTo>
                <a:lnTo>
                  <a:pt x="0" y="96722"/>
                </a:lnTo>
                <a:close/>
              </a:path>
            </a:pathLst>
          </a:custGeom>
          <a:solidFill>
            <a:srgbClr val="9BBB59">
              <a:lumMod val="75000"/>
            </a:srgbClr>
          </a:solidFill>
          <a:ln>
            <a:solidFill>
              <a:sysClr val="windowText" lastClr="000000"/>
            </a:solid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p:spPr>
        <p:txBody>
          <a:bodyPr lIns="93099" tIns="93099" rIns="93099" bIns="93099" spcCol="127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B Titr" pitchFamily="2" charset="-78"/>
              </a:rPr>
              <a:t>معرفی اوراق سفارش ساخت (استصناع)</a:t>
            </a: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endParaRPr>
          </a:p>
        </p:txBody>
      </p:sp>
      <p:sp>
        <p:nvSpPr>
          <p:cNvPr id="16" name="Freeform 15"/>
          <p:cNvSpPr/>
          <p:nvPr/>
        </p:nvSpPr>
        <p:spPr>
          <a:xfrm>
            <a:off x="2123724" y="5078426"/>
            <a:ext cx="4818959" cy="454902"/>
          </a:xfrm>
          <a:custGeom>
            <a:avLst/>
            <a:gdLst>
              <a:gd name="connsiteX0" fmla="*/ 0 w 8183880"/>
              <a:gd name="connsiteY0" fmla="*/ 96722 h 580320"/>
              <a:gd name="connsiteX1" fmla="*/ 28329 w 8183880"/>
              <a:gd name="connsiteY1" fmla="*/ 28329 h 580320"/>
              <a:gd name="connsiteX2" fmla="*/ 96722 w 8183880"/>
              <a:gd name="connsiteY2" fmla="*/ 0 h 580320"/>
              <a:gd name="connsiteX3" fmla="*/ 8087158 w 8183880"/>
              <a:gd name="connsiteY3" fmla="*/ 0 h 580320"/>
              <a:gd name="connsiteX4" fmla="*/ 8155551 w 8183880"/>
              <a:gd name="connsiteY4" fmla="*/ 28329 h 580320"/>
              <a:gd name="connsiteX5" fmla="*/ 8183880 w 8183880"/>
              <a:gd name="connsiteY5" fmla="*/ 96722 h 580320"/>
              <a:gd name="connsiteX6" fmla="*/ 8183880 w 8183880"/>
              <a:gd name="connsiteY6" fmla="*/ 483598 h 580320"/>
              <a:gd name="connsiteX7" fmla="*/ 8155551 w 8183880"/>
              <a:gd name="connsiteY7" fmla="*/ 551991 h 580320"/>
              <a:gd name="connsiteX8" fmla="*/ 8087158 w 8183880"/>
              <a:gd name="connsiteY8" fmla="*/ 580320 h 580320"/>
              <a:gd name="connsiteX9" fmla="*/ 96722 w 8183880"/>
              <a:gd name="connsiteY9" fmla="*/ 580320 h 580320"/>
              <a:gd name="connsiteX10" fmla="*/ 28329 w 8183880"/>
              <a:gd name="connsiteY10" fmla="*/ 551991 h 580320"/>
              <a:gd name="connsiteX11" fmla="*/ 0 w 8183880"/>
              <a:gd name="connsiteY11" fmla="*/ 483598 h 580320"/>
              <a:gd name="connsiteX12" fmla="*/ 0 w 8183880"/>
              <a:gd name="connsiteY12" fmla="*/ 96722 h 58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83880" h="580320">
                <a:moveTo>
                  <a:pt x="0" y="96722"/>
                </a:moveTo>
                <a:cubicBezTo>
                  <a:pt x="0" y="71070"/>
                  <a:pt x="10190" y="46468"/>
                  <a:pt x="28329" y="28329"/>
                </a:cubicBezTo>
                <a:cubicBezTo>
                  <a:pt x="46468" y="10190"/>
                  <a:pt x="71070" y="0"/>
                  <a:pt x="96722" y="0"/>
                </a:cubicBezTo>
                <a:lnTo>
                  <a:pt x="8087158" y="0"/>
                </a:lnTo>
                <a:cubicBezTo>
                  <a:pt x="8112810" y="0"/>
                  <a:pt x="8137412" y="10190"/>
                  <a:pt x="8155551" y="28329"/>
                </a:cubicBezTo>
                <a:cubicBezTo>
                  <a:pt x="8173690" y="46468"/>
                  <a:pt x="8183880" y="71070"/>
                  <a:pt x="8183880" y="96722"/>
                </a:cubicBezTo>
                <a:lnTo>
                  <a:pt x="8183880" y="483598"/>
                </a:lnTo>
                <a:cubicBezTo>
                  <a:pt x="8183880" y="509250"/>
                  <a:pt x="8173690" y="533852"/>
                  <a:pt x="8155551" y="551991"/>
                </a:cubicBezTo>
                <a:cubicBezTo>
                  <a:pt x="8137412" y="570130"/>
                  <a:pt x="8112810" y="580320"/>
                  <a:pt x="8087158" y="580320"/>
                </a:cubicBezTo>
                <a:lnTo>
                  <a:pt x="96722" y="580320"/>
                </a:lnTo>
                <a:cubicBezTo>
                  <a:pt x="71070" y="580320"/>
                  <a:pt x="46468" y="570130"/>
                  <a:pt x="28329" y="551991"/>
                </a:cubicBezTo>
                <a:cubicBezTo>
                  <a:pt x="10190" y="533852"/>
                  <a:pt x="0" y="509250"/>
                  <a:pt x="0" y="483598"/>
                </a:cubicBezTo>
                <a:lnTo>
                  <a:pt x="0" y="96722"/>
                </a:lnTo>
                <a:close/>
              </a:path>
            </a:pathLst>
          </a:custGeom>
          <a:solidFill>
            <a:srgbClr val="9BBB59">
              <a:lumMod val="75000"/>
            </a:srgbClr>
          </a:solidFill>
          <a:ln>
            <a:solidFill>
              <a:sysClr val="windowText" lastClr="000000"/>
            </a:solid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p:spPr>
        <p:txBody>
          <a:bodyPr lIns="93099" tIns="93099" rIns="93099" bIns="93099" spcCol="127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B Titr" pitchFamily="2" charset="-78"/>
              </a:rPr>
              <a:t>نگاهی اجمالی بر صکوک منتشره در بازار سرمایه</a:t>
            </a:r>
            <a:endPar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endParaRPr>
          </a:p>
        </p:txBody>
      </p:sp>
      <p:sp>
        <p:nvSpPr>
          <p:cNvPr id="17" name="Freeform 16"/>
          <p:cNvSpPr/>
          <p:nvPr/>
        </p:nvSpPr>
        <p:spPr>
          <a:xfrm>
            <a:off x="2123724" y="5567774"/>
            <a:ext cx="4818959" cy="454902"/>
          </a:xfrm>
          <a:custGeom>
            <a:avLst/>
            <a:gdLst>
              <a:gd name="connsiteX0" fmla="*/ 0 w 8183880"/>
              <a:gd name="connsiteY0" fmla="*/ 96722 h 580320"/>
              <a:gd name="connsiteX1" fmla="*/ 28329 w 8183880"/>
              <a:gd name="connsiteY1" fmla="*/ 28329 h 580320"/>
              <a:gd name="connsiteX2" fmla="*/ 96722 w 8183880"/>
              <a:gd name="connsiteY2" fmla="*/ 0 h 580320"/>
              <a:gd name="connsiteX3" fmla="*/ 8087158 w 8183880"/>
              <a:gd name="connsiteY3" fmla="*/ 0 h 580320"/>
              <a:gd name="connsiteX4" fmla="*/ 8155551 w 8183880"/>
              <a:gd name="connsiteY4" fmla="*/ 28329 h 580320"/>
              <a:gd name="connsiteX5" fmla="*/ 8183880 w 8183880"/>
              <a:gd name="connsiteY5" fmla="*/ 96722 h 580320"/>
              <a:gd name="connsiteX6" fmla="*/ 8183880 w 8183880"/>
              <a:gd name="connsiteY6" fmla="*/ 483598 h 580320"/>
              <a:gd name="connsiteX7" fmla="*/ 8155551 w 8183880"/>
              <a:gd name="connsiteY7" fmla="*/ 551991 h 580320"/>
              <a:gd name="connsiteX8" fmla="*/ 8087158 w 8183880"/>
              <a:gd name="connsiteY8" fmla="*/ 580320 h 580320"/>
              <a:gd name="connsiteX9" fmla="*/ 96722 w 8183880"/>
              <a:gd name="connsiteY9" fmla="*/ 580320 h 580320"/>
              <a:gd name="connsiteX10" fmla="*/ 28329 w 8183880"/>
              <a:gd name="connsiteY10" fmla="*/ 551991 h 580320"/>
              <a:gd name="connsiteX11" fmla="*/ 0 w 8183880"/>
              <a:gd name="connsiteY11" fmla="*/ 483598 h 580320"/>
              <a:gd name="connsiteX12" fmla="*/ 0 w 8183880"/>
              <a:gd name="connsiteY12" fmla="*/ 96722 h 58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83880" h="580320">
                <a:moveTo>
                  <a:pt x="0" y="96722"/>
                </a:moveTo>
                <a:cubicBezTo>
                  <a:pt x="0" y="71070"/>
                  <a:pt x="10190" y="46468"/>
                  <a:pt x="28329" y="28329"/>
                </a:cubicBezTo>
                <a:cubicBezTo>
                  <a:pt x="46468" y="10190"/>
                  <a:pt x="71070" y="0"/>
                  <a:pt x="96722" y="0"/>
                </a:cubicBezTo>
                <a:lnTo>
                  <a:pt x="8087158" y="0"/>
                </a:lnTo>
                <a:cubicBezTo>
                  <a:pt x="8112810" y="0"/>
                  <a:pt x="8137412" y="10190"/>
                  <a:pt x="8155551" y="28329"/>
                </a:cubicBezTo>
                <a:cubicBezTo>
                  <a:pt x="8173690" y="46468"/>
                  <a:pt x="8183880" y="71070"/>
                  <a:pt x="8183880" y="96722"/>
                </a:cubicBezTo>
                <a:lnTo>
                  <a:pt x="8183880" y="483598"/>
                </a:lnTo>
                <a:cubicBezTo>
                  <a:pt x="8183880" y="509250"/>
                  <a:pt x="8173690" y="533852"/>
                  <a:pt x="8155551" y="551991"/>
                </a:cubicBezTo>
                <a:cubicBezTo>
                  <a:pt x="8137412" y="570130"/>
                  <a:pt x="8112810" y="580320"/>
                  <a:pt x="8087158" y="580320"/>
                </a:cubicBezTo>
                <a:lnTo>
                  <a:pt x="96722" y="580320"/>
                </a:lnTo>
                <a:cubicBezTo>
                  <a:pt x="71070" y="580320"/>
                  <a:pt x="46468" y="570130"/>
                  <a:pt x="28329" y="551991"/>
                </a:cubicBezTo>
                <a:cubicBezTo>
                  <a:pt x="10190" y="533852"/>
                  <a:pt x="0" y="509250"/>
                  <a:pt x="0" y="483598"/>
                </a:cubicBezTo>
                <a:lnTo>
                  <a:pt x="0" y="96722"/>
                </a:lnTo>
                <a:close/>
              </a:path>
            </a:pathLst>
          </a:custGeom>
          <a:solidFill>
            <a:srgbClr val="9BBB59">
              <a:lumMod val="75000"/>
            </a:srgbClr>
          </a:solidFill>
          <a:ln>
            <a:solidFill>
              <a:sysClr val="windowText" lastClr="000000"/>
            </a:solid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p:spPr>
        <p:txBody>
          <a:bodyPr lIns="93099" tIns="93099" rIns="93099" bIns="93099" spcCol="127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B Titr" pitchFamily="2" charset="-78"/>
              </a:rPr>
              <a:t>فرآیند اجرایی انتشار صکوک</a:t>
            </a:r>
            <a:endPar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
        <p:nvSpPr>
          <p:cNvPr id="13" name="Freeform 12"/>
          <p:cNvSpPr/>
          <p:nvPr/>
        </p:nvSpPr>
        <p:spPr>
          <a:xfrm>
            <a:off x="2123725" y="4586724"/>
            <a:ext cx="4818959" cy="454902"/>
          </a:xfrm>
          <a:custGeom>
            <a:avLst/>
            <a:gdLst>
              <a:gd name="connsiteX0" fmla="*/ 0 w 8183880"/>
              <a:gd name="connsiteY0" fmla="*/ 96722 h 580320"/>
              <a:gd name="connsiteX1" fmla="*/ 28329 w 8183880"/>
              <a:gd name="connsiteY1" fmla="*/ 28329 h 580320"/>
              <a:gd name="connsiteX2" fmla="*/ 96722 w 8183880"/>
              <a:gd name="connsiteY2" fmla="*/ 0 h 580320"/>
              <a:gd name="connsiteX3" fmla="*/ 8087158 w 8183880"/>
              <a:gd name="connsiteY3" fmla="*/ 0 h 580320"/>
              <a:gd name="connsiteX4" fmla="*/ 8155551 w 8183880"/>
              <a:gd name="connsiteY4" fmla="*/ 28329 h 580320"/>
              <a:gd name="connsiteX5" fmla="*/ 8183880 w 8183880"/>
              <a:gd name="connsiteY5" fmla="*/ 96722 h 580320"/>
              <a:gd name="connsiteX6" fmla="*/ 8183880 w 8183880"/>
              <a:gd name="connsiteY6" fmla="*/ 483598 h 580320"/>
              <a:gd name="connsiteX7" fmla="*/ 8155551 w 8183880"/>
              <a:gd name="connsiteY7" fmla="*/ 551991 h 580320"/>
              <a:gd name="connsiteX8" fmla="*/ 8087158 w 8183880"/>
              <a:gd name="connsiteY8" fmla="*/ 580320 h 580320"/>
              <a:gd name="connsiteX9" fmla="*/ 96722 w 8183880"/>
              <a:gd name="connsiteY9" fmla="*/ 580320 h 580320"/>
              <a:gd name="connsiteX10" fmla="*/ 28329 w 8183880"/>
              <a:gd name="connsiteY10" fmla="*/ 551991 h 580320"/>
              <a:gd name="connsiteX11" fmla="*/ 0 w 8183880"/>
              <a:gd name="connsiteY11" fmla="*/ 483598 h 580320"/>
              <a:gd name="connsiteX12" fmla="*/ 0 w 8183880"/>
              <a:gd name="connsiteY12" fmla="*/ 96722 h 58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83880" h="580320">
                <a:moveTo>
                  <a:pt x="0" y="96722"/>
                </a:moveTo>
                <a:cubicBezTo>
                  <a:pt x="0" y="71070"/>
                  <a:pt x="10190" y="46468"/>
                  <a:pt x="28329" y="28329"/>
                </a:cubicBezTo>
                <a:cubicBezTo>
                  <a:pt x="46468" y="10190"/>
                  <a:pt x="71070" y="0"/>
                  <a:pt x="96722" y="0"/>
                </a:cubicBezTo>
                <a:lnTo>
                  <a:pt x="8087158" y="0"/>
                </a:lnTo>
                <a:cubicBezTo>
                  <a:pt x="8112810" y="0"/>
                  <a:pt x="8137412" y="10190"/>
                  <a:pt x="8155551" y="28329"/>
                </a:cubicBezTo>
                <a:cubicBezTo>
                  <a:pt x="8173690" y="46468"/>
                  <a:pt x="8183880" y="71070"/>
                  <a:pt x="8183880" y="96722"/>
                </a:cubicBezTo>
                <a:lnTo>
                  <a:pt x="8183880" y="483598"/>
                </a:lnTo>
                <a:cubicBezTo>
                  <a:pt x="8183880" y="509250"/>
                  <a:pt x="8173690" y="533852"/>
                  <a:pt x="8155551" y="551991"/>
                </a:cubicBezTo>
                <a:cubicBezTo>
                  <a:pt x="8137412" y="570130"/>
                  <a:pt x="8112810" y="580320"/>
                  <a:pt x="8087158" y="580320"/>
                </a:cubicBezTo>
                <a:lnTo>
                  <a:pt x="96722" y="580320"/>
                </a:lnTo>
                <a:cubicBezTo>
                  <a:pt x="71070" y="580320"/>
                  <a:pt x="46468" y="570130"/>
                  <a:pt x="28329" y="551991"/>
                </a:cubicBezTo>
                <a:cubicBezTo>
                  <a:pt x="10190" y="533852"/>
                  <a:pt x="0" y="509250"/>
                  <a:pt x="0" y="483598"/>
                </a:cubicBezTo>
                <a:lnTo>
                  <a:pt x="0" y="96722"/>
                </a:lnTo>
                <a:close/>
              </a:path>
            </a:pathLst>
          </a:custGeom>
          <a:solidFill>
            <a:srgbClr val="9BBB59">
              <a:lumMod val="75000"/>
            </a:srgbClr>
          </a:solidFill>
          <a:ln>
            <a:solidFill>
              <a:sysClr val="windowText" lastClr="000000"/>
            </a:solid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p:spPr>
        <p:txBody>
          <a:bodyPr lIns="93099" tIns="93099" rIns="93099" bIns="93099" spcCol="127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rPr>
              <a:t>معرفی </a:t>
            </a:r>
            <a:r>
              <a:rPr kumimoji="0" lang="fa-IR"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B Titr" pitchFamily="2" charset="-78"/>
              </a:rPr>
              <a:t>اوراق خرید دین</a:t>
            </a:r>
            <a:endParaRPr kumimoji="0" lang="fa-IR" sz="2000" b="1" i="0" u="none" strike="noStrike" kern="1200" cap="none" spc="0" normalizeH="0" baseline="0" noProof="0" dirty="0">
              <a:ln>
                <a:noFill/>
              </a:ln>
              <a:solidFill>
                <a:prstClr val="white"/>
              </a:solidFill>
              <a:effectLst/>
              <a:uLnTx/>
              <a:uFillTx/>
              <a:latin typeface="Arial" panose="020B0604020202020204" pitchFamily="34" charset="0"/>
              <a:ea typeface="+mn-ea"/>
              <a:cs typeface="B Titr" pitchFamily="2" charset="-78"/>
            </a:endParaRPr>
          </a:p>
        </p:txBody>
      </p:sp>
    </p:spTree>
    <p:extLst>
      <p:ext uri="{BB962C8B-B14F-4D97-AF65-F5344CB8AC3E}">
        <p14:creationId xmlns:p14="http://schemas.microsoft.com/office/powerpoint/2010/main" val="291211525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mph" presetSubtype="0" fill="hold" grpId="0" nodeType="withEffect">
                                  <p:stCondLst>
                                    <p:cond delay="0"/>
                                  </p:stCondLst>
                                  <p:childTnLst>
                                    <p:animClr clrSpc="hsl" dir="cw">
                                      <p:cBhvr override="childStyle">
                                        <p:cTn id="6" dur="750" fill="hold"/>
                                        <p:tgtEl>
                                          <p:spTgt spid="8"/>
                                        </p:tgtEl>
                                        <p:attrNameLst>
                                          <p:attrName>style.color</p:attrName>
                                        </p:attrNameLst>
                                      </p:cBhvr>
                                      <p:by>
                                        <p:hsl h="0" s="-12549" l="-25098"/>
                                      </p:by>
                                    </p:animClr>
                                    <p:animClr clrSpc="hsl" dir="cw">
                                      <p:cBhvr>
                                        <p:cTn id="7" dur="750" fill="hold"/>
                                        <p:tgtEl>
                                          <p:spTgt spid="8"/>
                                        </p:tgtEl>
                                        <p:attrNameLst>
                                          <p:attrName>fillcolor</p:attrName>
                                        </p:attrNameLst>
                                      </p:cBhvr>
                                      <p:by>
                                        <p:hsl h="0" s="-12549" l="-25098"/>
                                      </p:by>
                                    </p:animClr>
                                    <p:animClr clrSpc="hsl" dir="cw">
                                      <p:cBhvr>
                                        <p:cTn id="8" dur="750" fill="hold"/>
                                        <p:tgtEl>
                                          <p:spTgt spid="8"/>
                                        </p:tgtEl>
                                        <p:attrNameLst>
                                          <p:attrName>stroke.color</p:attrName>
                                        </p:attrNameLst>
                                      </p:cBhvr>
                                      <p:by>
                                        <p:hsl h="0" s="-12549" l="-25098"/>
                                      </p:by>
                                    </p:animClr>
                                    <p:set>
                                      <p:cBhvr>
                                        <p:cTn id="9" dur="750" fill="hold"/>
                                        <p:tgtEl>
                                          <p:spTgt spid="8"/>
                                        </p:tgtEl>
                                        <p:attrNameLst>
                                          <p:attrName>fill.type</p:attrName>
                                        </p:attrNameLst>
                                      </p:cBhvr>
                                      <p:to>
                                        <p:strVal val="solid"/>
                                      </p:to>
                                    </p:set>
                                  </p:childTnLst>
                                </p:cTn>
                              </p:par>
                            </p:childTnLst>
                          </p:cTn>
                        </p:par>
                        <p:par>
                          <p:cTn id="10" fill="hold">
                            <p:stCondLst>
                              <p:cond delay="750"/>
                            </p:stCondLst>
                            <p:childTnLst>
                              <p:par>
                                <p:cTn id="11" presetID="24" presetClass="emph" presetSubtype="0" fill="hold" grpId="0" nodeType="afterEffect">
                                  <p:stCondLst>
                                    <p:cond delay="0"/>
                                  </p:stCondLst>
                                  <p:childTnLst>
                                    <p:animClr clrSpc="hsl" dir="cw">
                                      <p:cBhvr override="childStyle">
                                        <p:cTn id="12" dur="800" fill="hold"/>
                                        <p:tgtEl>
                                          <p:spTgt spid="21"/>
                                        </p:tgtEl>
                                        <p:attrNameLst>
                                          <p:attrName>style.color</p:attrName>
                                        </p:attrNameLst>
                                      </p:cBhvr>
                                      <p:by>
                                        <p:hsl h="0" s="-12549" l="-25098"/>
                                      </p:by>
                                    </p:animClr>
                                    <p:animClr clrSpc="hsl" dir="cw">
                                      <p:cBhvr>
                                        <p:cTn id="13" dur="800" fill="hold"/>
                                        <p:tgtEl>
                                          <p:spTgt spid="21"/>
                                        </p:tgtEl>
                                        <p:attrNameLst>
                                          <p:attrName>fillcolor</p:attrName>
                                        </p:attrNameLst>
                                      </p:cBhvr>
                                      <p:by>
                                        <p:hsl h="0" s="-12549" l="-25098"/>
                                      </p:by>
                                    </p:animClr>
                                    <p:animClr clrSpc="hsl" dir="cw">
                                      <p:cBhvr>
                                        <p:cTn id="14" dur="800" fill="hold"/>
                                        <p:tgtEl>
                                          <p:spTgt spid="21"/>
                                        </p:tgtEl>
                                        <p:attrNameLst>
                                          <p:attrName>stroke.color</p:attrName>
                                        </p:attrNameLst>
                                      </p:cBhvr>
                                      <p:by>
                                        <p:hsl h="0" s="-12549" l="-25098"/>
                                      </p:by>
                                    </p:animClr>
                                    <p:set>
                                      <p:cBhvr>
                                        <p:cTn id="15" dur="800" fill="hold"/>
                                        <p:tgtEl>
                                          <p:spTgt spid="21"/>
                                        </p:tgtEl>
                                        <p:attrNameLst>
                                          <p:attrName>fill.type</p:attrName>
                                        </p:attrNameLst>
                                      </p:cBhvr>
                                      <p:to>
                                        <p:strVal val="solid"/>
                                      </p:to>
                                    </p:set>
                                  </p:childTnLst>
                                </p:cTn>
                              </p:par>
                            </p:childTnLst>
                          </p:cTn>
                        </p:par>
                        <p:par>
                          <p:cTn id="16" fill="hold">
                            <p:stCondLst>
                              <p:cond delay="1550"/>
                            </p:stCondLst>
                            <p:childTnLst>
                              <p:par>
                                <p:cTn id="17" presetID="24" presetClass="emph" presetSubtype="0" fill="hold" grpId="0" nodeType="afterEffect">
                                  <p:stCondLst>
                                    <p:cond delay="0"/>
                                  </p:stCondLst>
                                  <p:childTnLst>
                                    <p:animClr clrSpc="hsl" dir="cw">
                                      <p:cBhvr override="childStyle">
                                        <p:cTn id="18" dur="750" fill="hold"/>
                                        <p:tgtEl>
                                          <p:spTgt spid="22"/>
                                        </p:tgtEl>
                                        <p:attrNameLst>
                                          <p:attrName>style.color</p:attrName>
                                        </p:attrNameLst>
                                      </p:cBhvr>
                                      <p:by>
                                        <p:hsl h="0" s="-12549" l="-25098"/>
                                      </p:by>
                                    </p:animClr>
                                    <p:animClr clrSpc="hsl" dir="cw">
                                      <p:cBhvr>
                                        <p:cTn id="19" dur="750" fill="hold"/>
                                        <p:tgtEl>
                                          <p:spTgt spid="22"/>
                                        </p:tgtEl>
                                        <p:attrNameLst>
                                          <p:attrName>fillcolor</p:attrName>
                                        </p:attrNameLst>
                                      </p:cBhvr>
                                      <p:by>
                                        <p:hsl h="0" s="-12549" l="-25098"/>
                                      </p:by>
                                    </p:animClr>
                                    <p:animClr clrSpc="hsl" dir="cw">
                                      <p:cBhvr>
                                        <p:cTn id="20" dur="750" fill="hold"/>
                                        <p:tgtEl>
                                          <p:spTgt spid="22"/>
                                        </p:tgtEl>
                                        <p:attrNameLst>
                                          <p:attrName>stroke.color</p:attrName>
                                        </p:attrNameLst>
                                      </p:cBhvr>
                                      <p:by>
                                        <p:hsl h="0" s="-12549" l="-25098"/>
                                      </p:by>
                                    </p:animClr>
                                    <p:set>
                                      <p:cBhvr>
                                        <p:cTn id="21" dur="750" fill="hold"/>
                                        <p:tgtEl>
                                          <p:spTgt spid="22"/>
                                        </p:tgtEl>
                                        <p:attrNameLst>
                                          <p:attrName>fill.type</p:attrName>
                                        </p:attrNameLst>
                                      </p:cBhvr>
                                      <p:to>
                                        <p:strVal val="solid"/>
                                      </p:to>
                                    </p:set>
                                  </p:childTnLst>
                                </p:cTn>
                              </p:par>
                            </p:childTnLst>
                          </p:cTn>
                        </p:par>
                        <p:par>
                          <p:cTn id="22" fill="hold">
                            <p:stCondLst>
                              <p:cond delay="2300"/>
                            </p:stCondLst>
                            <p:childTnLst>
                              <p:par>
                                <p:cTn id="23" presetID="24" presetClass="emph" presetSubtype="0" fill="hold" grpId="0" nodeType="afterEffect">
                                  <p:stCondLst>
                                    <p:cond delay="0"/>
                                  </p:stCondLst>
                                  <p:childTnLst>
                                    <p:animClr clrSpc="hsl" dir="cw">
                                      <p:cBhvr override="childStyle">
                                        <p:cTn id="24" dur="750" fill="hold"/>
                                        <p:tgtEl>
                                          <p:spTgt spid="12"/>
                                        </p:tgtEl>
                                        <p:attrNameLst>
                                          <p:attrName>style.color</p:attrName>
                                        </p:attrNameLst>
                                      </p:cBhvr>
                                      <p:by>
                                        <p:hsl h="0" s="-12549" l="-25098"/>
                                      </p:by>
                                    </p:animClr>
                                    <p:animClr clrSpc="hsl" dir="cw">
                                      <p:cBhvr>
                                        <p:cTn id="25" dur="750" fill="hold"/>
                                        <p:tgtEl>
                                          <p:spTgt spid="12"/>
                                        </p:tgtEl>
                                        <p:attrNameLst>
                                          <p:attrName>fillcolor</p:attrName>
                                        </p:attrNameLst>
                                      </p:cBhvr>
                                      <p:by>
                                        <p:hsl h="0" s="-12549" l="-25098"/>
                                      </p:by>
                                    </p:animClr>
                                    <p:animClr clrSpc="hsl" dir="cw">
                                      <p:cBhvr>
                                        <p:cTn id="26" dur="750" fill="hold"/>
                                        <p:tgtEl>
                                          <p:spTgt spid="12"/>
                                        </p:tgtEl>
                                        <p:attrNameLst>
                                          <p:attrName>stroke.color</p:attrName>
                                        </p:attrNameLst>
                                      </p:cBhvr>
                                      <p:by>
                                        <p:hsl h="0" s="-12549" l="-25098"/>
                                      </p:by>
                                    </p:animClr>
                                    <p:set>
                                      <p:cBhvr>
                                        <p:cTn id="27" dur="750" fill="hold"/>
                                        <p:tgtEl>
                                          <p:spTgt spid="12"/>
                                        </p:tgtEl>
                                        <p:attrNameLst>
                                          <p:attrName>fill.type</p:attrName>
                                        </p:attrNameLst>
                                      </p:cBhvr>
                                      <p:to>
                                        <p:strVal val="solid"/>
                                      </p:to>
                                    </p:set>
                                  </p:childTnLst>
                                </p:cTn>
                              </p:par>
                            </p:childTnLst>
                          </p:cTn>
                        </p:par>
                        <p:par>
                          <p:cTn id="28" fill="hold">
                            <p:stCondLst>
                              <p:cond delay="3050"/>
                            </p:stCondLst>
                            <p:childTnLst>
                              <p:par>
                                <p:cTn id="29" presetID="24" presetClass="emph" presetSubtype="0" fill="hold" grpId="0" nodeType="afterEffect">
                                  <p:stCondLst>
                                    <p:cond delay="0"/>
                                  </p:stCondLst>
                                  <p:childTnLst>
                                    <p:animClr clrSpc="hsl" dir="cw">
                                      <p:cBhvr override="childStyle">
                                        <p:cTn id="30" dur="800" fill="hold"/>
                                        <p:tgtEl>
                                          <p:spTgt spid="10"/>
                                        </p:tgtEl>
                                        <p:attrNameLst>
                                          <p:attrName>style.color</p:attrName>
                                        </p:attrNameLst>
                                      </p:cBhvr>
                                      <p:by>
                                        <p:hsl h="0" s="-12549" l="-25098"/>
                                      </p:by>
                                    </p:animClr>
                                    <p:animClr clrSpc="hsl" dir="cw">
                                      <p:cBhvr>
                                        <p:cTn id="31" dur="800" fill="hold"/>
                                        <p:tgtEl>
                                          <p:spTgt spid="10"/>
                                        </p:tgtEl>
                                        <p:attrNameLst>
                                          <p:attrName>fillcolor</p:attrName>
                                        </p:attrNameLst>
                                      </p:cBhvr>
                                      <p:by>
                                        <p:hsl h="0" s="-12549" l="-25098"/>
                                      </p:by>
                                    </p:animClr>
                                    <p:animClr clrSpc="hsl" dir="cw">
                                      <p:cBhvr>
                                        <p:cTn id="32" dur="800" fill="hold"/>
                                        <p:tgtEl>
                                          <p:spTgt spid="10"/>
                                        </p:tgtEl>
                                        <p:attrNameLst>
                                          <p:attrName>stroke.color</p:attrName>
                                        </p:attrNameLst>
                                      </p:cBhvr>
                                      <p:by>
                                        <p:hsl h="0" s="-12549" l="-25098"/>
                                      </p:by>
                                    </p:animClr>
                                    <p:set>
                                      <p:cBhvr>
                                        <p:cTn id="33" dur="800" fill="hold"/>
                                        <p:tgtEl>
                                          <p:spTgt spid="10"/>
                                        </p:tgtEl>
                                        <p:attrNameLst>
                                          <p:attrName>fill.type</p:attrName>
                                        </p:attrNameLst>
                                      </p:cBhvr>
                                      <p:to>
                                        <p:strVal val="solid"/>
                                      </p:to>
                                    </p:set>
                                  </p:childTnLst>
                                </p:cTn>
                              </p:par>
                            </p:childTnLst>
                          </p:cTn>
                        </p:par>
                        <p:par>
                          <p:cTn id="34" fill="hold">
                            <p:stCondLst>
                              <p:cond delay="3850"/>
                            </p:stCondLst>
                            <p:childTnLst>
                              <p:par>
                                <p:cTn id="35" presetID="24" presetClass="emph" presetSubtype="0" fill="hold" grpId="0" nodeType="afterEffect">
                                  <p:stCondLst>
                                    <p:cond delay="0"/>
                                  </p:stCondLst>
                                  <p:childTnLst>
                                    <p:animClr clrSpc="hsl" dir="cw">
                                      <p:cBhvr override="childStyle">
                                        <p:cTn id="36" dur="750" fill="hold"/>
                                        <p:tgtEl>
                                          <p:spTgt spid="11"/>
                                        </p:tgtEl>
                                        <p:attrNameLst>
                                          <p:attrName>style.color</p:attrName>
                                        </p:attrNameLst>
                                      </p:cBhvr>
                                      <p:by>
                                        <p:hsl h="0" s="-12549" l="-25098"/>
                                      </p:by>
                                    </p:animClr>
                                    <p:animClr clrSpc="hsl" dir="cw">
                                      <p:cBhvr>
                                        <p:cTn id="37" dur="750" fill="hold"/>
                                        <p:tgtEl>
                                          <p:spTgt spid="11"/>
                                        </p:tgtEl>
                                        <p:attrNameLst>
                                          <p:attrName>fillcolor</p:attrName>
                                        </p:attrNameLst>
                                      </p:cBhvr>
                                      <p:by>
                                        <p:hsl h="0" s="-12549" l="-25098"/>
                                      </p:by>
                                    </p:animClr>
                                    <p:animClr clrSpc="hsl" dir="cw">
                                      <p:cBhvr>
                                        <p:cTn id="38" dur="750" fill="hold"/>
                                        <p:tgtEl>
                                          <p:spTgt spid="11"/>
                                        </p:tgtEl>
                                        <p:attrNameLst>
                                          <p:attrName>stroke.color</p:attrName>
                                        </p:attrNameLst>
                                      </p:cBhvr>
                                      <p:by>
                                        <p:hsl h="0" s="-12549" l="-25098"/>
                                      </p:by>
                                    </p:animClr>
                                    <p:set>
                                      <p:cBhvr>
                                        <p:cTn id="39" dur="750" fill="hold"/>
                                        <p:tgtEl>
                                          <p:spTgt spid="11"/>
                                        </p:tgtEl>
                                        <p:attrNameLst>
                                          <p:attrName>fill.type</p:attrName>
                                        </p:attrNameLst>
                                      </p:cBhvr>
                                      <p:to>
                                        <p:strVal val="solid"/>
                                      </p:to>
                                    </p:set>
                                  </p:childTnLst>
                                </p:cTn>
                              </p:par>
                            </p:childTnLst>
                          </p:cTn>
                        </p:par>
                        <p:par>
                          <p:cTn id="40" fill="hold">
                            <p:stCondLst>
                              <p:cond delay="4600"/>
                            </p:stCondLst>
                            <p:childTnLst>
                              <p:par>
                                <p:cTn id="41" presetID="24" presetClass="emph" presetSubtype="0" fill="hold" grpId="0" nodeType="afterEffect">
                                  <p:stCondLst>
                                    <p:cond delay="0"/>
                                  </p:stCondLst>
                                  <p:childTnLst>
                                    <p:animClr clrSpc="hsl" dir="cw">
                                      <p:cBhvr override="childStyle">
                                        <p:cTn id="42" dur="750" fill="hold"/>
                                        <p:tgtEl>
                                          <p:spTgt spid="16"/>
                                        </p:tgtEl>
                                        <p:attrNameLst>
                                          <p:attrName>style.color</p:attrName>
                                        </p:attrNameLst>
                                      </p:cBhvr>
                                      <p:by>
                                        <p:hsl h="0" s="-12549" l="-25098"/>
                                      </p:by>
                                    </p:animClr>
                                    <p:animClr clrSpc="hsl" dir="cw">
                                      <p:cBhvr>
                                        <p:cTn id="43" dur="750" fill="hold"/>
                                        <p:tgtEl>
                                          <p:spTgt spid="16"/>
                                        </p:tgtEl>
                                        <p:attrNameLst>
                                          <p:attrName>fillcolor</p:attrName>
                                        </p:attrNameLst>
                                      </p:cBhvr>
                                      <p:by>
                                        <p:hsl h="0" s="-12549" l="-25098"/>
                                      </p:by>
                                    </p:animClr>
                                    <p:animClr clrSpc="hsl" dir="cw">
                                      <p:cBhvr>
                                        <p:cTn id="44" dur="750" fill="hold"/>
                                        <p:tgtEl>
                                          <p:spTgt spid="16"/>
                                        </p:tgtEl>
                                        <p:attrNameLst>
                                          <p:attrName>stroke.color</p:attrName>
                                        </p:attrNameLst>
                                      </p:cBhvr>
                                      <p:by>
                                        <p:hsl h="0" s="-12549" l="-25098"/>
                                      </p:by>
                                    </p:animClr>
                                    <p:set>
                                      <p:cBhvr>
                                        <p:cTn id="45" dur="750" fill="hold"/>
                                        <p:tgtEl>
                                          <p:spTgt spid="16"/>
                                        </p:tgtEl>
                                        <p:attrNameLst>
                                          <p:attrName>fill.type</p:attrName>
                                        </p:attrNameLst>
                                      </p:cBhvr>
                                      <p:to>
                                        <p:strVal val="solid"/>
                                      </p:to>
                                    </p:set>
                                  </p:childTnLst>
                                </p:cTn>
                              </p:par>
                            </p:childTnLst>
                          </p:cTn>
                        </p:par>
                        <p:par>
                          <p:cTn id="46" fill="hold">
                            <p:stCondLst>
                              <p:cond delay="5350"/>
                            </p:stCondLst>
                            <p:childTnLst>
                              <p:par>
                                <p:cTn id="47" presetID="24" presetClass="emph" presetSubtype="0" fill="hold" grpId="0" nodeType="afterEffect">
                                  <p:stCondLst>
                                    <p:cond delay="0"/>
                                  </p:stCondLst>
                                  <p:childTnLst>
                                    <p:animClr clrSpc="hsl" dir="cw">
                                      <p:cBhvr override="childStyle">
                                        <p:cTn id="48" dur="750" fill="hold"/>
                                        <p:tgtEl>
                                          <p:spTgt spid="17"/>
                                        </p:tgtEl>
                                        <p:attrNameLst>
                                          <p:attrName>style.color</p:attrName>
                                        </p:attrNameLst>
                                      </p:cBhvr>
                                      <p:by>
                                        <p:hsl h="0" s="-12549" l="-25098"/>
                                      </p:by>
                                    </p:animClr>
                                    <p:animClr clrSpc="hsl" dir="cw">
                                      <p:cBhvr>
                                        <p:cTn id="49" dur="750" fill="hold"/>
                                        <p:tgtEl>
                                          <p:spTgt spid="17"/>
                                        </p:tgtEl>
                                        <p:attrNameLst>
                                          <p:attrName>fillcolor</p:attrName>
                                        </p:attrNameLst>
                                      </p:cBhvr>
                                      <p:by>
                                        <p:hsl h="0" s="-12549" l="-25098"/>
                                      </p:by>
                                    </p:animClr>
                                    <p:animClr clrSpc="hsl" dir="cw">
                                      <p:cBhvr>
                                        <p:cTn id="50" dur="750" fill="hold"/>
                                        <p:tgtEl>
                                          <p:spTgt spid="17"/>
                                        </p:tgtEl>
                                        <p:attrNameLst>
                                          <p:attrName>stroke.color</p:attrName>
                                        </p:attrNameLst>
                                      </p:cBhvr>
                                      <p:by>
                                        <p:hsl h="0" s="-12549" l="-25098"/>
                                      </p:by>
                                    </p:animClr>
                                    <p:set>
                                      <p:cBhvr>
                                        <p:cTn id="51" dur="750" fill="hold"/>
                                        <p:tgtEl>
                                          <p:spTgt spid="17"/>
                                        </p:tgtEl>
                                        <p:attrNameLst>
                                          <p:attrName>fill.type</p:attrName>
                                        </p:attrNameLst>
                                      </p:cBhvr>
                                      <p:to>
                                        <p:strVal val="solid"/>
                                      </p:to>
                                    </p:set>
                                  </p:childTnLst>
                                </p:cTn>
                              </p:par>
                            </p:childTnLst>
                          </p:cTn>
                        </p:par>
                        <p:par>
                          <p:cTn id="52" fill="hold">
                            <p:stCondLst>
                              <p:cond delay="6100"/>
                            </p:stCondLst>
                            <p:childTnLst>
                              <p:par>
                                <p:cTn id="53" presetID="24" presetClass="emph" presetSubtype="0" fill="hold" grpId="0" nodeType="afterEffect">
                                  <p:stCondLst>
                                    <p:cond delay="0"/>
                                  </p:stCondLst>
                                  <p:childTnLst>
                                    <p:animClr clrSpc="hsl" dir="cw">
                                      <p:cBhvr override="childStyle">
                                        <p:cTn id="54" dur="750" fill="hold"/>
                                        <p:tgtEl>
                                          <p:spTgt spid="13"/>
                                        </p:tgtEl>
                                        <p:attrNameLst>
                                          <p:attrName>style.color</p:attrName>
                                        </p:attrNameLst>
                                      </p:cBhvr>
                                      <p:by>
                                        <p:hsl h="0" s="-12549" l="-25098"/>
                                      </p:by>
                                    </p:animClr>
                                    <p:animClr clrSpc="hsl" dir="cw">
                                      <p:cBhvr>
                                        <p:cTn id="55" dur="750" fill="hold"/>
                                        <p:tgtEl>
                                          <p:spTgt spid="13"/>
                                        </p:tgtEl>
                                        <p:attrNameLst>
                                          <p:attrName>fillcolor</p:attrName>
                                        </p:attrNameLst>
                                      </p:cBhvr>
                                      <p:by>
                                        <p:hsl h="0" s="-12549" l="-25098"/>
                                      </p:by>
                                    </p:animClr>
                                    <p:animClr clrSpc="hsl" dir="cw">
                                      <p:cBhvr>
                                        <p:cTn id="56" dur="750" fill="hold"/>
                                        <p:tgtEl>
                                          <p:spTgt spid="13"/>
                                        </p:tgtEl>
                                        <p:attrNameLst>
                                          <p:attrName>stroke.color</p:attrName>
                                        </p:attrNameLst>
                                      </p:cBhvr>
                                      <p:by>
                                        <p:hsl h="0" s="-12549" l="-25098"/>
                                      </p:by>
                                    </p:animClr>
                                    <p:set>
                                      <p:cBhvr>
                                        <p:cTn id="57" dur="750" fill="hold"/>
                                        <p:tgtEl>
                                          <p:spTgt spid="1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8" grpId="0" animBg="1"/>
      <p:bldP spid="10" grpId="0" animBg="1"/>
      <p:bldP spid="11" grpId="0" animBg="1"/>
      <p:bldP spid="12" grpId="0" animBg="1"/>
      <p:bldP spid="16" grpId="0" animBg="1"/>
      <p:bldP spid="17"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nvPr>
        </p:nvGraphicFramePr>
        <p:xfrm>
          <a:off x="-473709" y="1268760"/>
          <a:ext cx="9344681" cy="27033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ounded Rectangular Callout 2"/>
          <p:cNvSpPr/>
          <p:nvPr/>
        </p:nvSpPr>
        <p:spPr>
          <a:xfrm>
            <a:off x="6156176" y="4437111"/>
            <a:ext cx="2628420" cy="1785619"/>
          </a:xfrm>
          <a:prstGeom prst="wedgeRoundRectCallout">
            <a:avLst>
              <a:gd name="adj1" fmla="val -4056"/>
              <a:gd name="adj2" fmla="val -95026"/>
              <a:gd name="adj3" fmla="val 16667"/>
            </a:avLst>
          </a:prstGeom>
          <a:solidFill>
            <a:schemeClr val="accent4">
              <a:lumMod val="60000"/>
              <a:lumOff val="40000"/>
            </a:schemeClr>
          </a:solidFill>
          <a:ln>
            <a:solidFill>
              <a:schemeClr val="tx1"/>
            </a:solidFill>
          </a:ln>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1" eaLnBrk="1" fontAlgn="base" latinLnBrk="0" hangingPunct="1">
              <a:lnSpc>
                <a:spcPct val="150000"/>
              </a:lnSpc>
              <a:spcBef>
                <a:spcPct val="0"/>
              </a:spcBef>
              <a:spcAft>
                <a:spcPct val="0"/>
              </a:spcAft>
              <a:buClrTx/>
              <a:buSzTx/>
              <a:buFontTx/>
              <a:buNone/>
              <a:tabLst/>
              <a:defRPr/>
            </a:pPr>
            <a:endParaRPr kumimoji="0" lang="fa-IR" sz="2000" b="0" i="0" u="none" strike="noStrike" kern="1200" cap="none" spc="0" normalizeH="0" baseline="0" noProof="0" dirty="0" smtClean="0">
              <a:ln>
                <a:noFill/>
              </a:ln>
              <a:solidFill>
                <a:prstClr val="black"/>
              </a:solidFill>
              <a:effectLst/>
              <a:uLnTx/>
              <a:uFillTx/>
              <a:latin typeface="Calibri"/>
              <a:ea typeface="+mn-ea"/>
              <a:cs typeface="B Titr" pitchFamily="2" charset="-78"/>
            </a:endParaRPr>
          </a:p>
          <a:p>
            <a:pPr marL="0" marR="0" lvl="0" indent="0" algn="ct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عرضه سهام توسط سازمان  خصوصی </a:t>
            </a: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سازی</a:t>
            </a:r>
            <a:b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b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 انتشار </a:t>
            </a: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اوراق بهادار اسلامی </a:t>
            </a: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
            </a:r>
            <a:b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b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(اسناد </a:t>
            </a: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خزانه </a:t>
            </a: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اسلامی)</a:t>
            </a:r>
            <a:endPar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endParaRPr>
          </a:p>
          <a:p>
            <a:pPr marL="0" marR="0" lvl="0" indent="0" algn="ctr" defTabSz="914400" rtl="0" eaLnBrk="1" fontAlgn="base" latinLnBrk="0" hangingPunct="1">
              <a:lnSpc>
                <a:spcPct val="150000"/>
              </a:lnSpc>
              <a:spcBef>
                <a:spcPct val="0"/>
              </a:spcBef>
              <a:spcAft>
                <a:spcPct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ounded Rectangular Callout 3"/>
          <p:cNvSpPr/>
          <p:nvPr/>
        </p:nvSpPr>
        <p:spPr>
          <a:xfrm>
            <a:off x="3214920" y="4356219"/>
            <a:ext cx="2653224" cy="1866512"/>
          </a:xfrm>
          <a:prstGeom prst="wedgeRoundRectCallout">
            <a:avLst>
              <a:gd name="adj1" fmla="val -972"/>
              <a:gd name="adj2" fmla="val -77825"/>
              <a:gd name="adj3" fmla="val 16667"/>
            </a:avLst>
          </a:prstGeom>
          <a:solidFill>
            <a:schemeClr val="accent4">
              <a:lumMod val="60000"/>
              <a:lumOff val="40000"/>
            </a:schemeClr>
          </a:solidFill>
          <a:ln>
            <a:solidFill>
              <a:schemeClr val="tx1"/>
            </a:solidFill>
          </a:ln>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تأسیس شرکت ها ی سهامی عام</a:t>
            </a: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انتشار اوراق بهادار اسلامی </a:t>
            </a:r>
            <a:endPar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endParaRP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صندوق </a:t>
            </a: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های سرمایه </a:t>
            </a: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گذاری</a:t>
            </a: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افزایش سرمایه </a:t>
            </a: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srgbClr val="C00000"/>
                </a:solidFill>
                <a:effectLst/>
                <a:uLnTx/>
                <a:uFillTx/>
                <a:latin typeface="Calibri"/>
                <a:ea typeface="+mn-ea"/>
                <a:cs typeface="B Titr" pitchFamily="2" charset="-78"/>
              </a:rPr>
              <a:t>پس از کسب شرایط ورود به بازار سرمایه:</a:t>
            </a: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عرضه اولیه اوراق </a:t>
            </a: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بهادار</a:t>
            </a:r>
          </a:p>
        </p:txBody>
      </p:sp>
      <p:sp>
        <p:nvSpPr>
          <p:cNvPr id="5" name="Rounded Rectangular Callout 4"/>
          <p:cNvSpPr/>
          <p:nvPr/>
        </p:nvSpPr>
        <p:spPr>
          <a:xfrm>
            <a:off x="251520" y="4356219"/>
            <a:ext cx="2655152" cy="1866512"/>
          </a:xfrm>
          <a:prstGeom prst="wedgeRoundRectCallout">
            <a:avLst>
              <a:gd name="adj1" fmla="val 36241"/>
              <a:gd name="adj2" fmla="val -75942"/>
              <a:gd name="adj3" fmla="val 16667"/>
            </a:avLst>
          </a:prstGeom>
          <a:solidFill>
            <a:schemeClr val="accent4">
              <a:lumMod val="60000"/>
              <a:lumOff val="40000"/>
            </a:schemeClr>
          </a:solidFill>
          <a:ln>
            <a:solidFill>
              <a:schemeClr val="tx1"/>
            </a:solidFill>
          </a:ln>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تأسیس شرکت ها ی سهامی عام</a:t>
            </a: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انتشار اوراق بهادار اسلامی </a:t>
            </a: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صندوق های سرمایه </a:t>
            </a: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گذاری</a:t>
            </a: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افزایش سرمایه </a:t>
            </a: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srgbClr val="C00000"/>
                </a:solidFill>
                <a:effectLst/>
                <a:uLnTx/>
                <a:uFillTx/>
                <a:latin typeface="Calibri"/>
                <a:ea typeface="+mn-ea"/>
                <a:cs typeface="B Titr" pitchFamily="2" charset="-78"/>
              </a:rPr>
              <a:t>پس از کسب شرایط ورود به بازار سرمایه:</a:t>
            </a:r>
          </a:p>
          <a:p>
            <a:pPr marL="0" marR="0" lvl="0" indent="0" algn="r" defTabSz="685800" rtl="1" eaLnBrk="1" fontAlgn="auto" latinLnBrk="0" hangingPunct="1">
              <a:lnSpc>
                <a:spcPct val="150000"/>
              </a:lnSpc>
              <a:spcBef>
                <a:spcPts val="0"/>
              </a:spcBef>
              <a:spcAft>
                <a:spcPts val="0"/>
              </a:spcAft>
              <a:buClrTx/>
              <a:buSzTx/>
              <a:buFontTx/>
              <a:buNone/>
              <a:tabLst/>
              <a:defRPr/>
            </a:pPr>
            <a:r>
              <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rPr>
              <a:t>عرضه اولیه اوراق </a:t>
            </a:r>
            <a:r>
              <a:rPr kumimoji="0" lang="fa-IR" sz="1200" b="0" i="0" u="none" strike="noStrike" kern="1200" cap="none" spc="0" normalizeH="0" baseline="0" noProof="0" dirty="0" smtClean="0">
                <a:ln>
                  <a:noFill/>
                </a:ln>
                <a:solidFill>
                  <a:prstClr val="black"/>
                </a:solidFill>
                <a:effectLst/>
                <a:uLnTx/>
                <a:uFillTx/>
                <a:latin typeface="Calibri"/>
                <a:ea typeface="+mn-ea"/>
                <a:cs typeface="B Titr" pitchFamily="2" charset="-78"/>
              </a:rPr>
              <a:t>بهادار</a:t>
            </a:r>
            <a:endParaRPr kumimoji="0" lang="fa-IR" sz="1200" b="0" i="0" u="none" strike="noStrike" kern="1200" cap="none" spc="0" normalizeH="0" baseline="0" noProof="0" dirty="0">
              <a:ln>
                <a:noFill/>
              </a:ln>
              <a:solidFill>
                <a:prstClr val="black"/>
              </a:solidFill>
              <a:effectLst/>
              <a:uLnTx/>
              <a:uFillTx/>
              <a:latin typeface="Calibri"/>
              <a:ea typeface="+mn-ea"/>
              <a:cs typeface="B Titr" pitchFamily="2" charset="-78"/>
            </a:endParaRPr>
          </a:p>
        </p:txBody>
      </p:sp>
      <p:sp>
        <p:nvSpPr>
          <p:cNvPr id="8" name="Rounded Rectangle 7"/>
          <p:cNvSpPr/>
          <p:nvPr/>
        </p:nvSpPr>
        <p:spPr>
          <a:xfrm>
            <a:off x="3923928" y="361900"/>
            <a:ext cx="4933845" cy="490537"/>
          </a:xfrm>
          <a:prstGeom prst="roundRect">
            <a:avLst/>
          </a:prstGeom>
          <a:solidFill>
            <a:srgbClr val="602A60"/>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2000" b="0" i="0" u="none" strike="noStrike" kern="1200" cap="none" spc="0" normalizeH="0" baseline="0" noProof="0" dirty="0">
                <a:ln>
                  <a:noFill/>
                </a:ln>
                <a:solidFill>
                  <a:prstClr val="white"/>
                </a:solidFill>
                <a:effectLst/>
                <a:uLnTx/>
                <a:uFillTx/>
                <a:latin typeface="Calibri Light" pitchFamily="34" charset="0"/>
                <a:ea typeface="+mn-ea"/>
                <a:cs typeface="B Titr" pitchFamily="2" charset="-78"/>
              </a:rPr>
              <a:t>تأمین مالی بخش های مختلف اقتصاد در بازار سرمایه</a:t>
            </a:r>
          </a:p>
        </p:txBody>
      </p:sp>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341776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4655393" y="3075994"/>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smtClean="0">
                <a:ln>
                  <a:noFill/>
                </a:ln>
                <a:solidFill>
                  <a:prstClr val="black"/>
                </a:solidFill>
                <a:effectLst/>
                <a:uLnTx/>
                <a:uFillTx/>
                <a:latin typeface="Tahoma"/>
                <a:ea typeface="+mn-ea"/>
                <a:cs typeface="B Titr" pitchFamily="2" charset="-78"/>
              </a:rPr>
              <a:t>تأمین </a:t>
            </a:r>
            <a:r>
              <a:rPr kumimoji="0" lang="fa-IR" sz="1800" b="0" i="0" u="none" strike="noStrike" kern="0" cap="none" spc="0" normalizeH="0" baseline="0" noProof="0" dirty="0">
                <a:ln>
                  <a:noFill/>
                </a:ln>
                <a:solidFill>
                  <a:prstClr val="black"/>
                </a:solidFill>
                <a:effectLst/>
                <a:uLnTx/>
                <a:uFillTx/>
                <a:latin typeface="Tahoma"/>
                <a:ea typeface="+mn-ea"/>
                <a:cs typeface="B Titr" pitchFamily="2" charset="-78"/>
              </a:rPr>
              <a:t>مالی </a:t>
            </a:r>
            <a:r>
              <a:rPr kumimoji="0" lang="fa-IR" sz="1800" b="0" i="0" u="none" strike="noStrike" kern="0" cap="none" spc="0" normalizeH="0" baseline="0" noProof="0" dirty="0" smtClean="0">
                <a:ln>
                  <a:noFill/>
                </a:ln>
                <a:solidFill>
                  <a:prstClr val="black"/>
                </a:solidFill>
                <a:effectLst/>
                <a:uLnTx/>
                <a:uFillTx/>
                <a:latin typeface="Tahoma"/>
                <a:ea typeface="+mn-ea"/>
                <a:cs typeface="B Titr" pitchFamily="2" charset="-78"/>
              </a:rPr>
              <a:t>بلند مدت (مبتنی بر قرارداد)</a:t>
            </a:r>
            <a:endParaRPr kumimoji="0" lang="fa-IR"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5" name="Freeform 4"/>
          <p:cNvSpPr/>
          <p:nvPr/>
        </p:nvSpPr>
        <p:spPr>
          <a:xfrm>
            <a:off x="4655393" y="3667024"/>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a:ln>
                  <a:noFill/>
                </a:ln>
                <a:solidFill>
                  <a:prstClr val="black"/>
                </a:solidFill>
                <a:effectLst/>
                <a:uLnTx/>
                <a:uFillTx/>
                <a:latin typeface="Tahoma"/>
                <a:ea typeface="+mn-ea"/>
                <a:cs typeface="B Titr" pitchFamily="2" charset="-78"/>
              </a:rPr>
              <a:t>تأمین مالی </a:t>
            </a:r>
            <a:r>
              <a:rPr kumimoji="0" lang="fa-IR" sz="1800" b="0" i="0" u="none" strike="noStrike" kern="0" cap="none" spc="0" normalizeH="0" baseline="0" noProof="0" dirty="0" smtClean="0">
                <a:ln>
                  <a:noFill/>
                </a:ln>
                <a:solidFill>
                  <a:prstClr val="black"/>
                </a:solidFill>
                <a:effectLst/>
                <a:uLnTx/>
                <a:uFillTx/>
                <a:latin typeface="Tahoma"/>
                <a:ea typeface="+mn-ea"/>
                <a:cs typeface="B Titr" pitchFamily="2" charset="-78"/>
              </a:rPr>
              <a:t>بنگاه‌های </a:t>
            </a:r>
            <a:r>
              <a:rPr kumimoji="0" lang="fa-IR" sz="1800" b="0" i="0" u="none" strike="noStrike" kern="0" cap="none" spc="0" normalizeH="0" baseline="0" noProof="0" dirty="0">
                <a:ln>
                  <a:noFill/>
                </a:ln>
                <a:solidFill>
                  <a:prstClr val="black"/>
                </a:solidFill>
                <a:effectLst/>
                <a:uLnTx/>
                <a:uFillTx/>
                <a:latin typeface="Tahoma"/>
                <a:ea typeface="+mn-ea"/>
                <a:cs typeface="B Titr" pitchFamily="2" charset="-78"/>
              </a:rPr>
              <a:t>بزرگ اقتصادی </a:t>
            </a:r>
            <a:endParaRPr kumimoji="0" lang="fa-IR"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6" name="Freeform 5"/>
          <p:cNvSpPr/>
          <p:nvPr/>
        </p:nvSpPr>
        <p:spPr>
          <a:xfrm>
            <a:off x="4655393" y="4249407"/>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smtClean="0">
                <a:ln>
                  <a:noFill/>
                </a:ln>
                <a:solidFill>
                  <a:prstClr val="black"/>
                </a:solidFill>
                <a:effectLst/>
                <a:uLnTx/>
                <a:uFillTx/>
                <a:latin typeface="Arial"/>
                <a:ea typeface="+mn-ea"/>
                <a:cs typeface="B Titr" pitchFamily="2" charset="-78"/>
              </a:rPr>
              <a:t>امکان تأمین مالی با مبالغ زیاد</a:t>
            </a:r>
            <a:endParaRPr kumimoji="0" lang="en-US"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7" name="Freeform 6"/>
          <p:cNvSpPr/>
          <p:nvPr/>
        </p:nvSpPr>
        <p:spPr>
          <a:xfrm>
            <a:off x="4655393" y="4840437"/>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smtClean="0">
                <a:ln>
                  <a:noFill/>
                </a:ln>
                <a:solidFill>
                  <a:prstClr val="black"/>
                </a:solidFill>
                <a:effectLst/>
                <a:uLnTx/>
                <a:uFillTx/>
                <a:latin typeface="Arial"/>
                <a:ea typeface="+mn-ea"/>
                <a:cs typeface="B Titr" pitchFamily="2" charset="-78"/>
              </a:rPr>
              <a:t>توزیع ریسک در بازار سرمایه</a:t>
            </a:r>
            <a:endParaRPr kumimoji="0" lang="fa-IR"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8" name="Freeform 7"/>
          <p:cNvSpPr/>
          <p:nvPr/>
        </p:nvSpPr>
        <p:spPr>
          <a:xfrm>
            <a:off x="568692" y="3075994"/>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smtClean="0">
                <a:ln>
                  <a:noFill/>
                </a:ln>
                <a:solidFill>
                  <a:prstClr val="black"/>
                </a:solidFill>
                <a:effectLst/>
                <a:uLnTx/>
                <a:uFillTx/>
                <a:latin typeface="Tahoma"/>
                <a:ea typeface="+mn-ea"/>
                <a:cs typeface="B Titr" pitchFamily="2" charset="-78"/>
              </a:rPr>
              <a:t>تأمین </a:t>
            </a:r>
            <a:r>
              <a:rPr kumimoji="0" lang="fa-IR" sz="1800" b="0" i="0" u="none" strike="noStrike" kern="0" cap="none" spc="0" normalizeH="0" baseline="0" noProof="0" dirty="0">
                <a:ln>
                  <a:noFill/>
                </a:ln>
                <a:solidFill>
                  <a:prstClr val="black"/>
                </a:solidFill>
                <a:effectLst/>
                <a:uLnTx/>
                <a:uFillTx/>
                <a:latin typeface="Tahoma"/>
                <a:ea typeface="+mn-ea"/>
                <a:cs typeface="B Titr" pitchFamily="2" charset="-78"/>
              </a:rPr>
              <a:t>مالی کوتاه مدت </a:t>
            </a:r>
            <a:r>
              <a:rPr kumimoji="0" lang="fa-IR" sz="1800" b="0" i="0" u="none" strike="noStrike" kern="0" cap="none" spc="0" normalizeH="0" baseline="0" noProof="0" dirty="0" smtClean="0">
                <a:ln>
                  <a:noFill/>
                </a:ln>
                <a:solidFill>
                  <a:prstClr val="black"/>
                </a:solidFill>
                <a:effectLst/>
                <a:uLnTx/>
                <a:uFillTx/>
                <a:latin typeface="Tahoma"/>
                <a:ea typeface="+mn-ea"/>
                <a:cs typeface="B Titr" pitchFamily="2" charset="-78"/>
              </a:rPr>
              <a:t>(مبتنی بر عقود)</a:t>
            </a:r>
            <a:r>
              <a:rPr kumimoji="0" lang="fa-IR" sz="1800" b="0" i="0" u="none" strike="noStrike" kern="0" cap="none" spc="0" normalizeH="0" baseline="0" noProof="0" dirty="0">
                <a:ln>
                  <a:noFill/>
                </a:ln>
                <a:solidFill>
                  <a:prstClr val="black"/>
                </a:solidFill>
                <a:effectLst/>
                <a:uLnTx/>
                <a:uFillTx/>
                <a:latin typeface="Tahoma"/>
                <a:ea typeface="+mn-ea"/>
                <a:cs typeface="B Titr" pitchFamily="2" charset="-78"/>
              </a:rPr>
              <a:t> </a:t>
            </a:r>
            <a:endParaRPr kumimoji="0" lang="fa-IR"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9" name="Freeform 8"/>
          <p:cNvSpPr/>
          <p:nvPr/>
        </p:nvSpPr>
        <p:spPr>
          <a:xfrm>
            <a:off x="568692" y="3667024"/>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a:ln>
                  <a:noFill/>
                </a:ln>
                <a:solidFill>
                  <a:prstClr val="black"/>
                </a:solidFill>
                <a:effectLst/>
                <a:uLnTx/>
                <a:uFillTx/>
                <a:latin typeface="Tahoma"/>
                <a:ea typeface="+mn-ea"/>
                <a:cs typeface="B Titr" pitchFamily="2" charset="-78"/>
              </a:rPr>
              <a:t>تأمین مالی </a:t>
            </a:r>
            <a:r>
              <a:rPr kumimoji="0" lang="fa-IR" sz="1800" b="0" i="0" u="none" strike="noStrike" kern="0" cap="none" spc="0" normalizeH="0" baseline="0" noProof="0" dirty="0" smtClean="0">
                <a:ln>
                  <a:noFill/>
                </a:ln>
                <a:solidFill>
                  <a:prstClr val="black"/>
                </a:solidFill>
                <a:effectLst/>
                <a:uLnTx/>
                <a:uFillTx/>
                <a:latin typeface="Tahoma"/>
                <a:ea typeface="+mn-ea"/>
                <a:cs typeface="B Titr" pitchFamily="2" charset="-78"/>
              </a:rPr>
              <a:t>بنگاه‌های کوچک </a:t>
            </a:r>
            <a:r>
              <a:rPr kumimoji="0" lang="fa-IR" sz="1800" b="0" i="0" u="none" strike="noStrike" kern="0" cap="none" spc="0" normalizeH="0" baseline="0" noProof="0" dirty="0">
                <a:ln>
                  <a:noFill/>
                </a:ln>
                <a:solidFill>
                  <a:prstClr val="black"/>
                </a:solidFill>
                <a:effectLst/>
                <a:uLnTx/>
                <a:uFillTx/>
                <a:latin typeface="Tahoma"/>
                <a:ea typeface="+mn-ea"/>
                <a:cs typeface="B Titr" pitchFamily="2" charset="-78"/>
              </a:rPr>
              <a:t>و متوسط</a:t>
            </a:r>
            <a:endParaRPr kumimoji="0" lang="fa-IR"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10" name="Freeform 9"/>
          <p:cNvSpPr/>
          <p:nvPr/>
        </p:nvSpPr>
        <p:spPr>
          <a:xfrm>
            <a:off x="568692" y="4249407"/>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a:ln>
                  <a:noFill/>
                </a:ln>
                <a:solidFill>
                  <a:prstClr val="black"/>
                </a:solidFill>
                <a:effectLst/>
                <a:uLnTx/>
                <a:uFillTx/>
                <a:latin typeface="Arial"/>
                <a:ea typeface="+mn-ea"/>
                <a:cs typeface="B Titr" pitchFamily="2" charset="-78"/>
              </a:rPr>
              <a:t>امکان تأمین مالی با </a:t>
            </a:r>
            <a:r>
              <a:rPr kumimoji="0" lang="fa-IR" sz="1800" b="0" i="0" u="none" strike="noStrike" kern="0" cap="none" spc="0" normalizeH="0" baseline="0" noProof="0" dirty="0" smtClean="0">
                <a:ln>
                  <a:noFill/>
                </a:ln>
                <a:solidFill>
                  <a:prstClr val="black"/>
                </a:solidFill>
                <a:effectLst/>
                <a:uLnTx/>
                <a:uFillTx/>
                <a:latin typeface="Arial"/>
                <a:ea typeface="+mn-ea"/>
                <a:cs typeface="B Titr" pitchFamily="2" charset="-78"/>
              </a:rPr>
              <a:t>مبالغ متوسط و اندک</a:t>
            </a:r>
            <a:endParaRPr kumimoji="0" lang="en-US"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11" name="Freeform 10"/>
          <p:cNvSpPr/>
          <p:nvPr/>
        </p:nvSpPr>
        <p:spPr>
          <a:xfrm>
            <a:off x="568692" y="4840437"/>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smtClean="0">
                <a:ln>
                  <a:noFill/>
                </a:ln>
                <a:solidFill>
                  <a:prstClr val="black"/>
                </a:solidFill>
                <a:effectLst/>
                <a:uLnTx/>
                <a:uFillTx/>
                <a:latin typeface="Arial"/>
                <a:ea typeface="+mn-ea"/>
                <a:cs typeface="B Titr" pitchFamily="2" charset="-78"/>
              </a:rPr>
              <a:t>تمرکز ریسک در نظام بانکی</a:t>
            </a:r>
            <a:endParaRPr kumimoji="0" lang="fa-IR"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12" name="Freeform 11"/>
          <p:cNvSpPr/>
          <p:nvPr/>
        </p:nvSpPr>
        <p:spPr>
          <a:xfrm>
            <a:off x="4655393" y="2204864"/>
            <a:ext cx="3931920" cy="671686"/>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70AD47"/>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2400" b="0" i="0" u="none" strike="noStrike" kern="0" cap="none" spc="0" normalizeH="0" baseline="0" noProof="0" dirty="0" smtClean="0">
                <a:ln>
                  <a:noFill/>
                </a:ln>
                <a:solidFill>
                  <a:prstClr val="black"/>
                </a:solidFill>
                <a:effectLst/>
                <a:uLnTx/>
                <a:uFillTx/>
                <a:latin typeface="Arial"/>
                <a:ea typeface="+mn-ea"/>
                <a:cs typeface="B Titr" pitchFamily="2" charset="-78"/>
              </a:rPr>
              <a:t>بازار سرمایه</a:t>
            </a:r>
            <a:endParaRPr kumimoji="0" lang="fa-IR" sz="24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13" name="Freeform 12"/>
          <p:cNvSpPr/>
          <p:nvPr/>
        </p:nvSpPr>
        <p:spPr>
          <a:xfrm>
            <a:off x="568692" y="2204864"/>
            <a:ext cx="3931920" cy="671686"/>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70AD47"/>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2400" b="0" i="0" u="none" strike="noStrike" kern="0" cap="none" spc="0" normalizeH="0" baseline="0" noProof="0" dirty="0">
                <a:ln>
                  <a:noFill/>
                </a:ln>
                <a:solidFill>
                  <a:prstClr val="black"/>
                </a:solidFill>
                <a:effectLst/>
                <a:uLnTx/>
                <a:uFillTx/>
                <a:latin typeface="Arial"/>
                <a:ea typeface="+mn-ea"/>
                <a:cs typeface="B Titr" pitchFamily="2" charset="-78"/>
              </a:rPr>
              <a:t>نظام بانکی</a:t>
            </a:r>
          </a:p>
        </p:txBody>
      </p:sp>
      <p:sp>
        <p:nvSpPr>
          <p:cNvPr id="14" name="Freeform 13"/>
          <p:cNvSpPr/>
          <p:nvPr/>
        </p:nvSpPr>
        <p:spPr>
          <a:xfrm>
            <a:off x="4655393" y="5421610"/>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smtClean="0">
                <a:ln>
                  <a:noFill/>
                </a:ln>
                <a:solidFill>
                  <a:prstClr val="black"/>
                </a:solidFill>
                <a:effectLst/>
                <a:uLnTx/>
                <a:uFillTx/>
                <a:latin typeface="Arial"/>
                <a:ea typeface="+mn-ea"/>
                <a:cs typeface="B Titr" pitchFamily="2" charset="-78"/>
              </a:rPr>
              <a:t>نظارت بهتر بر مصارف تأمین مالی </a:t>
            </a:r>
            <a:endParaRPr kumimoji="0" lang="fa-IR"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15" name="Freeform 14"/>
          <p:cNvSpPr/>
          <p:nvPr/>
        </p:nvSpPr>
        <p:spPr>
          <a:xfrm>
            <a:off x="568692" y="5409072"/>
            <a:ext cx="3931920" cy="527670"/>
          </a:xfrm>
          <a:custGeom>
            <a:avLst/>
            <a:gdLst>
              <a:gd name="connsiteX0" fmla="*/ 0 w 3931920"/>
              <a:gd name="connsiteY0" fmla="*/ 87947 h 527670"/>
              <a:gd name="connsiteX1" fmla="*/ 25759 w 3931920"/>
              <a:gd name="connsiteY1" fmla="*/ 25759 h 527670"/>
              <a:gd name="connsiteX2" fmla="*/ 87947 w 3931920"/>
              <a:gd name="connsiteY2" fmla="*/ 0 h 527670"/>
              <a:gd name="connsiteX3" fmla="*/ 3843973 w 3931920"/>
              <a:gd name="connsiteY3" fmla="*/ 0 h 527670"/>
              <a:gd name="connsiteX4" fmla="*/ 3906161 w 3931920"/>
              <a:gd name="connsiteY4" fmla="*/ 25759 h 527670"/>
              <a:gd name="connsiteX5" fmla="*/ 3931920 w 3931920"/>
              <a:gd name="connsiteY5" fmla="*/ 87947 h 527670"/>
              <a:gd name="connsiteX6" fmla="*/ 3931920 w 3931920"/>
              <a:gd name="connsiteY6" fmla="*/ 439723 h 527670"/>
              <a:gd name="connsiteX7" fmla="*/ 3906161 w 3931920"/>
              <a:gd name="connsiteY7" fmla="*/ 501911 h 527670"/>
              <a:gd name="connsiteX8" fmla="*/ 3843973 w 3931920"/>
              <a:gd name="connsiteY8" fmla="*/ 527670 h 527670"/>
              <a:gd name="connsiteX9" fmla="*/ 87947 w 3931920"/>
              <a:gd name="connsiteY9" fmla="*/ 527670 h 527670"/>
              <a:gd name="connsiteX10" fmla="*/ 25759 w 3931920"/>
              <a:gd name="connsiteY10" fmla="*/ 501911 h 527670"/>
              <a:gd name="connsiteX11" fmla="*/ 0 w 3931920"/>
              <a:gd name="connsiteY11" fmla="*/ 439723 h 527670"/>
              <a:gd name="connsiteX12" fmla="*/ 0 w 3931920"/>
              <a:gd name="connsiteY12" fmla="*/ 87947 h 527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31920" h="527670">
                <a:moveTo>
                  <a:pt x="0" y="87947"/>
                </a:moveTo>
                <a:cubicBezTo>
                  <a:pt x="0" y="64622"/>
                  <a:pt x="9266" y="42252"/>
                  <a:pt x="25759" y="25759"/>
                </a:cubicBezTo>
                <a:cubicBezTo>
                  <a:pt x="42252" y="9266"/>
                  <a:pt x="64622" y="0"/>
                  <a:pt x="87947" y="0"/>
                </a:cubicBezTo>
                <a:lnTo>
                  <a:pt x="3843973" y="0"/>
                </a:lnTo>
                <a:cubicBezTo>
                  <a:pt x="3867298" y="0"/>
                  <a:pt x="3889668" y="9266"/>
                  <a:pt x="3906161" y="25759"/>
                </a:cubicBezTo>
                <a:cubicBezTo>
                  <a:pt x="3922654" y="42252"/>
                  <a:pt x="3931920" y="64622"/>
                  <a:pt x="3931920" y="87947"/>
                </a:cubicBezTo>
                <a:lnTo>
                  <a:pt x="3931920" y="439723"/>
                </a:lnTo>
                <a:cubicBezTo>
                  <a:pt x="3931920" y="463048"/>
                  <a:pt x="3922654" y="485418"/>
                  <a:pt x="3906161" y="501911"/>
                </a:cubicBezTo>
                <a:cubicBezTo>
                  <a:pt x="3889668" y="518404"/>
                  <a:pt x="3867298" y="527670"/>
                  <a:pt x="3843973" y="527670"/>
                </a:cubicBezTo>
                <a:lnTo>
                  <a:pt x="87947" y="527670"/>
                </a:lnTo>
                <a:cubicBezTo>
                  <a:pt x="64622" y="527670"/>
                  <a:pt x="42252" y="518404"/>
                  <a:pt x="25759" y="501911"/>
                </a:cubicBezTo>
                <a:cubicBezTo>
                  <a:pt x="9266" y="485418"/>
                  <a:pt x="0" y="463048"/>
                  <a:pt x="0" y="439723"/>
                </a:cubicBezTo>
                <a:lnTo>
                  <a:pt x="0" y="87947"/>
                </a:lnTo>
                <a:close/>
              </a:path>
            </a:pathLst>
          </a:custGeom>
          <a:solidFill>
            <a:srgbClr val="5B9BD5">
              <a:lumMod val="60000"/>
              <a:lumOff val="40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p:spPr>
        <p:txBody>
          <a:bodyPr spcFirstLastPara="0" vert="horz" wrap="square" lIns="109579" tIns="109579" rIns="109579" bIns="109579" numCol="1" spcCol="1270" anchor="ctr" anchorCtr="0">
            <a:noAutofit/>
          </a:bodyPr>
          <a:lstStyle/>
          <a:p>
            <a:pPr marL="0" marR="0" lvl="0" indent="0" algn="ctr" defTabSz="977900" rtl="1" eaLnBrk="1" fontAlgn="auto" latinLnBrk="0" hangingPunct="1">
              <a:lnSpc>
                <a:spcPct val="90000"/>
              </a:lnSpc>
              <a:spcBef>
                <a:spcPts val="0"/>
              </a:spcBef>
              <a:spcAft>
                <a:spcPct val="35000"/>
              </a:spcAft>
              <a:buClrTx/>
              <a:buSzTx/>
              <a:buFontTx/>
              <a:buNone/>
              <a:tabLst/>
              <a:defRPr/>
            </a:pPr>
            <a:r>
              <a:rPr kumimoji="0" lang="fa-IR" sz="1800" b="0" i="0" u="none" strike="noStrike" kern="0" cap="none" spc="0" normalizeH="0" baseline="0" noProof="0" dirty="0" smtClean="0">
                <a:ln>
                  <a:noFill/>
                </a:ln>
                <a:solidFill>
                  <a:prstClr val="black"/>
                </a:solidFill>
                <a:effectLst/>
                <a:uLnTx/>
                <a:uFillTx/>
                <a:latin typeface="Arial"/>
                <a:ea typeface="+mn-ea"/>
                <a:cs typeface="B Titr" pitchFamily="2" charset="-78"/>
              </a:rPr>
              <a:t>نظارت کمتر بر مصارف تأمین مالی</a:t>
            </a:r>
            <a:endParaRPr kumimoji="0" lang="fa-IR" sz="1800" b="0" i="0" u="none" strike="noStrike" kern="0" cap="none" spc="0" normalizeH="0" baseline="0" noProof="0" dirty="0">
              <a:ln>
                <a:noFill/>
              </a:ln>
              <a:solidFill>
                <a:prstClr val="black"/>
              </a:solidFill>
              <a:effectLst/>
              <a:uLnTx/>
              <a:uFillTx/>
              <a:latin typeface="Arial"/>
              <a:ea typeface="+mn-ea"/>
              <a:cs typeface="B Titr" pitchFamily="2" charset="-78"/>
            </a:endParaRPr>
          </a:p>
        </p:txBody>
      </p:sp>
      <p:sp>
        <p:nvSpPr>
          <p:cNvPr id="18" name="Rounded Rectangle 17"/>
          <p:cNvSpPr/>
          <p:nvPr/>
        </p:nvSpPr>
        <p:spPr>
          <a:xfrm>
            <a:off x="2411760" y="571414"/>
            <a:ext cx="6301997" cy="625338"/>
          </a:xfrm>
          <a:prstGeom prst="roundRect">
            <a:avLst/>
          </a:prstGeom>
          <a:solidFill>
            <a:srgbClr val="602A60"/>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2400" b="0" i="0" u="none" strike="noStrike" kern="0" cap="none" spc="0" normalizeH="0" baseline="0" noProof="0" dirty="0" smtClean="0">
                <a:ln>
                  <a:noFill/>
                </a:ln>
                <a:solidFill>
                  <a:sysClr val="window" lastClr="FFFFFF"/>
                </a:solidFill>
                <a:effectLst/>
                <a:uLnTx/>
                <a:uFillTx/>
                <a:latin typeface="Calibri Light" pitchFamily="34" charset="0"/>
                <a:ea typeface="+mn-ea"/>
                <a:cs typeface="B Titr" pitchFamily="2" charset="-78"/>
              </a:rPr>
              <a:t>ویژگی </a:t>
            </a:r>
            <a:r>
              <a:rPr kumimoji="0" lang="fa-IR" sz="24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rPr>
              <a:t>های تأمین مالی در بازار سرمایه و نظام بانکی </a:t>
            </a: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503396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47" name="Text Box 15"/>
          <p:cNvSpPr txBox="1">
            <a:spLocks noChangeArrowheads="1"/>
          </p:cNvSpPr>
          <p:nvPr/>
        </p:nvSpPr>
        <p:spPr bwMode="auto">
          <a:xfrm>
            <a:off x="728678" y="142852"/>
            <a:ext cx="7200908" cy="584775"/>
          </a:xfrm>
          <a:prstGeom prst="rect">
            <a:avLst/>
          </a:prstGeom>
          <a:noFill/>
          <a:ln w="9525" algn="ctr">
            <a:noFill/>
            <a:miter lim="800000"/>
            <a:headEnd/>
            <a:tailEnd/>
          </a:ln>
          <a:effectLst/>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eaLnBrk="0" hangingPunct="0">
              <a:defRPr/>
            </a:pPr>
            <a:r>
              <a:rPr lang="fa-I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تحول قوانین </a:t>
            </a:r>
            <a:r>
              <a:rPr lang="fa-IR"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مرجع بازار </a:t>
            </a:r>
            <a:r>
              <a:rPr lang="fa-I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سرمایه</a:t>
            </a:r>
            <a:endParaRPr lang="en-U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cxnSp>
        <p:nvCxnSpPr>
          <p:cNvPr id="28" name="Straight Connector 27"/>
          <p:cNvCxnSpPr/>
          <p:nvPr/>
        </p:nvCxnSpPr>
        <p:spPr>
          <a:xfrm>
            <a:off x="642910" y="928670"/>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aphicFrame>
        <p:nvGraphicFramePr>
          <p:cNvPr id="32" name="Diagram 31"/>
          <p:cNvGraphicFramePr/>
          <p:nvPr/>
        </p:nvGraphicFramePr>
        <p:xfrm>
          <a:off x="1524000" y="1597248"/>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8005581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7" y="1052736"/>
            <a:ext cx="8640961" cy="5693866"/>
          </a:xfrm>
          <a:prstGeom prst="rect">
            <a:avLst/>
          </a:prstGeom>
        </p:spPr>
        <p:txBody>
          <a:bodyPr wrap="square">
            <a:spAutoFit/>
          </a:bodyPr>
          <a:lstStyle/>
          <a:p>
            <a:pPr marL="342900" marR="45720" lvl="0" indent="-342900" algn="just" defTabSz="685800" rtl="1" eaLnBrk="1" fontAlgn="base" latinLnBrk="0" hangingPunct="1">
              <a:lnSpc>
                <a:spcPct val="150000"/>
              </a:lnSpc>
              <a:spcBef>
                <a:spcPts val="600"/>
              </a:spcBef>
              <a:spcAft>
                <a:spcPts val="600"/>
              </a:spcAft>
              <a:buClr>
                <a:srgbClr val="4F81BD"/>
              </a:buClr>
              <a:buSzPct val="100000"/>
              <a:buFontTx/>
              <a:buBlip>
                <a:blip r:embed="rId2"/>
              </a:buBlip>
              <a:tabLst>
                <a:tab pos="539750" algn="l"/>
              </a:tabLst>
              <a:defRPr/>
            </a:pPr>
            <a:r>
              <a:rPr kumimoji="0" lang="fa-IR" sz="1600" b="1" i="0" u="none" strike="noStrike" kern="1200" cap="none" spc="0" normalizeH="0" baseline="0" noProof="0" dirty="0">
                <a:ln>
                  <a:noFill/>
                </a:ln>
                <a:solidFill>
                  <a:prstClr val="black"/>
                </a:solidFill>
                <a:effectLst/>
                <a:uLnTx/>
                <a:uFillTx/>
                <a:latin typeface="2Zar"/>
                <a:ea typeface="Times New Roman" panose="02020603050405020304" pitchFamily="18" charset="0"/>
                <a:cs typeface="B Titr" pitchFamily="2" charset="-78"/>
              </a:rPr>
              <a:t> صکوک، جمع صَک به معنای سند و سفته است و مُعَرَّب واژه چک در فارسی است. </a:t>
            </a:r>
            <a:r>
              <a:rPr kumimoji="0" lang="fa-IR" sz="1600" b="1" i="0" u="none" strike="noStrike" kern="1200" cap="none" spc="0" normalizeH="0" baseline="0" noProof="0" dirty="0" smtClean="0">
                <a:ln>
                  <a:noFill/>
                </a:ln>
                <a:solidFill>
                  <a:prstClr val="black"/>
                </a:solidFill>
                <a:effectLst/>
                <a:uLnTx/>
                <a:uFillTx/>
                <a:latin typeface="2Zar"/>
                <a:ea typeface="Times New Roman" panose="02020603050405020304" pitchFamily="18" charset="0"/>
                <a:cs typeface="B Titr" pitchFamily="2" charset="-78"/>
              </a:rPr>
              <a:t>در ادبیات عرب این </a:t>
            </a:r>
            <a:r>
              <a:rPr kumimoji="0" lang="fa-IR" sz="1600" b="1" i="0" u="none" strike="noStrike" kern="1200" cap="none" spc="0" normalizeH="0" baseline="0" noProof="0" dirty="0">
                <a:ln>
                  <a:noFill/>
                </a:ln>
                <a:solidFill>
                  <a:prstClr val="black"/>
                </a:solidFill>
                <a:effectLst/>
                <a:uLnTx/>
                <a:uFillTx/>
                <a:latin typeface="2Zar"/>
                <a:ea typeface="Times New Roman" panose="02020603050405020304" pitchFamily="18" charset="0"/>
                <a:cs typeface="B Titr" pitchFamily="2" charset="-78"/>
              </a:rPr>
              <a:t>واژه را توسعه داده بر کلیه انواع حوالجات، تعهدات و اسناد مالی بکار بردند.</a:t>
            </a:r>
          </a:p>
          <a:p>
            <a:pPr marL="342900" marR="45720" lvl="0" indent="-342900" algn="just" defTabSz="685800" rtl="1" eaLnBrk="1" fontAlgn="base" latinLnBrk="0" hangingPunct="1">
              <a:lnSpc>
                <a:spcPct val="150000"/>
              </a:lnSpc>
              <a:spcBef>
                <a:spcPts val="600"/>
              </a:spcBef>
              <a:spcAft>
                <a:spcPts val="600"/>
              </a:spcAft>
              <a:buClr>
                <a:srgbClr val="4F81BD"/>
              </a:buClr>
              <a:buSzPct val="100000"/>
              <a:buFontTx/>
              <a:buBlip>
                <a:blip r:embed="rId2"/>
              </a:buBlip>
              <a:tabLst>
                <a:tab pos="539750" algn="l"/>
              </a:tabLst>
              <a:defRPr/>
            </a:pPr>
            <a:r>
              <a:rPr kumimoji="0" lang="fa-IR" sz="1600" b="1" i="0" u="none" strike="noStrike" kern="1200" cap="none" spc="0" normalizeH="0" baseline="0" noProof="0" dirty="0">
                <a:ln>
                  <a:noFill/>
                </a:ln>
                <a:solidFill>
                  <a:prstClr val="black"/>
                </a:solidFill>
                <a:effectLst/>
                <a:uLnTx/>
                <a:uFillTx/>
                <a:latin typeface="2Zar"/>
                <a:ea typeface="Times New Roman" panose="02020603050405020304" pitchFamily="18" charset="0"/>
                <a:cs typeface="B Titr" pitchFamily="2" charset="-78"/>
              </a:rPr>
              <a:t>ابزارهای مالی اسلامی (صُکوک)، اوراق بهادار با ارزش مالی یکسان و قابل معامله در بازارهای مالی هستند که بر پایه یکی از قراردادهای مورد تأیید اسلام طراحی شده‌اند و دارندگان اوراق به صورت مشاع مالک یک یا مجموعه ای از دارایی ها و منافع حاصل از آن‌ها می‌باشند</a:t>
            </a:r>
            <a:r>
              <a:rPr kumimoji="0" lang="fa-IR" sz="1600" b="1" i="0" u="none" strike="noStrike" kern="1200" cap="none" spc="0" normalizeH="0" baseline="0" noProof="0" dirty="0" smtClean="0">
                <a:ln>
                  <a:noFill/>
                </a:ln>
                <a:solidFill>
                  <a:prstClr val="black"/>
                </a:solidFill>
                <a:effectLst/>
                <a:uLnTx/>
                <a:uFillTx/>
                <a:latin typeface="2Zar"/>
                <a:ea typeface="Times New Roman" panose="02020603050405020304" pitchFamily="18" charset="0"/>
                <a:cs typeface="B Titr" pitchFamily="2" charset="-78"/>
              </a:rPr>
              <a:t>.</a:t>
            </a:r>
          </a:p>
          <a:p>
            <a:pPr marL="342900" marR="45720" lvl="0" indent="-342900" algn="just" defTabSz="685800" rtl="1" eaLnBrk="1" fontAlgn="base" latinLnBrk="0" hangingPunct="1">
              <a:lnSpc>
                <a:spcPct val="150000"/>
              </a:lnSpc>
              <a:spcBef>
                <a:spcPts val="600"/>
              </a:spcBef>
              <a:spcAft>
                <a:spcPts val="600"/>
              </a:spcAft>
              <a:buClr>
                <a:srgbClr val="4F81BD"/>
              </a:buClr>
              <a:buSzPct val="100000"/>
              <a:buFontTx/>
              <a:buBlip>
                <a:blip r:embed="rId2"/>
              </a:buBlip>
              <a:tabLst>
                <a:tab pos="539750" algn="l"/>
              </a:tabLst>
              <a:defRPr/>
            </a:pPr>
            <a:r>
              <a:rPr kumimoji="0" lang="fa-IR" sz="1600" b="1" i="0" u="none" strike="noStrike" kern="1200" cap="none" spc="0" normalizeH="0" baseline="0" noProof="0" dirty="0">
                <a:ln>
                  <a:noFill/>
                </a:ln>
                <a:solidFill>
                  <a:prstClr val="black"/>
                </a:solidFill>
                <a:effectLst/>
                <a:uLnTx/>
                <a:uFillTx/>
                <a:latin typeface="2Zar"/>
                <a:ea typeface="Times New Roman" panose="02020603050405020304" pitchFamily="18" charset="0"/>
                <a:cs typeface="B Titr" pitchFamily="2" charset="-78"/>
              </a:rPr>
              <a:t> </a:t>
            </a:r>
            <a:r>
              <a:rPr kumimoji="0" lang="fa-IR" sz="1600" b="1" i="0" u="none" strike="noStrike" kern="1200" cap="none" spc="0" normalizeH="0" baseline="0" noProof="0" dirty="0" smtClean="0">
                <a:ln>
                  <a:noFill/>
                </a:ln>
                <a:solidFill>
                  <a:prstClr val="black"/>
                </a:solidFill>
                <a:effectLst/>
                <a:uLnTx/>
                <a:uFillTx/>
                <a:latin typeface="2Zar"/>
                <a:ea typeface="Times New Roman" panose="02020603050405020304" pitchFamily="18" charset="0"/>
                <a:cs typeface="B Titr" pitchFamily="2" charset="-78"/>
              </a:rPr>
              <a:t>صکوک یکی </a:t>
            </a:r>
            <a:r>
              <a:rPr kumimoji="0" lang="fa-IR" sz="1600" b="1" i="0" u="none" strike="noStrike" kern="1200" cap="none" spc="0" normalizeH="0" baseline="0" noProof="0" dirty="0">
                <a:ln>
                  <a:noFill/>
                </a:ln>
                <a:solidFill>
                  <a:prstClr val="black"/>
                </a:solidFill>
                <a:effectLst/>
                <a:uLnTx/>
                <a:uFillTx/>
                <a:latin typeface="2Zar"/>
                <a:ea typeface="Times New Roman" panose="02020603050405020304" pitchFamily="18" charset="0"/>
                <a:cs typeface="B Titr" pitchFamily="2" charset="-78"/>
              </a:rPr>
              <a:t>از نوآوری‎های چند دهة اخیر در مالی اسلامی، </a:t>
            </a:r>
            <a:r>
              <a:rPr kumimoji="0" lang="fa-IR" sz="1600" b="1" i="0" u="none" strike="noStrike" kern="1200" cap="none" spc="0" normalizeH="0" baseline="0" noProof="0" dirty="0" smtClean="0">
                <a:ln>
                  <a:noFill/>
                </a:ln>
                <a:solidFill>
                  <a:prstClr val="black"/>
                </a:solidFill>
                <a:effectLst/>
                <a:uLnTx/>
                <a:uFillTx/>
                <a:latin typeface="2Zar"/>
                <a:ea typeface="Times New Roman" panose="02020603050405020304" pitchFamily="18" charset="0"/>
                <a:cs typeface="B Titr" pitchFamily="2" charset="-78"/>
              </a:rPr>
              <a:t>است</a:t>
            </a:r>
            <a:r>
              <a:rPr kumimoji="0" lang="fa-IR" sz="1600" b="1" i="0" u="none" strike="noStrike" kern="1200" cap="none" spc="0" normalizeH="0" baseline="0" noProof="0" dirty="0">
                <a:ln>
                  <a:noFill/>
                </a:ln>
                <a:solidFill>
                  <a:prstClr val="black"/>
                </a:solidFill>
                <a:effectLst/>
                <a:uLnTx/>
                <a:uFillTx/>
                <a:latin typeface="2Zar"/>
                <a:ea typeface="Times New Roman" panose="02020603050405020304" pitchFamily="18" charset="0"/>
                <a:cs typeface="B Titr" pitchFamily="2" charset="-78"/>
              </a:rPr>
              <a:t>. امروزه صکوک نه تنها در کشورهای اسلامی نظیر مالزی، قطر، امارات، بحرین و... به دفعات توسط برای تأمین مالی دولت‎ها و شرکت‎ها منتشر می‎شود بلکه در کشورهای غیراسلامی نیز نظیر انگلیس، هنگ کنگ، ژاپن و... نیز دولت‎ها و شرکت‎ها از این اوراق برای تأمین مالی استفاده می‎کنند به‎طوری‎که حتی در قوانین و مقررات این کشورها مثل قوانین مالیاتی فصلی مربوط به صکوک وجود دارد. </a:t>
            </a:r>
            <a:endParaRPr kumimoji="0" lang="fa-IR" sz="1600" b="1" i="0" u="none" strike="noStrike" kern="1200" cap="none" spc="0" normalizeH="0" baseline="0" noProof="0" dirty="0" smtClean="0">
              <a:ln>
                <a:noFill/>
              </a:ln>
              <a:solidFill>
                <a:prstClr val="black"/>
              </a:solidFill>
              <a:effectLst/>
              <a:uLnTx/>
              <a:uFillTx/>
              <a:latin typeface="2Zar"/>
              <a:ea typeface="Times New Roman" panose="02020603050405020304" pitchFamily="18" charset="0"/>
              <a:cs typeface="B Titr" pitchFamily="2" charset="-78"/>
            </a:endParaRPr>
          </a:p>
          <a:p>
            <a:pPr marL="342900" marR="45720" lvl="0" indent="-342900" algn="just" defTabSz="685800" rtl="1" eaLnBrk="1" fontAlgn="base" latinLnBrk="0" hangingPunct="1">
              <a:lnSpc>
                <a:spcPct val="150000"/>
              </a:lnSpc>
              <a:spcBef>
                <a:spcPts val="600"/>
              </a:spcBef>
              <a:spcAft>
                <a:spcPts val="600"/>
              </a:spcAft>
              <a:buClr>
                <a:srgbClr val="4F81BD"/>
              </a:buClr>
              <a:buSzPct val="100000"/>
              <a:buFontTx/>
              <a:buBlip>
                <a:blip r:embed="rId2"/>
              </a:buBlip>
              <a:tabLst>
                <a:tab pos="539750" algn="l"/>
              </a:tabLst>
              <a:defRPr/>
            </a:pPr>
            <a:r>
              <a:rPr kumimoji="0" lang="fa-IR" sz="1600" b="1" i="0" u="none" strike="noStrike" kern="1200" cap="none" spc="0" normalizeH="0" baseline="0" noProof="0" dirty="0" smtClean="0">
                <a:ln>
                  <a:noFill/>
                </a:ln>
                <a:solidFill>
                  <a:prstClr val="black"/>
                </a:solidFill>
                <a:effectLst/>
                <a:uLnTx/>
                <a:uFillTx/>
                <a:latin typeface="2Zar"/>
                <a:ea typeface="Times New Roman" panose="02020603050405020304" pitchFamily="18" charset="0"/>
                <a:cs typeface="B Titr" pitchFamily="2" charset="-78"/>
              </a:rPr>
              <a:t>بحران </a:t>
            </a:r>
            <a:r>
              <a:rPr kumimoji="0" lang="fa-IR" sz="1600" b="1" i="0" u="none" strike="noStrike" kern="1200" cap="none" spc="0" normalizeH="0" baseline="0" noProof="0" dirty="0">
                <a:ln>
                  <a:noFill/>
                </a:ln>
                <a:solidFill>
                  <a:prstClr val="black"/>
                </a:solidFill>
                <a:effectLst/>
                <a:uLnTx/>
                <a:uFillTx/>
                <a:latin typeface="2Zar"/>
                <a:ea typeface="Times New Roman" panose="02020603050405020304" pitchFamily="18" charset="0"/>
                <a:cs typeface="B Titr" pitchFamily="2" charset="-78"/>
              </a:rPr>
              <a:t>مالی جهانی و برخی شبهات شرعی مطرح شده در مورد صکوک در اواخر سال 2007 موجب شد تا روند رشد این اوراق کند شود ولی پس از آن با رفع ابهامات شرعی توسط نهادهای مالی اسلامی بین‎المللی مانند سازمان حسابداری و حسابرسی نهادهای مالی اسلامی مجدداً روند رشد صکوک شتاب گرفت و هر روز بر سرعت آن افزوده می‎</a:t>
            </a:r>
            <a:r>
              <a:rPr kumimoji="0" lang="fa-IR" sz="1600" b="1" i="0" u="none" strike="noStrike" kern="1200" cap="none" spc="0" normalizeH="0" baseline="0" noProof="0" dirty="0" smtClean="0">
                <a:ln>
                  <a:noFill/>
                </a:ln>
                <a:solidFill>
                  <a:prstClr val="black"/>
                </a:solidFill>
                <a:effectLst/>
                <a:uLnTx/>
                <a:uFillTx/>
                <a:latin typeface="2Zar"/>
                <a:ea typeface="Times New Roman" panose="02020603050405020304" pitchFamily="18" charset="0"/>
                <a:cs typeface="B Titr" pitchFamily="2" charset="-78"/>
              </a:rPr>
              <a:t>شود.</a:t>
            </a:r>
            <a:endParaRPr kumimoji="0" lang="en-US" sz="1600" b="1" i="0" u="none" strike="noStrike" kern="1200" cap="none" spc="0" normalizeH="0" baseline="0" noProof="0" dirty="0">
              <a:ln>
                <a:noFill/>
              </a:ln>
              <a:solidFill>
                <a:prstClr val="black"/>
              </a:solidFill>
              <a:effectLst/>
              <a:uLnTx/>
              <a:uFillTx/>
              <a:latin typeface="2Zar"/>
              <a:ea typeface="Times New Roman" panose="02020603050405020304" pitchFamily="18" charset="0"/>
              <a:cs typeface="B Titr" pitchFamily="2" charset="-78"/>
            </a:endParaRPr>
          </a:p>
        </p:txBody>
      </p:sp>
      <p:sp>
        <p:nvSpPr>
          <p:cNvPr id="3" name="Rounded Rectangle 2"/>
          <p:cNvSpPr/>
          <p:nvPr/>
        </p:nvSpPr>
        <p:spPr>
          <a:xfrm>
            <a:off x="6516216" y="332657"/>
            <a:ext cx="2112323" cy="503910"/>
          </a:xfrm>
          <a:prstGeom prst="roundRect">
            <a:avLst/>
          </a:prstGeom>
          <a:solidFill>
            <a:srgbClr val="602A60"/>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2400" b="0" i="0" u="none" strike="noStrike" kern="0" cap="none" spc="0" normalizeH="0" baseline="0" noProof="0" dirty="0" smtClean="0">
                <a:ln>
                  <a:noFill/>
                </a:ln>
                <a:solidFill>
                  <a:sysClr val="window" lastClr="FFFFFF"/>
                </a:solidFill>
                <a:effectLst/>
                <a:uLnTx/>
                <a:uFillTx/>
                <a:latin typeface="Calibri Light" pitchFamily="34" charset="0"/>
                <a:ea typeface="+mn-ea"/>
                <a:cs typeface="B Titr" pitchFamily="2" charset="-78"/>
              </a:rPr>
              <a:t>تعریف صکوک</a:t>
            </a:r>
            <a:endParaRPr kumimoji="0" lang="fa-IR" sz="24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0813103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528" y="1052736"/>
            <a:ext cx="8496944" cy="5940088"/>
          </a:xfrm>
          <a:prstGeom prst="rect">
            <a:avLst/>
          </a:prstGeom>
        </p:spPr>
        <p:txBody>
          <a:bodyPr wrap="square">
            <a:spAutoFit/>
          </a:bodyPr>
          <a:lstStyle/>
          <a:p>
            <a:pPr marR="45720" algn="just" defTabSz="685800" rtl="1" fontAlgn="base">
              <a:lnSpc>
                <a:spcPct val="150000"/>
              </a:lnSpc>
              <a:spcBef>
                <a:spcPts val="600"/>
              </a:spcBef>
              <a:spcAft>
                <a:spcPts val="600"/>
              </a:spcAft>
              <a:buClr>
                <a:srgbClr val="4F81BD"/>
              </a:buClr>
              <a:buSzPct val="100000"/>
              <a:tabLst>
                <a:tab pos="539750" algn="l"/>
              </a:tabLst>
            </a:pPr>
            <a:r>
              <a:rPr lang="fa-IR" sz="2400" b="1" dirty="0" smtClean="0">
                <a:latin typeface="2Zar"/>
                <a:ea typeface="Times New Roman" panose="02020603050405020304" pitchFamily="18" charset="0"/>
                <a:cs typeface="B Titr" pitchFamily="2" charset="-78"/>
              </a:rPr>
              <a:t>1- ابزارهای </a:t>
            </a:r>
            <a:r>
              <a:rPr lang="fa-IR" sz="2400" b="1" dirty="0">
                <a:latin typeface="2Zar"/>
                <a:ea typeface="Times New Roman" panose="02020603050405020304" pitchFamily="18" charset="0"/>
                <a:cs typeface="B Titr" pitchFamily="2" charset="-78"/>
              </a:rPr>
              <a:t>مالی غیر انتفاعی</a:t>
            </a:r>
          </a:p>
          <a:p>
            <a:pPr algn="r" rtl="1"/>
            <a:endParaRPr lang="fa-IR" sz="1400" dirty="0" smtClean="0">
              <a:cs typeface="B Titr" pitchFamily="2" charset="-78"/>
            </a:endParaRPr>
          </a:p>
          <a:p>
            <a:pPr marL="342900" marR="45720" indent="-342900" algn="just" defTabSz="685800" rtl="1" fontAlgn="base">
              <a:lnSpc>
                <a:spcPct val="150000"/>
              </a:lnSpc>
              <a:spcBef>
                <a:spcPts val="600"/>
              </a:spcBef>
              <a:spcAft>
                <a:spcPts val="600"/>
              </a:spcAft>
              <a:buClr>
                <a:srgbClr val="4F81BD"/>
              </a:buClr>
              <a:buSzPct val="100000"/>
              <a:buBlip>
                <a:blip r:embed="rId2"/>
              </a:buBlip>
              <a:tabLst>
                <a:tab pos="539750" algn="l"/>
              </a:tabLst>
            </a:pPr>
            <a:r>
              <a:rPr lang="fa-IR" sz="2000" b="1" dirty="0">
                <a:latin typeface="2Zar"/>
                <a:ea typeface="Times New Roman" panose="02020603050405020304" pitchFamily="18" charset="0"/>
                <a:cs typeface="B Titr" pitchFamily="2" charset="-78"/>
              </a:rPr>
              <a:t>اوراق قرض </a:t>
            </a:r>
            <a:r>
              <a:rPr lang="fa-IR" sz="2000" b="1" dirty="0" smtClean="0">
                <a:latin typeface="2Zar"/>
                <a:ea typeface="Times New Roman" panose="02020603050405020304" pitchFamily="18" charset="0"/>
                <a:cs typeface="B Titr" pitchFamily="2" charset="-78"/>
              </a:rPr>
              <a:t>الحسنه: </a:t>
            </a:r>
          </a:p>
          <a:p>
            <a:pPr marR="45720" algn="just" defTabSz="685800" rtl="1" fontAlgn="base">
              <a:lnSpc>
                <a:spcPct val="150000"/>
              </a:lnSpc>
              <a:spcBef>
                <a:spcPts val="600"/>
              </a:spcBef>
              <a:spcAft>
                <a:spcPts val="600"/>
              </a:spcAft>
              <a:buClr>
                <a:srgbClr val="4F81BD"/>
              </a:buClr>
              <a:buSzPct val="100000"/>
              <a:tabLst>
                <a:tab pos="539750" algn="l"/>
              </a:tabLst>
            </a:pPr>
            <a:r>
              <a:rPr lang="fa-IR" b="1" dirty="0" smtClean="0">
                <a:latin typeface="2Zar"/>
                <a:ea typeface="Times New Roman" panose="02020603050405020304" pitchFamily="18" charset="0"/>
                <a:cs typeface="B Titr" pitchFamily="2" charset="-78"/>
              </a:rPr>
              <a:t>اوراق قرض‌الحسنه،اوراق </a:t>
            </a:r>
            <a:r>
              <a:rPr lang="fa-IR" b="1" dirty="0">
                <a:latin typeface="2Zar"/>
                <a:ea typeface="Times New Roman" panose="02020603050405020304" pitchFamily="18" charset="0"/>
                <a:cs typeface="B Titr" pitchFamily="2" charset="-78"/>
              </a:rPr>
              <a:t>بهادار با نام قابل نقل و انتقالی است که نشان‌دهندۀ میزان بدهی بانی به دارندگان اوراق است که باید در سررسید یا سررسیدهای معین پرداخت گردد. این اوراق </a:t>
            </a:r>
            <a:r>
              <a:rPr lang="ar-SA" b="1" dirty="0">
                <a:latin typeface="2Zar"/>
                <a:ea typeface="Times New Roman" panose="02020603050405020304" pitchFamily="18" charset="0"/>
                <a:cs typeface="B Titr" pitchFamily="2" charset="-78"/>
              </a:rPr>
              <a:t>براساس قرارداد قرض بدون بهره منتشر می‌شود</a:t>
            </a:r>
            <a:r>
              <a:rPr lang="fa-IR" b="1" dirty="0">
                <a:latin typeface="2Zar"/>
                <a:ea typeface="Times New Roman" panose="02020603050405020304" pitchFamily="18" charset="0"/>
                <a:cs typeface="B Titr" pitchFamily="2" charset="-78"/>
              </a:rPr>
              <a:t>.</a:t>
            </a:r>
            <a:endParaRPr lang="en-US" b="1" dirty="0">
              <a:latin typeface="2Zar"/>
              <a:ea typeface="Times New Roman" panose="02020603050405020304" pitchFamily="18" charset="0"/>
              <a:cs typeface="B Titr" pitchFamily="2" charset="-78"/>
            </a:endParaRPr>
          </a:p>
          <a:p>
            <a:pPr algn="r" rtl="1"/>
            <a:endParaRPr lang="fa-IR" dirty="0">
              <a:cs typeface="B Titr" pitchFamily="2" charset="-78"/>
            </a:endParaRPr>
          </a:p>
          <a:p>
            <a:pPr marL="342900" marR="45720" indent="-342900" algn="just" defTabSz="685800" rtl="1" fontAlgn="base">
              <a:lnSpc>
                <a:spcPct val="150000"/>
              </a:lnSpc>
              <a:spcBef>
                <a:spcPts val="600"/>
              </a:spcBef>
              <a:spcAft>
                <a:spcPts val="600"/>
              </a:spcAft>
              <a:buClr>
                <a:srgbClr val="4F81BD"/>
              </a:buClr>
              <a:buSzPct val="100000"/>
              <a:buBlip>
                <a:blip r:embed="rId2"/>
              </a:buBlip>
              <a:tabLst>
                <a:tab pos="539750" algn="l"/>
              </a:tabLst>
            </a:pPr>
            <a:r>
              <a:rPr lang="fa-IR" sz="2000" b="1" dirty="0">
                <a:latin typeface="2Zar"/>
                <a:ea typeface="Times New Roman" panose="02020603050405020304" pitchFamily="18" charset="0"/>
                <a:cs typeface="B Titr" pitchFamily="2" charset="-78"/>
              </a:rPr>
              <a:t>اوراق </a:t>
            </a:r>
            <a:r>
              <a:rPr lang="fa-IR" sz="2000" b="1" dirty="0" smtClean="0">
                <a:latin typeface="2Zar"/>
                <a:ea typeface="Times New Roman" panose="02020603050405020304" pitchFamily="18" charset="0"/>
                <a:cs typeface="B Titr" pitchFamily="2" charset="-78"/>
              </a:rPr>
              <a:t>وقف:</a:t>
            </a:r>
          </a:p>
          <a:p>
            <a:pPr marR="45720" algn="just" defTabSz="685800" rtl="1" fontAlgn="base">
              <a:lnSpc>
                <a:spcPct val="150000"/>
              </a:lnSpc>
              <a:spcBef>
                <a:spcPts val="600"/>
              </a:spcBef>
              <a:spcAft>
                <a:spcPts val="600"/>
              </a:spcAft>
              <a:buClr>
                <a:srgbClr val="4F81BD"/>
              </a:buClr>
              <a:buSzPct val="100000"/>
              <a:tabLst>
                <a:tab pos="539750" algn="l"/>
              </a:tabLst>
            </a:pPr>
            <a:r>
              <a:rPr lang="ar-SA" b="1" dirty="0" smtClean="0">
                <a:latin typeface="2Zar"/>
                <a:ea typeface="Times New Roman" panose="02020603050405020304" pitchFamily="18" charset="0"/>
                <a:cs typeface="B Titr" pitchFamily="2" charset="-78"/>
              </a:rPr>
              <a:t>اوراق </a:t>
            </a:r>
            <a:r>
              <a:rPr lang="ar-SA" b="1" dirty="0">
                <a:latin typeface="2Zar"/>
                <a:ea typeface="Times New Roman" panose="02020603050405020304" pitchFamily="18" charset="0"/>
                <a:cs typeface="B Titr" pitchFamily="2" charset="-78"/>
              </a:rPr>
              <a:t>بهادار غیرانتفاعی بانامی است که به موجب قانون بودجه (بند 45 ماده واحده سال 1392)  با قرارداد صلح و به منظور وقف شرعی منتشر می</a:t>
            </a:r>
            <a:r>
              <a:rPr lang="en-US" b="1" dirty="0">
                <a:latin typeface="2Zar"/>
                <a:ea typeface="Times New Roman" panose="02020603050405020304" pitchFamily="18" charset="0"/>
                <a:cs typeface="B Titr" pitchFamily="2" charset="-78"/>
              </a:rPr>
              <a:t>‌</a:t>
            </a:r>
            <a:r>
              <a:rPr lang="ar-SA" b="1" dirty="0">
                <a:latin typeface="2Zar"/>
                <a:ea typeface="Times New Roman" panose="02020603050405020304" pitchFamily="18" charset="0"/>
                <a:cs typeface="B Titr" pitchFamily="2" charset="-78"/>
              </a:rPr>
              <a:t>گردد. دارنده این اوراق (مصالح) بخشی از اموال خود را بر اساس قرارداد صلح در اختیار بانی (متصالح) قرار می­دهد تا وی همراه سایر اموال صلحی، طرح عام‌المنفعه‌ای را احداث کرده سپس از طرف صاحبان اوراق، وقف شرعی نماید.</a:t>
            </a:r>
            <a:endParaRPr lang="en-US" b="1" dirty="0">
              <a:latin typeface="2Zar"/>
              <a:ea typeface="Times New Roman" panose="02020603050405020304" pitchFamily="18" charset="0"/>
              <a:cs typeface="B Titr" pitchFamily="2" charset="-78"/>
            </a:endParaRPr>
          </a:p>
          <a:p>
            <a:pPr algn="r" rtl="1"/>
            <a:endParaRPr lang="fa-IR" dirty="0">
              <a:cs typeface="B Titr" pitchFamily="2" charset="-78"/>
            </a:endParaRPr>
          </a:p>
        </p:txBody>
      </p:sp>
      <p:sp>
        <p:nvSpPr>
          <p:cNvPr id="5" name="Rounded Rectangle 4"/>
          <p:cNvSpPr/>
          <p:nvPr/>
        </p:nvSpPr>
        <p:spPr>
          <a:xfrm>
            <a:off x="4499992" y="466125"/>
            <a:ext cx="4085322" cy="501413"/>
          </a:xfrm>
          <a:prstGeom prst="roundRect">
            <a:avLst/>
          </a:prstGeom>
          <a:solidFill>
            <a:srgbClr val="602A60"/>
          </a:solidFill>
          <a:ln>
            <a:noFill/>
          </a:ln>
        </p:spPr>
        <p:txBody>
          <a:bodyPr vert="horz" wrap="square" lIns="91440" tIns="45720" rIns="91440" bIns="45720" numCol="1" anchor="t" anchorCtr="0" compatLnSpc="1">
            <a:prstTxWarp prst="textNoShape">
              <a:avLst/>
            </a:prstTxWarp>
          </a:bodyPr>
          <a:lstStyle/>
          <a:p>
            <a:pPr algn="ctr" rtl="1"/>
            <a:r>
              <a:rPr lang="fa-IR" kern="0" dirty="0">
                <a:solidFill>
                  <a:sysClr val="window" lastClr="FFFFFF"/>
                </a:solidFill>
                <a:latin typeface="Calibri Light" pitchFamily="34" charset="0"/>
                <a:cs typeface="B Titr" pitchFamily="2" charset="-78"/>
              </a:rPr>
              <a:t>ساختار اجمالی اوراق بهادار اسلامی (صُکوک)</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0716667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0963" y="692851"/>
            <a:ext cx="8424936" cy="6209392"/>
          </a:xfrm>
          <a:prstGeom prst="rect">
            <a:avLst/>
          </a:prstGeom>
        </p:spPr>
        <p:txBody>
          <a:bodyPr wrap="square">
            <a:spAutoFit/>
          </a:bodyPr>
          <a:lstStyle/>
          <a:p>
            <a:pPr algn="r" rtl="1">
              <a:lnSpc>
                <a:spcPct val="150000"/>
              </a:lnSpc>
            </a:pPr>
            <a:r>
              <a:rPr lang="fa-IR" sz="1400" dirty="0" smtClean="0">
                <a:solidFill>
                  <a:prstClr val="black"/>
                </a:solidFill>
                <a:cs typeface="B Titr" pitchFamily="2" charset="-78"/>
              </a:rPr>
              <a:t>2- ابزارهای </a:t>
            </a:r>
            <a:r>
              <a:rPr lang="fa-IR" sz="1400" dirty="0">
                <a:solidFill>
                  <a:prstClr val="black"/>
                </a:solidFill>
                <a:cs typeface="B Titr" pitchFamily="2" charset="-78"/>
              </a:rPr>
              <a:t>مالی انتفاعی با سود </a:t>
            </a:r>
            <a:r>
              <a:rPr lang="fa-IR" sz="1400" dirty="0" smtClean="0">
                <a:solidFill>
                  <a:prstClr val="black"/>
                </a:solidFill>
                <a:cs typeface="B Titr" pitchFamily="2" charset="-78"/>
              </a:rPr>
              <a:t>معین</a:t>
            </a:r>
          </a:p>
          <a:p>
            <a:pPr algn="r" rtl="1">
              <a:lnSpc>
                <a:spcPct val="150000"/>
              </a:lnSpc>
            </a:pPr>
            <a:endParaRPr lang="fa-IR" sz="300" dirty="0">
              <a:solidFill>
                <a:prstClr val="black"/>
              </a:solidFill>
              <a:cs typeface="B Titr" pitchFamily="2" charset="-78"/>
            </a:endParaRPr>
          </a:p>
          <a:p>
            <a:pPr algn="r" rtl="1">
              <a:lnSpc>
                <a:spcPct val="150000"/>
              </a:lnSpc>
            </a:pPr>
            <a:r>
              <a:rPr lang="fa-IR" sz="1100" dirty="0">
                <a:solidFill>
                  <a:prstClr val="black"/>
                </a:solidFill>
                <a:cs typeface="B Titr" pitchFamily="2" charset="-78"/>
              </a:rPr>
              <a:t>اوراق </a:t>
            </a:r>
            <a:r>
              <a:rPr lang="fa-IR" sz="1100" dirty="0" smtClean="0">
                <a:solidFill>
                  <a:prstClr val="black"/>
                </a:solidFill>
                <a:cs typeface="B Titr" pitchFamily="2" charset="-78"/>
              </a:rPr>
              <a:t>اجاره – </a:t>
            </a:r>
            <a:r>
              <a:rPr lang="fa-IR" sz="1100" dirty="0" smtClean="0">
                <a:solidFill>
                  <a:srgbClr val="C00000"/>
                </a:solidFill>
                <a:cs typeface="B Titr" pitchFamily="2" charset="-78"/>
              </a:rPr>
              <a:t>دارای دستورالعمل و سابقه انتشار در بازار سرمایه </a:t>
            </a:r>
            <a:endParaRPr lang="fa-IR" sz="1100" dirty="0">
              <a:solidFill>
                <a:srgbClr val="C00000"/>
              </a:solidFill>
              <a:cs typeface="B Titr" pitchFamily="2" charset="-78"/>
            </a:endParaRPr>
          </a:p>
          <a:p>
            <a:pPr algn="r" rtl="1">
              <a:lnSpc>
                <a:spcPct val="150000"/>
              </a:lnSpc>
            </a:pPr>
            <a:r>
              <a:rPr lang="fa-IR" sz="1100" dirty="0">
                <a:solidFill>
                  <a:prstClr val="black"/>
                </a:solidFill>
                <a:cs typeface="B Titr" pitchFamily="2" charset="-78"/>
              </a:rPr>
              <a:t>اوراق بهاداری است که براساس عقد اجاره منتشر می شود و نشان دهنده مالکیت مشاع دارندگان آن، در دارایی مبنای انتشار اوراق است که اجاره داده می شود.</a:t>
            </a:r>
          </a:p>
          <a:p>
            <a:pPr algn="r" rtl="1">
              <a:lnSpc>
                <a:spcPct val="150000"/>
              </a:lnSpc>
            </a:pPr>
            <a:endParaRPr lang="fa-IR" sz="500" dirty="0">
              <a:solidFill>
                <a:prstClr val="black"/>
              </a:solidFill>
              <a:cs typeface="B Titr" pitchFamily="2" charset="-78"/>
            </a:endParaRPr>
          </a:p>
          <a:p>
            <a:pPr lvl="0" algn="r" rtl="1">
              <a:lnSpc>
                <a:spcPct val="150000"/>
              </a:lnSpc>
            </a:pPr>
            <a:r>
              <a:rPr lang="fa-IR" sz="1100" dirty="0">
                <a:solidFill>
                  <a:prstClr val="black"/>
                </a:solidFill>
                <a:cs typeface="B Titr" pitchFamily="2" charset="-78"/>
              </a:rPr>
              <a:t>اوراق </a:t>
            </a:r>
            <a:r>
              <a:rPr lang="fa-IR" sz="1100" dirty="0" smtClean="0">
                <a:solidFill>
                  <a:prstClr val="black"/>
                </a:solidFill>
                <a:cs typeface="B Titr" pitchFamily="2" charset="-78"/>
              </a:rPr>
              <a:t>مرابحه</a:t>
            </a:r>
            <a:r>
              <a:rPr lang="fa-IR" sz="1100" dirty="0">
                <a:solidFill>
                  <a:prstClr val="black"/>
                </a:solidFill>
                <a:cs typeface="B Titr" pitchFamily="2" charset="-78"/>
              </a:rPr>
              <a:t>– </a:t>
            </a:r>
            <a:r>
              <a:rPr lang="fa-IR" sz="1100" dirty="0">
                <a:solidFill>
                  <a:srgbClr val="C00000"/>
                </a:solidFill>
                <a:cs typeface="B Titr" pitchFamily="2" charset="-78"/>
              </a:rPr>
              <a:t>دارای دستورالعمل و سابقه انتشار در بازار سرمایه </a:t>
            </a:r>
            <a:endParaRPr lang="fa-IR" sz="1100" dirty="0">
              <a:solidFill>
                <a:prstClr val="black"/>
              </a:solidFill>
              <a:cs typeface="B Titr" pitchFamily="2" charset="-78"/>
            </a:endParaRPr>
          </a:p>
          <a:p>
            <a:pPr algn="r" rtl="1">
              <a:lnSpc>
                <a:spcPct val="150000"/>
              </a:lnSpc>
            </a:pPr>
            <a:r>
              <a:rPr lang="fa-IR" sz="1100" dirty="0">
                <a:solidFill>
                  <a:prstClr val="black"/>
                </a:solidFill>
                <a:cs typeface="B Titr" pitchFamily="2" charset="-78"/>
              </a:rPr>
              <a:t>اوراق بهاداری هستند که دارندگان آن‌ها به صورت مشاع مالک دارایی مالی (دینی) هستند که بر اساس قرارداد مرابحه حاصل شده است، این اوراق بازدهی ثابت داشته و قابل فروش در بازار ثانوی می‌باشند.</a:t>
            </a:r>
          </a:p>
          <a:p>
            <a:pPr algn="r" rtl="1">
              <a:lnSpc>
                <a:spcPct val="150000"/>
              </a:lnSpc>
            </a:pPr>
            <a:endParaRPr lang="fa-IR" sz="500" dirty="0">
              <a:solidFill>
                <a:prstClr val="black"/>
              </a:solidFill>
              <a:cs typeface="B Titr" pitchFamily="2" charset="-78"/>
            </a:endParaRPr>
          </a:p>
          <a:p>
            <a:pPr lvl="0" algn="r" rtl="1">
              <a:lnSpc>
                <a:spcPct val="150000"/>
              </a:lnSpc>
            </a:pPr>
            <a:r>
              <a:rPr lang="fa-IR" sz="1100" dirty="0">
                <a:solidFill>
                  <a:prstClr val="black"/>
                </a:solidFill>
                <a:cs typeface="B Titr" pitchFamily="2" charset="-78"/>
              </a:rPr>
              <a:t>اوراق </a:t>
            </a:r>
            <a:r>
              <a:rPr lang="fa-IR" sz="1100" dirty="0" smtClean="0">
                <a:solidFill>
                  <a:prstClr val="black"/>
                </a:solidFill>
                <a:cs typeface="B Titr" pitchFamily="2" charset="-78"/>
              </a:rPr>
              <a:t>استصناع</a:t>
            </a:r>
            <a:r>
              <a:rPr lang="fa-IR" sz="1100" dirty="0">
                <a:solidFill>
                  <a:prstClr val="black"/>
                </a:solidFill>
                <a:cs typeface="B Titr" pitchFamily="2" charset="-78"/>
              </a:rPr>
              <a:t>– </a:t>
            </a:r>
            <a:r>
              <a:rPr lang="fa-IR" sz="1100" dirty="0">
                <a:solidFill>
                  <a:srgbClr val="C00000"/>
                </a:solidFill>
                <a:cs typeface="B Titr" pitchFamily="2" charset="-78"/>
              </a:rPr>
              <a:t>دارای دستورالعمل و سابقه انتشار در بازار سرمایه </a:t>
            </a:r>
            <a:endParaRPr lang="fa-IR" sz="1100" dirty="0">
              <a:solidFill>
                <a:prstClr val="black"/>
              </a:solidFill>
              <a:cs typeface="B Titr" pitchFamily="2" charset="-78"/>
            </a:endParaRPr>
          </a:p>
          <a:p>
            <a:pPr algn="r" rtl="1">
              <a:lnSpc>
                <a:spcPct val="150000"/>
              </a:lnSpc>
            </a:pPr>
            <a:r>
              <a:rPr lang="fa-IR" sz="1100" dirty="0">
                <a:solidFill>
                  <a:prstClr val="black"/>
                </a:solidFill>
                <a:cs typeface="B Titr" pitchFamily="2" charset="-78"/>
              </a:rPr>
              <a:t>اسناد و گواهی‌های دارای ارزش یکسان هستند و برای تجمیع وجوه لازم جهت ساخت کالایی استفاده می‌شوند که تحت تملک دارنده صُکوک است.</a:t>
            </a:r>
          </a:p>
          <a:p>
            <a:pPr algn="r" rtl="1">
              <a:lnSpc>
                <a:spcPct val="150000"/>
              </a:lnSpc>
            </a:pPr>
            <a:endParaRPr lang="fa-IR" sz="500" dirty="0">
              <a:solidFill>
                <a:prstClr val="black"/>
              </a:solidFill>
              <a:cs typeface="B Titr" pitchFamily="2" charset="-78"/>
            </a:endParaRPr>
          </a:p>
          <a:p>
            <a:pPr lvl="0" algn="r" rtl="1">
              <a:lnSpc>
                <a:spcPct val="150000"/>
              </a:lnSpc>
            </a:pPr>
            <a:r>
              <a:rPr lang="fa-IR" sz="1100" dirty="0">
                <a:solidFill>
                  <a:prstClr val="black"/>
                </a:solidFill>
                <a:cs typeface="B Titr" pitchFamily="2" charset="-78"/>
              </a:rPr>
              <a:t>اوراق </a:t>
            </a:r>
            <a:r>
              <a:rPr lang="fa-IR" sz="1100" dirty="0" smtClean="0">
                <a:solidFill>
                  <a:prstClr val="black"/>
                </a:solidFill>
                <a:cs typeface="B Titr" pitchFamily="2" charset="-78"/>
              </a:rPr>
              <a:t>سَلَف</a:t>
            </a:r>
            <a:r>
              <a:rPr lang="fa-IR" sz="1100" dirty="0">
                <a:solidFill>
                  <a:prstClr val="black"/>
                </a:solidFill>
                <a:cs typeface="B Titr" pitchFamily="2" charset="-78"/>
              </a:rPr>
              <a:t>– </a:t>
            </a:r>
            <a:r>
              <a:rPr lang="fa-IR" sz="1100" dirty="0">
                <a:solidFill>
                  <a:srgbClr val="C00000"/>
                </a:solidFill>
                <a:cs typeface="B Titr" pitchFamily="2" charset="-78"/>
              </a:rPr>
              <a:t>دارای دستورالعمل و سابقه انتشار در بازار سرمایه </a:t>
            </a:r>
            <a:endParaRPr lang="fa-IR" sz="1100" dirty="0" smtClean="0">
              <a:solidFill>
                <a:prstClr val="black"/>
              </a:solidFill>
              <a:cs typeface="B Titr" pitchFamily="2" charset="-78"/>
            </a:endParaRPr>
          </a:p>
          <a:p>
            <a:pPr algn="r" rtl="1">
              <a:lnSpc>
                <a:spcPct val="150000"/>
              </a:lnSpc>
            </a:pPr>
            <a:r>
              <a:rPr lang="fa-IR" sz="1100" dirty="0" smtClean="0">
                <a:solidFill>
                  <a:prstClr val="black"/>
                </a:solidFill>
                <a:cs typeface="B Titr" pitchFamily="2" charset="-78"/>
              </a:rPr>
              <a:t>سَلَف </a:t>
            </a:r>
            <a:r>
              <a:rPr lang="fa-IR" sz="1100" dirty="0">
                <a:solidFill>
                  <a:prstClr val="black"/>
                </a:solidFill>
                <a:cs typeface="B Titr" pitchFamily="2" charset="-78"/>
              </a:rPr>
              <a:t>از اقسام بیع و عکس نسیه است. هنگامی‌که شخصی تولید یا ارایهی کالای معینی را مورد هدف قرار می‌دهد، با انتشار این نوع صُکوک قادر خواهد بود تا منابع مالی مورد نیاز خود را تأمین کند. در واقع سرمایه‌گذاران در این اوراق، کالای مورد نظر را پیش خرید کرده‌اند.</a:t>
            </a:r>
          </a:p>
          <a:p>
            <a:pPr algn="r" rtl="1">
              <a:lnSpc>
                <a:spcPct val="150000"/>
              </a:lnSpc>
            </a:pPr>
            <a:endParaRPr lang="fa-IR" sz="500" dirty="0">
              <a:solidFill>
                <a:prstClr val="black"/>
              </a:solidFill>
              <a:cs typeface="B Titr" pitchFamily="2" charset="-78"/>
            </a:endParaRPr>
          </a:p>
          <a:p>
            <a:pPr lvl="0" algn="r" rtl="1">
              <a:lnSpc>
                <a:spcPct val="150000"/>
              </a:lnSpc>
            </a:pPr>
            <a:r>
              <a:rPr lang="fa-IR" sz="1100" dirty="0">
                <a:solidFill>
                  <a:prstClr val="black"/>
                </a:solidFill>
                <a:cs typeface="B Titr" pitchFamily="2" charset="-78"/>
              </a:rPr>
              <a:t>اوراق </a:t>
            </a:r>
            <a:r>
              <a:rPr lang="fa-IR" sz="1100" dirty="0" smtClean="0">
                <a:solidFill>
                  <a:prstClr val="black"/>
                </a:solidFill>
                <a:cs typeface="B Titr" pitchFamily="2" charset="-78"/>
              </a:rPr>
              <a:t>منفعت</a:t>
            </a:r>
            <a:r>
              <a:rPr lang="fa-IR" sz="1100" dirty="0">
                <a:solidFill>
                  <a:prstClr val="black"/>
                </a:solidFill>
                <a:cs typeface="B Titr" pitchFamily="2" charset="-78"/>
              </a:rPr>
              <a:t>– </a:t>
            </a:r>
            <a:r>
              <a:rPr lang="fa-IR" sz="1100" dirty="0">
                <a:solidFill>
                  <a:srgbClr val="C00000"/>
                </a:solidFill>
                <a:cs typeface="B Titr" pitchFamily="2" charset="-78"/>
              </a:rPr>
              <a:t>دارای </a:t>
            </a:r>
            <a:r>
              <a:rPr lang="fa-IR" sz="1100" dirty="0" smtClean="0">
                <a:solidFill>
                  <a:srgbClr val="C00000"/>
                </a:solidFill>
                <a:cs typeface="B Titr" pitchFamily="2" charset="-78"/>
              </a:rPr>
              <a:t>دستورالعمل و سابقه انتشار در بازار سرمایه</a:t>
            </a:r>
            <a:endParaRPr lang="fa-IR" sz="1100" dirty="0">
              <a:solidFill>
                <a:prstClr val="black"/>
              </a:solidFill>
              <a:cs typeface="B Titr" pitchFamily="2" charset="-78"/>
            </a:endParaRPr>
          </a:p>
          <a:p>
            <a:pPr algn="r" rtl="1">
              <a:lnSpc>
                <a:spcPct val="150000"/>
              </a:lnSpc>
            </a:pPr>
            <a:r>
              <a:rPr lang="fa-IR" sz="1100" dirty="0">
                <a:solidFill>
                  <a:prstClr val="black"/>
                </a:solidFill>
                <a:cs typeface="B Titr" pitchFamily="2" charset="-78"/>
              </a:rPr>
              <a:t>سند مالی بهاداری است که بیانگر مالکیت دارندهٔ آن بر مقدار معین خدمات یا منافع آینده از یک دارایی بادوام می‌باشد، که در ازای پرداخت مبلغ معینی به وی منتقل شده‌است.</a:t>
            </a:r>
          </a:p>
          <a:p>
            <a:pPr algn="r" rtl="1">
              <a:lnSpc>
                <a:spcPct val="150000"/>
              </a:lnSpc>
            </a:pPr>
            <a:endParaRPr lang="fa-IR" sz="500" dirty="0">
              <a:solidFill>
                <a:prstClr val="black"/>
              </a:solidFill>
              <a:cs typeface="B Titr" pitchFamily="2" charset="-78"/>
            </a:endParaRPr>
          </a:p>
          <a:p>
            <a:pPr algn="r" rtl="1">
              <a:lnSpc>
                <a:spcPct val="150000"/>
              </a:lnSpc>
            </a:pPr>
            <a:r>
              <a:rPr lang="fa-IR" sz="1100" dirty="0">
                <a:solidFill>
                  <a:prstClr val="black"/>
                </a:solidFill>
                <a:cs typeface="B Titr" pitchFamily="2" charset="-78"/>
              </a:rPr>
              <a:t>اوراق </a:t>
            </a:r>
            <a:r>
              <a:rPr lang="fa-IR" sz="1100" dirty="0" smtClean="0">
                <a:solidFill>
                  <a:prstClr val="black"/>
                </a:solidFill>
                <a:cs typeface="B Titr" pitchFamily="2" charset="-78"/>
              </a:rPr>
              <a:t>جعاله – </a:t>
            </a:r>
            <a:r>
              <a:rPr lang="fa-IR" sz="1100" dirty="0">
                <a:solidFill>
                  <a:srgbClr val="C00000"/>
                </a:solidFill>
                <a:cs typeface="B Titr" pitchFamily="2" charset="-78"/>
              </a:rPr>
              <a:t>در دست بررسی</a:t>
            </a:r>
          </a:p>
          <a:p>
            <a:pPr algn="r" rtl="1">
              <a:lnSpc>
                <a:spcPct val="150000"/>
              </a:lnSpc>
            </a:pPr>
            <a:r>
              <a:rPr lang="fa-IR" sz="1100" dirty="0">
                <a:solidFill>
                  <a:prstClr val="black"/>
                </a:solidFill>
                <a:cs typeface="B Titr" pitchFamily="2" charset="-78"/>
              </a:rPr>
              <a:t>اوراق مالکیت مشاع خدمتی‌است که براساس قرارداد جعاله تعهد انجام و تحویل آن شده است. بعد از پایان خدمت (موضوع جعاله)، صاحبان اوراق، مالک مشاع نتیجه خدمت خواهند بود. نتیجه خدمت ممکن است امتیاز مالی یا دارایی فیزیکی باشد</a:t>
            </a:r>
            <a:r>
              <a:rPr lang="fa-IR" sz="1100" dirty="0" smtClean="0">
                <a:solidFill>
                  <a:prstClr val="black"/>
                </a:solidFill>
                <a:cs typeface="B Titr" pitchFamily="2" charset="-78"/>
              </a:rPr>
              <a:t>.</a:t>
            </a:r>
          </a:p>
          <a:p>
            <a:pPr algn="r" rtl="1">
              <a:lnSpc>
                <a:spcPct val="150000"/>
              </a:lnSpc>
            </a:pPr>
            <a:endParaRPr lang="fa-IR" sz="500" dirty="0">
              <a:solidFill>
                <a:prstClr val="black"/>
              </a:solidFill>
              <a:cs typeface="B Titr" pitchFamily="2" charset="-78"/>
            </a:endParaRPr>
          </a:p>
          <a:p>
            <a:pPr algn="r" rtl="1">
              <a:lnSpc>
                <a:spcPct val="150000"/>
              </a:lnSpc>
            </a:pPr>
            <a:r>
              <a:rPr lang="fa-IR" sz="1100" dirty="0" smtClean="0">
                <a:solidFill>
                  <a:prstClr val="black"/>
                </a:solidFill>
                <a:cs typeface="B Titr" pitchFamily="2" charset="-78"/>
              </a:rPr>
              <a:t>اوراق وکالت- </a:t>
            </a:r>
            <a:r>
              <a:rPr lang="fa-IR" sz="1100" dirty="0">
                <a:solidFill>
                  <a:srgbClr val="C00000"/>
                </a:solidFill>
                <a:cs typeface="B Titr" pitchFamily="2" charset="-78"/>
              </a:rPr>
              <a:t>در دست بررسی</a:t>
            </a:r>
          </a:p>
          <a:p>
            <a:pPr algn="r" rtl="1">
              <a:lnSpc>
                <a:spcPct val="150000"/>
              </a:lnSpc>
            </a:pPr>
            <a:r>
              <a:rPr lang="fa-IR" sz="1100" dirty="0" smtClean="0">
                <a:solidFill>
                  <a:prstClr val="black"/>
                </a:solidFill>
                <a:cs typeface="B Titr" pitchFamily="2" charset="-78"/>
              </a:rPr>
              <a:t>گواهی هایی هستند که به وسیله بانی به منظور تامین مالی جهت تملک یا سرمایه گذاری در دارایی ها، کالاها یا خدمات منتشر می شود. ساختار صکوک وکالت مشابه ساختار مضاربه بوده و این اوراق بیانگر مالکیت مشاع دارندگان آنها در دارایی ها، کالاها یا خدمات پایه ای این اوراق است.</a:t>
            </a:r>
          </a:p>
        </p:txBody>
      </p:sp>
      <p:sp>
        <p:nvSpPr>
          <p:cNvPr id="4" name="Rounded Rectangle 3"/>
          <p:cNvSpPr/>
          <p:nvPr/>
        </p:nvSpPr>
        <p:spPr>
          <a:xfrm>
            <a:off x="4788024" y="191283"/>
            <a:ext cx="4085322" cy="501413"/>
          </a:xfrm>
          <a:prstGeom prst="roundRect">
            <a:avLst/>
          </a:prstGeom>
          <a:solidFill>
            <a:srgbClr val="602A60"/>
          </a:solidFill>
          <a:ln>
            <a:noFill/>
          </a:ln>
        </p:spPr>
        <p:txBody>
          <a:bodyPr vert="horz" wrap="square" lIns="91440" tIns="45720" rIns="91440" bIns="45720" numCol="1" anchor="t" anchorCtr="0" compatLnSpc="1">
            <a:prstTxWarp prst="textNoShape">
              <a:avLst/>
            </a:prstTxWarp>
          </a:bodyPr>
          <a:lstStyle/>
          <a:p>
            <a:pPr algn="ctr" rtl="1"/>
            <a:r>
              <a:rPr lang="fa-IR" kern="0" dirty="0">
                <a:solidFill>
                  <a:sysClr val="window" lastClr="FFFFFF"/>
                </a:solidFill>
                <a:latin typeface="Calibri Light" pitchFamily="34" charset="0"/>
                <a:cs typeface="B Titr" pitchFamily="2" charset="-78"/>
              </a:rPr>
              <a:t>ساختار اجمالی اوراق بهادار اسلامی (صُکوک)</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4033979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883741"/>
            <a:ext cx="8640960" cy="6001643"/>
          </a:xfrm>
          <a:prstGeom prst="rect">
            <a:avLst/>
          </a:prstGeom>
        </p:spPr>
        <p:txBody>
          <a:bodyPr wrap="square">
            <a:spAutoFit/>
          </a:bodyPr>
          <a:lstStyle/>
          <a:p>
            <a:pPr algn="r" rtl="1">
              <a:lnSpc>
                <a:spcPct val="150000"/>
              </a:lnSpc>
            </a:pPr>
            <a:r>
              <a:rPr lang="fa-IR" dirty="0" smtClean="0">
                <a:solidFill>
                  <a:prstClr val="black"/>
                </a:solidFill>
                <a:cs typeface="B Titr" pitchFamily="2" charset="-78"/>
              </a:rPr>
              <a:t>3- ابزارهای </a:t>
            </a:r>
            <a:r>
              <a:rPr lang="fa-IR" dirty="0">
                <a:solidFill>
                  <a:prstClr val="black"/>
                </a:solidFill>
                <a:cs typeface="B Titr" pitchFamily="2" charset="-78"/>
              </a:rPr>
              <a:t>مالی انتفاعی با سود </a:t>
            </a:r>
            <a:r>
              <a:rPr lang="fa-IR" dirty="0" smtClean="0">
                <a:solidFill>
                  <a:prstClr val="black"/>
                </a:solidFill>
                <a:cs typeface="B Titr" pitchFamily="2" charset="-78"/>
              </a:rPr>
              <a:t>انتظاری</a:t>
            </a:r>
          </a:p>
          <a:p>
            <a:pPr algn="r" rtl="1">
              <a:lnSpc>
                <a:spcPct val="150000"/>
              </a:lnSpc>
            </a:pPr>
            <a:endParaRPr lang="fa-IR" sz="1200" dirty="0">
              <a:solidFill>
                <a:prstClr val="black"/>
              </a:solidFill>
              <a:cs typeface="B Titr" pitchFamily="2" charset="-78"/>
            </a:endParaRPr>
          </a:p>
          <a:p>
            <a:pPr lvl="0" algn="r" rtl="1">
              <a:lnSpc>
                <a:spcPct val="150000"/>
              </a:lnSpc>
            </a:pPr>
            <a:r>
              <a:rPr lang="fa-IR" sz="1400" dirty="0">
                <a:solidFill>
                  <a:prstClr val="black"/>
                </a:solidFill>
                <a:cs typeface="B Titr" pitchFamily="2" charset="-78"/>
              </a:rPr>
              <a:t>اوراق </a:t>
            </a:r>
            <a:r>
              <a:rPr lang="fa-IR" sz="1400" dirty="0" smtClean="0">
                <a:solidFill>
                  <a:prstClr val="black"/>
                </a:solidFill>
                <a:cs typeface="B Titr" pitchFamily="2" charset="-78"/>
              </a:rPr>
              <a:t>مشارکت</a:t>
            </a:r>
            <a:r>
              <a:rPr lang="fa-IR" sz="1400" dirty="0">
                <a:solidFill>
                  <a:prstClr val="black"/>
                </a:solidFill>
                <a:cs typeface="B Titr" pitchFamily="2" charset="-78"/>
              </a:rPr>
              <a:t>– </a:t>
            </a:r>
            <a:r>
              <a:rPr lang="fa-IR" sz="1400" dirty="0">
                <a:solidFill>
                  <a:srgbClr val="C00000"/>
                </a:solidFill>
                <a:cs typeface="B Titr" pitchFamily="2" charset="-78"/>
              </a:rPr>
              <a:t>دارای دستورالعمل و سابقه انتشار در بازار سرمایه </a:t>
            </a:r>
            <a:endParaRPr lang="fa-IR" sz="1400" dirty="0">
              <a:solidFill>
                <a:prstClr val="black"/>
              </a:solidFill>
              <a:cs typeface="B Titr" pitchFamily="2" charset="-78"/>
            </a:endParaRPr>
          </a:p>
          <a:p>
            <a:pPr algn="r" rtl="1">
              <a:lnSpc>
                <a:spcPct val="150000"/>
              </a:lnSpc>
            </a:pPr>
            <a:r>
              <a:rPr lang="fa-IR" sz="1400" dirty="0">
                <a:solidFill>
                  <a:prstClr val="black"/>
                </a:solidFill>
                <a:cs typeface="B Titr" pitchFamily="2" charset="-78"/>
              </a:rPr>
              <a:t> اوراق بهاداری است که توسط دولت، شهرداری، شرکت‌های دولتی و خصوصی، برای تأمین اعتبار طرح‌های سودآور تولیدی، ساختمانی، خدماتی و تأمین منابع مالی لازم برای تهیه مواد اولیه مورد نیاز واحدهای تولیدی منتشر می شود.</a:t>
            </a:r>
          </a:p>
          <a:p>
            <a:pPr algn="r" rtl="1">
              <a:lnSpc>
                <a:spcPct val="150000"/>
              </a:lnSpc>
            </a:pPr>
            <a:endParaRPr lang="fa-IR" sz="1200" dirty="0">
              <a:solidFill>
                <a:prstClr val="black"/>
              </a:solidFill>
              <a:cs typeface="B Titr" pitchFamily="2" charset="-78"/>
            </a:endParaRPr>
          </a:p>
          <a:p>
            <a:pPr algn="r" rtl="1">
              <a:lnSpc>
                <a:spcPct val="150000"/>
              </a:lnSpc>
            </a:pPr>
            <a:r>
              <a:rPr lang="fa-IR" sz="1400" dirty="0">
                <a:solidFill>
                  <a:prstClr val="black"/>
                </a:solidFill>
                <a:cs typeface="B Titr" pitchFamily="2" charset="-78"/>
              </a:rPr>
              <a:t>اوراق مضاربه</a:t>
            </a:r>
          </a:p>
          <a:p>
            <a:pPr algn="r" rtl="1">
              <a:lnSpc>
                <a:spcPct val="150000"/>
              </a:lnSpc>
            </a:pPr>
            <a:r>
              <a:rPr lang="fa-IR" sz="1400" dirty="0">
                <a:solidFill>
                  <a:prstClr val="black"/>
                </a:solidFill>
                <a:cs typeface="B Titr" pitchFamily="2" charset="-78"/>
              </a:rPr>
              <a:t>سندی‌است گویای مالکیت دارندگان آن بطوری‌که ناشر اوراق مضاربه با واگذاری اوراق، وجوه متقاضیان اوراق را جمعآوری کرده و به عنوان مضاربه در اختیار بانی قرار می‌دهد، بانی در فعالیت اقتصادی سودآور (بازرگانی) به کار می‌گیرد و در پایان هر معامله یا پایان </a:t>
            </a:r>
            <a:r>
              <a:rPr lang="fa-IR" sz="1400">
                <a:solidFill>
                  <a:prstClr val="black"/>
                </a:solidFill>
                <a:cs typeface="B Titr" pitchFamily="2" charset="-78"/>
              </a:rPr>
              <a:t>هر </a:t>
            </a:r>
            <a:r>
              <a:rPr lang="fa-IR" sz="1400" smtClean="0">
                <a:solidFill>
                  <a:prstClr val="black"/>
                </a:solidFill>
                <a:cs typeface="B Titr" pitchFamily="2" charset="-78"/>
              </a:rPr>
              <a:t>دوره مالی </a:t>
            </a:r>
            <a:r>
              <a:rPr lang="fa-IR" sz="1400" dirty="0">
                <a:solidFill>
                  <a:prstClr val="black"/>
                </a:solidFill>
                <a:cs typeface="B Titr" pitchFamily="2" charset="-78"/>
              </a:rPr>
              <a:t>سود حاصله را براساس نسبتهایی که روی اوراق نوشته شده، میان خود و صاحبان اوراق تقسیم می‌کند.</a:t>
            </a:r>
          </a:p>
          <a:p>
            <a:pPr algn="r" rtl="1">
              <a:lnSpc>
                <a:spcPct val="150000"/>
              </a:lnSpc>
            </a:pPr>
            <a:r>
              <a:rPr lang="fa-IR" sz="1400" dirty="0">
                <a:solidFill>
                  <a:prstClr val="black"/>
                </a:solidFill>
                <a:cs typeface="B Titr" pitchFamily="2" charset="-78"/>
              </a:rPr>
              <a:t> </a:t>
            </a:r>
          </a:p>
          <a:p>
            <a:pPr algn="r" rtl="1">
              <a:lnSpc>
                <a:spcPct val="150000"/>
              </a:lnSpc>
            </a:pPr>
            <a:r>
              <a:rPr lang="fa-IR" sz="1400" dirty="0">
                <a:solidFill>
                  <a:prstClr val="black"/>
                </a:solidFill>
                <a:cs typeface="B Titr" pitchFamily="2" charset="-78"/>
              </a:rPr>
              <a:t>اوراق مزارعه</a:t>
            </a:r>
          </a:p>
          <a:p>
            <a:pPr algn="r" rtl="1">
              <a:lnSpc>
                <a:spcPct val="150000"/>
              </a:lnSpc>
            </a:pPr>
            <a:r>
              <a:rPr lang="fa-IR" sz="1400" dirty="0">
                <a:solidFill>
                  <a:prstClr val="black"/>
                </a:solidFill>
                <a:cs typeface="B Titr" pitchFamily="2" charset="-78"/>
              </a:rPr>
              <a:t>سند مالکیت مشاع دارندگان اوراق بر زمین یا زمینهای زراعیِ یا دیگر نهادههای تولیدی زراعی معین است که به قرارداد مزارعه برای کشت و زرع در اختیار عامل مزارعه گذاشته شده است.</a:t>
            </a:r>
          </a:p>
          <a:p>
            <a:pPr algn="r" rtl="1">
              <a:lnSpc>
                <a:spcPct val="150000"/>
              </a:lnSpc>
            </a:pPr>
            <a:endParaRPr lang="fa-IR" sz="1200" dirty="0">
              <a:solidFill>
                <a:prstClr val="black"/>
              </a:solidFill>
              <a:cs typeface="B Titr" pitchFamily="2" charset="-78"/>
            </a:endParaRPr>
          </a:p>
          <a:p>
            <a:pPr algn="r" rtl="1">
              <a:lnSpc>
                <a:spcPct val="150000"/>
              </a:lnSpc>
            </a:pPr>
            <a:r>
              <a:rPr lang="fa-IR" sz="1400" dirty="0">
                <a:solidFill>
                  <a:prstClr val="black"/>
                </a:solidFill>
                <a:cs typeface="B Titr" pitchFamily="2" charset="-78"/>
              </a:rPr>
              <a:t>اوراق مساقات</a:t>
            </a:r>
          </a:p>
          <a:p>
            <a:pPr algn="r" rtl="1">
              <a:lnSpc>
                <a:spcPct val="150000"/>
              </a:lnSpc>
            </a:pPr>
            <a:r>
              <a:rPr lang="fa-IR" sz="1400" dirty="0">
                <a:solidFill>
                  <a:prstClr val="black"/>
                </a:solidFill>
                <a:cs typeface="B Titr" pitchFamily="2" charset="-78"/>
              </a:rPr>
              <a:t>سند مالکیت مشاع دارندگان اوراق بر باغ یا باغهایِ مثمر یا دیگر نهادههای تولیدی باغی معین است که به قرارداد مساقات برای باغداری در اختیار عامل قرارداد مساقات گذاشته شده است.</a:t>
            </a:r>
            <a:endParaRPr lang="en-US" sz="1400" dirty="0">
              <a:solidFill>
                <a:prstClr val="black"/>
              </a:solidFill>
              <a:cs typeface="B Titr" pitchFamily="2" charset="-78"/>
            </a:endParaRPr>
          </a:p>
        </p:txBody>
      </p:sp>
      <p:sp>
        <p:nvSpPr>
          <p:cNvPr id="4" name="Rounded Rectangle 3"/>
          <p:cNvSpPr/>
          <p:nvPr/>
        </p:nvSpPr>
        <p:spPr>
          <a:xfrm>
            <a:off x="4788024" y="263291"/>
            <a:ext cx="4085322" cy="501413"/>
          </a:xfrm>
          <a:prstGeom prst="roundRect">
            <a:avLst/>
          </a:prstGeom>
          <a:solidFill>
            <a:srgbClr val="602A60"/>
          </a:solidFill>
          <a:ln>
            <a:noFill/>
          </a:ln>
        </p:spPr>
        <p:txBody>
          <a:bodyPr vert="horz" wrap="square" lIns="91440" tIns="45720" rIns="91440" bIns="45720" numCol="1" anchor="t" anchorCtr="0" compatLnSpc="1">
            <a:prstTxWarp prst="textNoShape">
              <a:avLst/>
            </a:prstTxWarp>
          </a:bodyPr>
          <a:lstStyle/>
          <a:p>
            <a:pPr algn="ctr" rtl="1"/>
            <a:r>
              <a:rPr lang="fa-IR" kern="0" dirty="0">
                <a:solidFill>
                  <a:sysClr val="window" lastClr="FFFFFF"/>
                </a:solidFill>
                <a:latin typeface="Calibri Light" pitchFamily="34" charset="0"/>
                <a:cs typeface="B Titr" pitchFamily="2" charset="-78"/>
              </a:rPr>
              <a:t>ساختار اجمالی اوراق بهادار اسلامی (صُکوک)</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3596298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051720" y="586640"/>
            <a:ext cx="6614030" cy="485228"/>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rtl="1"/>
            <a:r>
              <a:rPr lang="ar-SA" kern="0" dirty="0">
                <a:solidFill>
                  <a:sysClr val="window" lastClr="FFFFFF"/>
                </a:solidFill>
                <a:latin typeface="Calibri Light" pitchFamily="34" charset="0"/>
                <a:cs typeface="B Titr" pitchFamily="2" charset="-78"/>
              </a:rPr>
              <a:t>حجم کل صکوک منتشره در جهان ژانویه 2001 – </a:t>
            </a:r>
            <a:r>
              <a:rPr lang="fa-IR" kern="0" dirty="0" smtClean="0">
                <a:solidFill>
                  <a:sysClr val="window" lastClr="FFFFFF"/>
                </a:solidFill>
                <a:latin typeface="Calibri Light" pitchFamily="34" charset="0"/>
                <a:cs typeface="B Titr" pitchFamily="2" charset="-78"/>
              </a:rPr>
              <a:t>دسامبر</a:t>
            </a:r>
            <a:r>
              <a:rPr lang="ar-SA" kern="0" dirty="0" smtClean="0">
                <a:solidFill>
                  <a:sysClr val="window" lastClr="FFFFFF"/>
                </a:solidFill>
                <a:latin typeface="Calibri Light" pitchFamily="34" charset="0"/>
                <a:cs typeface="B Titr" pitchFamily="2" charset="-78"/>
              </a:rPr>
              <a:t> 201</a:t>
            </a:r>
            <a:r>
              <a:rPr lang="fa-IR" kern="0" dirty="0" smtClean="0">
                <a:solidFill>
                  <a:sysClr val="window" lastClr="FFFFFF"/>
                </a:solidFill>
                <a:latin typeface="Calibri Light" pitchFamily="34" charset="0"/>
                <a:cs typeface="B Titr" pitchFamily="2" charset="-78"/>
              </a:rPr>
              <a:t>7</a:t>
            </a:r>
            <a:r>
              <a:rPr lang="ar-SA" kern="0" dirty="0" smtClean="0">
                <a:solidFill>
                  <a:sysClr val="window" lastClr="FFFFFF"/>
                </a:solidFill>
                <a:latin typeface="Calibri Light" pitchFamily="34" charset="0"/>
                <a:cs typeface="B Titr" pitchFamily="2" charset="-78"/>
              </a:rPr>
              <a:t> </a:t>
            </a:r>
            <a:r>
              <a:rPr lang="ar-SA" kern="0" dirty="0">
                <a:solidFill>
                  <a:sysClr val="window" lastClr="FFFFFF"/>
                </a:solidFill>
                <a:latin typeface="Calibri Light" pitchFamily="34" charset="0"/>
                <a:cs typeface="B Titr" pitchFamily="2" charset="-78"/>
              </a:rPr>
              <a:t>(میلیون دلار)</a:t>
            </a:r>
            <a:endParaRPr lang="en-US" kern="0" dirty="0">
              <a:solidFill>
                <a:sysClr val="window" lastClr="FFFFFF"/>
              </a:solidFill>
              <a:latin typeface="Calibri Light" pitchFamily="34" charset="0"/>
              <a:cs typeface="B Titr" pitchFamily="2" charset="-78"/>
            </a:endParaRPr>
          </a:p>
        </p:txBody>
      </p:sp>
      <p:pic>
        <p:nvPicPr>
          <p:cNvPr id="5" name="Picture 4"/>
          <p:cNvPicPr>
            <a:picLocks noChangeAspect="1"/>
          </p:cNvPicPr>
          <p:nvPr/>
        </p:nvPicPr>
        <p:blipFill>
          <a:blip r:embed="rId2"/>
          <a:stretch>
            <a:fillRect/>
          </a:stretch>
        </p:blipFill>
        <p:spPr>
          <a:xfrm>
            <a:off x="539552" y="1412776"/>
            <a:ext cx="8126198" cy="4752528"/>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1553708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051720" y="586640"/>
            <a:ext cx="6614030" cy="485228"/>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rtl="1"/>
            <a:r>
              <a:rPr lang="fa-IR" sz="2000" kern="0" dirty="0" smtClean="0">
                <a:solidFill>
                  <a:sysClr val="window" lastClr="FFFFFF"/>
                </a:solidFill>
                <a:latin typeface="Calibri Light" pitchFamily="34" charset="0"/>
                <a:cs typeface="B Titr" pitchFamily="2" charset="-78"/>
              </a:rPr>
              <a:t>حجم و تعداد صکوک منتشره در بازار سرمایه تا مرداد ماه 1397</a:t>
            </a:r>
            <a:endParaRPr lang="en-US" sz="2000" kern="0" dirty="0">
              <a:solidFill>
                <a:sysClr val="window" lastClr="FFFFFF"/>
              </a:solidFill>
              <a:latin typeface="Calibri Light" pitchFamily="34" charset="0"/>
              <a:cs typeface="B Titr" pitchFamily="2" charset="-78"/>
            </a:endParaRPr>
          </a:p>
        </p:txBody>
      </p:sp>
      <p:graphicFrame>
        <p:nvGraphicFramePr>
          <p:cNvPr id="5" name="Chart 4"/>
          <p:cNvGraphicFramePr>
            <a:graphicFrameLocks/>
          </p:cNvGraphicFramePr>
          <p:nvPr>
            <p:extLst/>
          </p:nvPr>
        </p:nvGraphicFramePr>
        <p:xfrm>
          <a:off x="107504" y="1340768"/>
          <a:ext cx="8928992" cy="5112568"/>
        </p:xfrm>
        <a:graphic>
          <a:graphicData uri="http://schemas.openxmlformats.org/drawingml/2006/chart">
            <c:chart xmlns:c="http://schemas.openxmlformats.org/drawingml/2006/chart" xmlns:r="http://schemas.openxmlformats.org/officeDocument/2006/relationships" r:id="rId2"/>
          </a:graphicData>
        </a:graphic>
      </p:graphicFrame>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7007366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229600" cy="1143000"/>
          </a:xfrm>
        </p:spPr>
        <p:txBody>
          <a:bodyPr>
            <a:normAutofit/>
          </a:bodyPr>
          <a:lstStyle/>
          <a:p>
            <a:pPr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تأمین مالی از طریق اوراق بدهی</a:t>
            </a:r>
            <a:endParaRPr lang="fa-IR" sz="3600" dirty="0">
              <a:cs typeface="B Mitra" pitchFamily="2" charset="-78"/>
            </a:endParaRPr>
          </a:p>
        </p:txBody>
      </p:sp>
      <p:sp>
        <p:nvSpPr>
          <p:cNvPr id="3" name="Content Placeholder 2"/>
          <p:cNvSpPr>
            <a:spLocks noGrp="1"/>
          </p:cNvSpPr>
          <p:nvPr>
            <p:ph idx="4294967295"/>
          </p:nvPr>
        </p:nvSpPr>
        <p:spPr>
          <a:xfrm>
            <a:off x="0" y="1600200"/>
            <a:ext cx="8229600" cy="4525963"/>
          </a:xfrm>
        </p:spPr>
        <p:txBody>
          <a:bodyPr>
            <a:normAutofit fontScale="70000" lnSpcReduction="20000"/>
          </a:bodyPr>
          <a:lstStyle/>
          <a:p>
            <a:pPr lvl="1">
              <a:lnSpc>
                <a:spcPct val="170000"/>
              </a:lnSpc>
              <a:buClr>
                <a:schemeClr val="accent3"/>
              </a:buClr>
              <a:defRPr/>
            </a:pPr>
            <a:r>
              <a:rPr lang="fa-IR" sz="2900" b="1" dirty="0" smtClean="0">
                <a:ln w="11430"/>
                <a:solidFill>
                  <a:schemeClr val="tx2"/>
                </a:solidFill>
                <a:cs typeface="B Mitra" pitchFamily="2" charset="-78"/>
              </a:rPr>
              <a:t>اوراق اجاره</a:t>
            </a:r>
          </a:p>
          <a:p>
            <a:pPr lvl="1">
              <a:lnSpc>
                <a:spcPct val="170000"/>
              </a:lnSpc>
              <a:buClr>
                <a:schemeClr val="accent3"/>
              </a:buClr>
              <a:defRPr/>
            </a:pPr>
            <a:r>
              <a:rPr lang="fa-IR" sz="2900" b="1" dirty="0" smtClean="0">
                <a:ln w="11430"/>
                <a:solidFill>
                  <a:schemeClr val="tx2"/>
                </a:solidFill>
                <a:cs typeface="B Mitra" pitchFamily="2" charset="-78"/>
              </a:rPr>
              <a:t>اوراق مرابحه</a:t>
            </a:r>
          </a:p>
          <a:p>
            <a:pPr lvl="1">
              <a:lnSpc>
                <a:spcPct val="170000"/>
              </a:lnSpc>
              <a:buClr>
                <a:schemeClr val="accent3"/>
              </a:buClr>
              <a:defRPr/>
            </a:pPr>
            <a:r>
              <a:rPr lang="fa-IR" sz="2900" b="1" dirty="0" smtClean="0">
                <a:ln w="11430"/>
                <a:solidFill>
                  <a:schemeClr val="tx2"/>
                </a:solidFill>
                <a:cs typeface="B Mitra" pitchFamily="2" charset="-78"/>
              </a:rPr>
              <a:t>اوراق استصناع (سفارش ساخت)</a:t>
            </a:r>
          </a:p>
          <a:p>
            <a:pPr lvl="1">
              <a:lnSpc>
                <a:spcPct val="170000"/>
              </a:lnSpc>
              <a:buClr>
                <a:schemeClr val="accent3"/>
              </a:buClr>
              <a:defRPr/>
            </a:pPr>
            <a:r>
              <a:rPr lang="fa-IR" sz="2900" b="1" dirty="0" smtClean="0">
                <a:ln w="11430"/>
                <a:solidFill>
                  <a:schemeClr val="tx2"/>
                </a:solidFill>
                <a:cs typeface="B Mitra" pitchFamily="2" charset="-78"/>
              </a:rPr>
              <a:t>اوراق منفعت</a:t>
            </a:r>
            <a:endParaRPr lang="fa-IR" sz="2900" b="1" dirty="0">
              <a:ln w="11430"/>
              <a:solidFill>
                <a:schemeClr val="tx2"/>
              </a:solidFill>
              <a:cs typeface="B Mitra" pitchFamily="2" charset="-78"/>
            </a:endParaRPr>
          </a:p>
          <a:p>
            <a:pPr lvl="1">
              <a:lnSpc>
                <a:spcPct val="170000"/>
              </a:lnSpc>
              <a:buClr>
                <a:schemeClr val="accent3"/>
              </a:buClr>
              <a:defRPr/>
            </a:pPr>
            <a:r>
              <a:rPr lang="fa-IR" sz="2900" b="1" dirty="0">
                <a:ln w="11430"/>
                <a:solidFill>
                  <a:schemeClr val="tx2"/>
                </a:solidFill>
                <a:cs typeface="B Mitra" pitchFamily="2" charset="-78"/>
              </a:rPr>
              <a:t>اوراق رهنی</a:t>
            </a:r>
          </a:p>
          <a:p>
            <a:pPr lvl="1">
              <a:lnSpc>
                <a:spcPct val="170000"/>
              </a:lnSpc>
              <a:buClr>
                <a:schemeClr val="accent3"/>
              </a:buClr>
              <a:defRPr/>
            </a:pPr>
            <a:r>
              <a:rPr lang="fa-IR" sz="2900" b="1" dirty="0">
                <a:ln w="11430"/>
                <a:solidFill>
                  <a:schemeClr val="tx2"/>
                </a:solidFill>
                <a:cs typeface="B Mitra" pitchFamily="2" charset="-78"/>
              </a:rPr>
              <a:t>اوراق خرید دین</a:t>
            </a:r>
          </a:p>
          <a:p>
            <a:pPr lvl="1">
              <a:lnSpc>
                <a:spcPct val="170000"/>
              </a:lnSpc>
              <a:buClr>
                <a:schemeClr val="accent3"/>
              </a:buClr>
              <a:defRPr/>
            </a:pPr>
            <a:r>
              <a:rPr lang="fa-IR" sz="2900" b="1" dirty="0">
                <a:ln w="11430"/>
                <a:solidFill>
                  <a:schemeClr val="tx2"/>
                </a:solidFill>
                <a:cs typeface="B Mitra" pitchFamily="2" charset="-78"/>
              </a:rPr>
              <a:t>نگاهی اجمالی بر صکوک منتشره در بازار سرمایه</a:t>
            </a:r>
          </a:p>
          <a:p>
            <a:pPr lvl="1">
              <a:lnSpc>
                <a:spcPct val="170000"/>
              </a:lnSpc>
              <a:buClr>
                <a:schemeClr val="accent3"/>
              </a:buClr>
              <a:defRPr/>
            </a:pPr>
            <a:r>
              <a:rPr lang="fa-IR" sz="2900" b="1" dirty="0">
                <a:ln w="11430"/>
                <a:solidFill>
                  <a:schemeClr val="tx2"/>
                </a:solidFill>
                <a:cs typeface="B Mitra" pitchFamily="2" charset="-78"/>
              </a:rPr>
              <a:t>فرآیند اجرایی انتشار صکوک</a:t>
            </a:r>
          </a:p>
          <a:p>
            <a:pPr lvl="1">
              <a:lnSpc>
                <a:spcPct val="170000"/>
              </a:lnSpc>
              <a:buClr>
                <a:schemeClr val="accent3"/>
              </a:buClr>
              <a:defRPr/>
            </a:pPr>
            <a:endParaRPr lang="fa-IR" sz="29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descr="booktree.gif"/>
          <p:cNvPicPr>
            <a:picLocks noChangeAspect="1"/>
          </p:cNvPicPr>
          <p:nvPr/>
        </p:nvPicPr>
        <p:blipFill>
          <a:blip r:embed="rId3" cstate="print"/>
          <a:stretch>
            <a:fillRect/>
          </a:stretch>
        </p:blipFill>
        <p:spPr>
          <a:xfrm>
            <a:off x="1115616" y="2225384"/>
            <a:ext cx="1928826" cy="2571768"/>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2939416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214414" y="2719984"/>
            <a:ext cx="6715172" cy="1323439"/>
          </a:xfrm>
          <a:prstGeom prst="rect">
            <a:avLst/>
          </a:prstGeom>
          <a:noFill/>
        </p:spPr>
        <p:txBody>
          <a:bodyPr wrap="square" rtlCol="1">
            <a:spAutoFit/>
          </a:bodyPr>
          <a:lstStyle/>
          <a:p>
            <a:pPr algn="ctr"/>
            <a:r>
              <a:rPr lang="fa-IR" sz="8000" dirty="0" smtClean="0">
                <a:effectLst>
                  <a:outerShdw blurRad="38100" dist="38100" dir="2700000" algn="tl">
                    <a:srgbClr val="000000">
                      <a:alpha val="43137"/>
                    </a:srgbClr>
                  </a:outerShdw>
                </a:effectLst>
                <a:cs typeface="B Majid Shadow" pitchFamily="2" charset="-78"/>
              </a:rPr>
              <a:t>اوراق اجاره</a:t>
            </a:r>
            <a:endParaRPr lang="fa-IR" sz="8000" dirty="0">
              <a:effectLst>
                <a:outerShdw blurRad="38100" dist="38100" dir="2700000" algn="tl">
                  <a:srgbClr val="000000">
                    <a:alpha val="43137"/>
                  </a:srgbClr>
                </a:outerShdw>
              </a:effectLst>
              <a:cs typeface="B Majid Shadow" pitchFamily="2" charset="-78"/>
            </a:endParaRPr>
          </a:p>
        </p:txBody>
      </p:sp>
      <p:pic>
        <p:nvPicPr>
          <p:cNvPr id="7" name="Picture 6" descr="j0438680.jpg"/>
          <p:cNvPicPr>
            <a:picLocks noChangeAspect="1"/>
          </p:cNvPicPr>
          <p:nvPr/>
        </p:nvPicPr>
        <p:blipFill>
          <a:blip r:embed="rId2" cstate="print"/>
          <a:srcRect/>
          <a:stretch>
            <a:fillRect/>
          </a:stretch>
        </p:blipFill>
        <p:spPr bwMode="auto">
          <a:xfrm>
            <a:off x="5715008" y="0"/>
            <a:ext cx="3428992" cy="2571744"/>
          </a:xfrm>
          <a:prstGeom prst="rect">
            <a:avLst/>
          </a:prstGeom>
          <a:noFill/>
          <a:ln w="9525">
            <a:noFill/>
            <a:miter lim="800000"/>
            <a:headEnd/>
            <a:tailEnd/>
          </a:ln>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42910" y="1643063"/>
            <a:ext cx="8033546" cy="4525962"/>
          </a:xfrm>
        </p:spPr>
        <p:txBody>
          <a:bodyPr>
            <a:normAutofit/>
          </a:bodyPr>
          <a:lstStyle/>
          <a:p>
            <a:pPr algn="justLow">
              <a:lnSpc>
                <a:spcPct val="140000"/>
              </a:lnSpc>
              <a:defRPr/>
            </a:pPr>
            <a:r>
              <a:rPr lang="fa-IR" sz="2500" b="1" dirty="0" smtClean="0">
                <a:ln w="11430"/>
                <a:solidFill>
                  <a:schemeClr val="tx2"/>
                </a:solidFill>
                <a:cs typeface="B Mitra" pitchFamily="2" charset="-78"/>
              </a:rPr>
              <a:t>اوراق بهادار با نام قابل نقل و انتقالی است که نشان‌دهندۀ مالکیت مشاع دارندۀ آن در دارایی مبنای انتشار اوراق اجاره است.</a:t>
            </a:r>
          </a:p>
          <a:p>
            <a:pPr algn="justLow">
              <a:lnSpc>
                <a:spcPct val="140000"/>
              </a:lnSpc>
              <a:buNone/>
              <a:defRPr/>
            </a:pPr>
            <a:r>
              <a:rPr lang="fa-IR" sz="2500" b="1" dirty="0" smtClean="0">
                <a:ln w="11430"/>
                <a:solidFill>
                  <a:schemeClr val="tx2"/>
                </a:solidFill>
                <a:cs typeface="B Mitra" pitchFamily="2" charset="-78"/>
              </a:rPr>
              <a:t> </a:t>
            </a:r>
          </a:p>
          <a:p>
            <a:pPr algn="justLow">
              <a:lnSpc>
                <a:spcPct val="140000"/>
              </a:lnSpc>
              <a:defRPr/>
            </a:pPr>
            <a:r>
              <a:rPr lang="fa-IR" sz="2500" b="1" dirty="0" smtClean="0">
                <a:ln w="11430"/>
                <a:solidFill>
                  <a:schemeClr val="tx2"/>
                </a:solidFill>
                <a:cs typeface="B Mitra" pitchFamily="2" charset="-78"/>
              </a:rPr>
              <a:t>انواع تامین مالی از طریق اوراق اجاره:</a:t>
            </a:r>
          </a:p>
          <a:p>
            <a:pPr marL="800100" lvl="3" indent="-342900" algn="justLow">
              <a:lnSpc>
                <a:spcPct val="140000"/>
              </a:lnSpc>
              <a:defRPr/>
            </a:pPr>
            <a:r>
              <a:rPr lang="fa-IR" sz="2100" b="1" dirty="0" smtClean="0">
                <a:ln w="11430"/>
                <a:solidFill>
                  <a:schemeClr val="tx2"/>
                </a:solidFill>
                <a:cs typeface="B Mitra" pitchFamily="2" charset="-78"/>
              </a:rPr>
              <a:t>تأمین دارایی (جدایی بانی و فروشنده)</a:t>
            </a:r>
          </a:p>
          <a:p>
            <a:pPr marL="800100" lvl="3" indent="-342900" algn="justLow">
              <a:lnSpc>
                <a:spcPct val="140000"/>
              </a:lnSpc>
              <a:defRPr/>
            </a:pPr>
            <a:r>
              <a:rPr lang="fa-IR" sz="2100" b="1" dirty="0" smtClean="0">
                <a:ln w="11430"/>
                <a:solidFill>
                  <a:schemeClr val="tx2"/>
                </a:solidFill>
                <a:cs typeface="B Mitra" pitchFamily="2" charset="-78"/>
              </a:rPr>
              <a:t>تأمین نقدینگی (اتحاد بانی و فروشنده)</a:t>
            </a:r>
          </a:p>
          <a:p>
            <a:pPr algn="justLow">
              <a:lnSpc>
                <a:spcPct val="140000"/>
              </a:lnSpc>
              <a:defRPr/>
            </a:pPr>
            <a:endParaRPr lang="fa-IR" sz="2500" b="1" dirty="0" smtClean="0">
              <a:ln w="11430"/>
              <a:solidFill>
                <a:schemeClr val="tx2"/>
              </a:solidFill>
              <a:cs typeface="B Mitra" pitchFamily="2" charset="-78"/>
            </a:endParaRPr>
          </a:p>
          <a:p>
            <a:pPr algn="justLow">
              <a:lnSpc>
                <a:spcPct val="140000"/>
              </a:lnSpc>
              <a:defRPr/>
            </a:pPr>
            <a:endParaRPr lang="en-US" sz="2500" b="1" dirty="0" smtClean="0">
              <a:ln w="11430"/>
              <a:solidFill>
                <a:schemeClr val="tx2"/>
              </a:solidFill>
              <a:cs typeface="B Mitra" pitchFamily="2" charset="-78"/>
            </a:endParaRPr>
          </a:p>
        </p:txBody>
      </p:sp>
      <p:sp>
        <p:nvSpPr>
          <p:cNvPr id="2" name="Title 1"/>
          <p:cNvSpPr>
            <a:spLocks noGrp="1"/>
          </p:cNvSpPr>
          <p:nvPr>
            <p:ph type="title" idx="4294967295"/>
          </p:nvPr>
        </p:nvSpPr>
        <p:spPr>
          <a:xfrm>
            <a:off x="0" y="285750"/>
            <a:ext cx="8001024" cy="796925"/>
          </a:xfrm>
        </p:spPr>
        <p:txBody>
          <a:bodyPr>
            <a:normAutofit/>
          </a:bodyPr>
          <a:lstStyle/>
          <a:p>
            <a:pPr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اوراق اجاره</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547664" y="285750"/>
            <a:ext cx="6336704" cy="796925"/>
          </a:xfrm>
        </p:spPr>
        <p:txBody>
          <a:bodyPr>
            <a:normAutofit/>
          </a:bodyPr>
          <a:lstStyle/>
          <a:p>
            <a:pPr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ناشر: نهاد واسط</a:t>
            </a:r>
          </a:p>
        </p:txBody>
      </p:sp>
      <p:sp>
        <p:nvSpPr>
          <p:cNvPr id="3" name="Content Placeholder 2"/>
          <p:cNvSpPr>
            <a:spLocks noGrp="1"/>
          </p:cNvSpPr>
          <p:nvPr>
            <p:ph idx="4294967295"/>
          </p:nvPr>
        </p:nvSpPr>
        <p:spPr>
          <a:xfrm>
            <a:off x="755576" y="1643063"/>
            <a:ext cx="7776864" cy="4306217"/>
          </a:xfrm>
        </p:spPr>
        <p:txBody>
          <a:bodyPr>
            <a:normAutofit fontScale="92500" lnSpcReduction="20000"/>
          </a:bodyPr>
          <a:lstStyle/>
          <a:p>
            <a:pPr marL="342900" lvl="2" indent="-342900" algn="justLow">
              <a:lnSpc>
                <a:spcPct val="140000"/>
              </a:lnSpc>
              <a:defRPr/>
            </a:pPr>
            <a:r>
              <a:rPr lang="fa-IR" sz="2500" b="1" dirty="0" smtClean="0">
                <a:ln w="11430"/>
                <a:solidFill>
                  <a:schemeClr val="tx2"/>
                </a:solidFill>
                <a:cs typeface="B Mitra" pitchFamily="2" charset="-78"/>
              </a:rPr>
              <a:t>انتشار اوراق اجاره، صرفاً توسط نهاد واسط مجاز می‌باشد.</a:t>
            </a:r>
          </a:p>
          <a:p>
            <a:pPr marL="342900" lvl="2" indent="-342900" algn="justLow">
              <a:lnSpc>
                <a:spcPct val="140000"/>
              </a:lnSpc>
              <a:defRPr/>
            </a:pPr>
            <a:endParaRPr lang="en-US" sz="2500" b="1" dirty="0" smtClean="0">
              <a:ln w="11430"/>
              <a:solidFill>
                <a:schemeClr val="tx2"/>
              </a:solidFill>
              <a:cs typeface="B Mitra" pitchFamily="2" charset="-78"/>
            </a:endParaRPr>
          </a:p>
          <a:p>
            <a:pPr marL="342900" lvl="2" indent="-342900" algn="justLow">
              <a:lnSpc>
                <a:spcPct val="140000"/>
              </a:lnSpc>
              <a:defRPr/>
            </a:pPr>
            <a:r>
              <a:rPr lang="fa-IR" sz="2500" b="1" dirty="0" smtClean="0">
                <a:ln w="11430"/>
                <a:solidFill>
                  <a:schemeClr val="tx2"/>
                </a:solidFill>
                <a:cs typeface="B Mitra" pitchFamily="2" charset="-78"/>
              </a:rPr>
              <a:t>نهاد واسط در قالب حقوقی «شرکت با مسئولیت محدود» توسط شرکت مدیریت دارایی مرکزی (سهامی خاص) براساس مقررات، تشکیل می‌گردد. فعالیت شرکت و ادارۀ آن براساس قانون تجارت و اساسنامۀ شرکت انجام خواهد شد.</a:t>
            </a:r>
          </a:p>
          <a:p>
            <a:pPr marL="342900" lvl="2" indent="-342900" algn="justLow">
              <a:lnSpc>
                <a:spcPct val="140000"/>
              </a:lnSpc>
              <a:defRPr/>
            </a:pPr>
            <a:endParaRPr lang="fa-IR" sz="2500" b="1" dirty="0" smtClean="0">
              <a:ln w="11430"/>
              <a:solidFill>
                <a:schemeClr val="tx2"/>
              </a:solidFill>
              <a:cs typeface="B Mitra" pitchFamily="2" charset="-78"/>
            </a:endParaRPr>
          </a:p>
          <a:p>
            <a:pPr marL="342900" lvl="2" indent="-342900" algn="justLow">
              <a:lnSpc>
                <a:spcPct val="140000"/>
              </a:lnSpc>
              <a:defRPr/>
            </a:pPr>
            <a:r>
              <a:rPr lang="fa-IR" sz="2500" b="1" dirty="0" smtClean="0">
                <a:ln w="11430"/>
                <a:solidFill>
                  <a:schemeClr val="tx2"/>
                </a:solidFill>
                <a:cs typeface="B Mitra" pitchFamily="2" charset="-78"/>
              </a:rPr>
              <a:t>نهاد واسط جز در موارد تعیین‌شده در موضوع فعالیت در اساسنامۀ خود، مجاز به هیچگونه فعالیت دیگری نمی‌باشند</a:t>
            </a:r>
            <a:r>
              <a:rPr lang="fa-IR" sz="2500" b="1" dirty="0" smtClean="0">
                <a:ln w="11430"/>
                <a:solidFill>
                  <a:schemeClr val="tx2"/>
                </a:solidFill>
                <a:effectLst>
                  <a:outerShdw blurRad="38100" dist="38100" dir="2700000" algn="tl">
                    <a:srgbClr val="000000">
                      <a:alpha val="43137"/>
                    </a:srgbClr>
                  </a:outerShdw>
                </a:effectLst>
                <a:cs typeface="B Mitra" pitchFamily="2" charset="-78"/>
              </a:rPr>
              <a:t>.</a:t>
            </a:r>
            <a:endParaRPr lang="en-US" sz="2500" b="1" dirty="0" smtClean="0">
              <a:ln w="11430"/>
              <a:solidFill>
                <a:schemeClr val="tx2"/>
              </a:solidFill>
              <a:effectLst>
                <a:outerShdw blurRad="38100" dist="38100" dir="2700000" algn="tl">
                  <a:srgbClr val="000000">
                    <a:alpha val="43137"/>
                  </a:srgbClr>
                </a:outerShdw>
              </a:effectLst>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547664" y="285750"/>
            <a:ext cx="6453360" cy="796925"/>
          </a:xfrm>
        </p:spPr>
        <p:txBody>
          <a:bodyPr>
            <a:normAutofit/>
          </a:bodyPr>
          <a:lstStyle/>
          <a:p>
            <a:pPr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ترکیب سهامداری شرکت نهاد واسط</a:t>
            </a: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pSp>
        <p:nvGrpSpPr>
          <p:cNvPr id="26" name="Content Placeholder 2"/>
          <p:cNvGrpSpPr>
            <a:grpSpLocks noGrp="1"/>
          </p:cNvGrpSpPr>
          <p:nvPr/>
        </p:nvGrpSpPr>
        <p:grpSpPr bwMode="auto">
          <a:xfrm>
            <a:off x="508000" y="1857375"/>
            <a:ext cx="7707313" cy="3786188"/>
            <a:chOff x="1494" y="8582"/>
            <a:chExt cx="8632" cy="2988"/>
          </a:xfrm>
        </p:grpSpPr>
        <p:sp>
          <p:nvSpPr>
            <p:cNvPr id="27" name="Rectangle 3"/>
            <p:cNvSpPr>
              <a:spLocks noChangeArrowheads="1"/>
            </p:cNvSpPr>
            <p:nvPr/>
          </p:nvSpPr>
          <p:spPr bwMode="auto">
            <a:xfrm>
              <a:off x="8215" y="8582"/>
              <a:ext cx="1911" cy="427"/>
            </a:xfrm>
            <a:prstGeom prst="rect">
              <a:avLst/>
            </a:prstGeom>
            <a:solidFill>
              <a:srgbClr val="FDE9D9"/>
            </a:solidFill>
            <a:ln w="12700">
              <a:solidFill>
                <a:schemeClr val="accent6">
                  <a:lumMod val="50000"/>
                </a:schemeClr>
              </a:solidFill>
              <a:miter lim="800000"/>
              <a:headEnd/>
              <a:tailEnd/>
            </a:ln>
          </p:spPr>
          <p:txBody>
            <a:bodyPr anchor="ctr" anchorCtr="1"/>
            <a:lstStyle/>
            <a:p>
              <a:pPr algn="ctr">
                <a:spcAft>
                  <a:spcPts val="1000"/>
                </a:spcAft>
                <a:defRPr/>
              </a:pPr>
              <a:r>
                <a:rPr lang="fa-IR" sz="1600" dirty="0">
                  <a:latin typeface="Calibri" pitchFamily="34" charset="0"/>
                  <a:ea typeface="Arial" pitchFamily="34" charset="0"/>
                  <a:cs typeface="B Homa" pitchFamily="2" charset="-78"/>
                </a:rPr>
                <a:t>سپرده گذاری (49%)</a:t>
              </a:r>
            </a:p>
          </p:txBody>
        </p:sp>
        <p:sp>
          <p:nvSpPr>
            <p:cNvPr id="28" name="Rectangle 4"/>
            <p:cNvSpPr>
              <a:spLocks noChangeArrowheads="1"/>
            </p:cNvSpPr>
            <p:nvPr/>
          </p:nvSpPr>
          <p:spPr bwMode="auto">
            <a:xfrm>
              <a:off x="6005" y="8582"/>
              <a:ext cx="1913" cy="427"/>
            </a:xfrm>
            <a:prstGeom prst="rect">
              <a:avLst/>
            </a:prstGeom>
            <a:solidFill>
              <a:srgbClr val="FDE9D9"/>
            </a:solidFill>
            <a:ln w="12700">
              <a:solidFill>
                <a:schemeClr val="accent6">
                  <a:lumMod val="50000"/>
                </a:schemeClr>
              </a:solidFill>
              <a:miter lim="800000"/>
              <a:headEnd/>
              <a:tailEnd/>
            </a:ln>
          </p:spPr>
          <p:txBody>
            <a:bodyPr anchor="ctr" anchorCtr="1"/>
            <a:lstStyle/>
            <a:p>
              <a:pPr algn="ctr">
                <a:spcAft>
                  <a:spcPts val="1000"/>
                </a:spcAft>
                <a:defRPr/>
              </a:pPr>
              <a:r>
                <a:rPr lang="fa-IR" sz="1600" dirty="0">
                  <a:latin typeface="Calibri" pitchFamily="34" charset="0"/>
                  <a:ea typeface="Arial" pitchFamily="34" charset="0"/>
                  <a:cs typeface="B Homa" pitchFamily="2" charset="-78"/>
                </a:rPr>
                <a:t>فرابورس ایران (29%)</a:t>
              </a:r>
            </a:p>
          </p:txBody>
        </p:sp>
        <p:sp>
          <p:nvSpPr>
            <p:cNvPr id="29" name="Rectangle 5"/>
            <p:cNvSpPr>
              <a:spLocks noChangeArrowheads="1"/>
            </p:cNvSpPr>
            <p:nvPr/>
          </p:nvSpPr>
          <p:spPr bwMode="auto">
            <a:xfrm>
              <a:off x="3788" y="8582"/>
              <a:ext cx="1913" cy="427"/>
            </a:xfrm>
            <a:prstGeom prst="rect">
              <a:avLst/>
            </a:prstGeom>
            <a:solidFill>
              <a:srgbClr val="FDE9D9"/>
            </a:solidFill>
            <a:ln w="12700">
              <a:solidFill>
                <a:schemeClr val="accent6">
                  <a:lumMod val="50000"/>
                </a:schemeClr>
              </a:solidFill>
              <a:miter lim="800000"/>
              <a:headEnd/>
              <a:tailEnd/>
            </a:ln>
          </p:spPr>
          <p:txBody>
            <a:bodyPr anchor="ctr" anchorCtr="1"/>
            <a:lstStyle/>
            <a:p>
              <a:pPr algn="ctr">
                <a:spcAft>
                  <a:spcPts val="1000"/>
                </a:spcAft>
                <a:defRPr/>
              </a:pPr>
              <a:r>
                <a:rPr lang="fa-IR" sz="1600" dirty="0">
                  <a:latin typeface="Calibri" pitchFamily="34" charset="0"/>
                  <a:ea typeface="Arial" pitchFamily="34" charset="0"/>
                  <a:cs typeface="B Homa" pitchFamily="2" charset="-78"/>
                </a:rPr>
                <a:t>بورس تهران (20 %)</a:t>
              </a:r>
              <a:endParaRPr lang="en-US" sz="1600" dirty="0">
                <a:latin typeface="Calibri" pitchFamily="34" charset="0"/>
                <a:ea typeface="Arial" pitchFamily="34" charset="0"/>
                <a:cs typeface="B Homa" pitchFamily="2" charset="-78"/>
              </a:endParaRPr>
            </a:p>
          </p:txBody>
        </p:sp>
        <p:sp>
          <p:nvSpPr>
            <p:cNvPr id="30" name="Rectangle 6"/>
            <p:cNvSpPr>
              <a:spLocks noChangeArrowheads="1"/>
            </p:cNvSpPr>
            <p:nvPr/>
          </p:nvSpPr>
          <p:spPr bwMode="auto">
            <a:xfrm>
              <a:off x="1494" y="8582"/>
              <a:ext cx="1911" cy="427"/>
            </a:xfrm>
            <a:prstGeom prst="rect">
              <a:avLst/>
            </a:prstGeom>
            <a:solidFill>
              <a:srgbClr val="FDE9D9"/>
            </a:solidFill>
            <a:ln w="12700">
              <a:solidFill>
                <a:schemeClr val="accent6">
                  <a:lumMod val="50000"/>
                </a:schemeClr>
              </a:solidFill>
              <a:miter lim="800000"/>
              <a:headEnd/>
              <a:tailEnd/>
            </a:ln>
          </p:spPr>
          <p:txBody>
            <a:bodyPr anchor="ctr" anchorCtr="1"/>
            <a:lstStyle/>
            <a:p>
              <a:pPr algn="ctr">
                <a:spcAft>
                  <a:spcPts val="1000"/>
                </a:spcAft>
                <a:defRPr/>
              </a:pPr>
              <a:r>
                <a:rPr lang="fa-IR" sz="1600" dirty="0">
                  <a:latin typeface="Calibri" pitchFamily="34" charset="0"/>
                  <a:ea typeface="Arial" pitchFamily="34" charset="0"/>
                  <a:cs typeface="B Homa" pitchFamily="2" charset="-78"/>
                </a:rPr>
                <a:t>سایر (2%)</a:t>
              </a:r>
              <a:endParaRPr lang="fa-IR" sz="1600" dirty="0">
                <a:cs typeface="B Homa" pitchFamily="2" charset="-78"/>
              </a:endParaRPr>
            </a:p>
          </p:txBody>
        </p:sp>
        <p:sp>
          <p:nvSpPr>
            <p:cNvPr id="31" name="Rectangle 7"/>
            <p:cNvSpPr>
              <a:spLocks noChangeArrowheads="1"/>
            </p:cNvSpPr>
            <p:nvPr/>
          </p:nvSpPr>
          <p:spPr bwMode="auto">
            <a:xfrm>
              <a:off x="4902" y="9862"/>
              <a:ext cx="1911" cy="427"/>
            </a:xfrm>
            <a:prstGeom prst="rect">
              <a:avLst/>
            </a:prstGeom>
            <a:solidFill>
              <a:srgbClr val="FBD4B4"/>
            </a:solidFill>
            <a:ln w="12700">
              <a:solidFill>
                <a:schemeClr val="accent6">
                  <a:lumMod val="50000"/>
                </a:schemeClr>
              </a:solidFill>
              <a:miter lim="800000"/>
              <a:headEnd/>
              <a:tailEnd/>
            </a:ln>
          </p:spPr>
          <p:txBody>
            <a:bodyPr anchor="ctr" anchorCtr="1"/>
            <a:lstStyle/>
            <a:p>
              <a:pPr algn="ctr">
                <a:spcAft>
                  <a:spcPts val="1000"/>
                </a:spcAft>
                <a:defRPr/>
              </a:pPr>
              <a:r>
                <a:rPr lang="fa-IR" sz="1600" dirty="0">
                  <a:latin typeface="Calibri" pitchFamily="34" charset="0"/>
                  <a:ea typeface="Arial" pitchFamily="34" charset="0"/>
                  <a:cs typeface="B Homa" pitchFamily="2" charset="-78"/>
                </a:rPr>
                <a:t>مدیریت دارایی مرکزی (99 %)</a:t>
              </a:r>
              <a:endParaRPr lang="fa-IR" sz="1600" dirty="0">
                <a:cs typeface="B Homa" pitchFamily="2" charset="-78"/>
              </a:endParaRPr>
            </a:p>
          </p:txBody>
        </p:sp>
        <p:sp>
          <p:nvSpPr>
            <p:cNvPr id="32" name="Rectangle 8"/>
            <p:cNvSpPr>
              <a:spLocks noChangeArrowheads="1"/>
            </p:cNvSpPr>
            <p:nvPr/>
          </p:nvSpPr>
          <p:spPr bwMode="auto">
            <a:xfrm>
              <a:off x="7767" y="9862"/>
              <a:ext cx="1913" cy="427"/>
            </a:xfrm>
            <a:prstGeom prst="rect">
              <a:avLst/>
            </a:prstGeom>
            <a:solidFill>
              <a:srgbClr val="FBD4B4"/>
            </a:solidFill>
            <a:ln w="12700">
              <a:solidFill>
                <a:schemeClr val="accent6">
                  <a:lumMod val="50000"/>
                </a:schemeClr>
              </a:solidFill>
              <a:miter lim="800000"/>
              <a:headEnd/>
              <a:tailEnd/>
            </a:ln>
          </p:spPr>
          <p:txBody>
            <a:bodyPr anchor="ctr" anchorCtr="1"/>
            <a:lstStyle/>
            <a:p>
              <a:pPr algn="ctr">
                <a:spcAft>
                  <a:spcPts val="1000"/>
                </a:spcAft>
                <a:defRPr/>
              </a:pPr>
              <a:r>
                <a:rPr lang="fa-IR" sz="1600" dirty="0">
                  <a:latin typeface="Calibri" pitchFamily="34" charset="0"/>
                  <a:ea typeface="Arial" pitchFamily="34" charset="0"/>
                  <a:cs typeface="B Homa" pitchFamily="2" charset="-78"/>
                </a:rPr>
                <a:t>سپرده گذاری (1%)</a:t>
              </a:r>
            </a:p>
          </p:txBody>
        </p:sp>
        <p:sp>
          <p:nvSpPr>
            <p:cNvPr id="33" name="Rectangle 9"/>
            <p:cNvSpPr>
              <a:spLocks noChangeArrowheads="1"/>
            </p:cNvSpPr>
            <p:nvPr/>
          </p:nvSpPr>
          <p:spPr bwMode="auto">
            <a:xfrm>
              <a:off x="6305" y="11143"/>
              <a:ext cx="1913" cy="427"/>
            </a:xfrm>
            <a:prstGeom prst="rect">
              <a:avLst/>
            </a:prstGeom>
            <a:solidFill>
              <a:schemeClr val="accent6">
                <a:lumMod val="60000"/>
                <a:lumOff val="40000"/>
              </a:schemeClr>
            </a:solidFill>
            <a:ln w="12700">
              <a:solidFill>
                <a:schemeClr val="accent6">
                  <a:lumMod val="50000"/>
                </a:schemeClr>
              </a:solidFill>
              <a:miter lim="800000"/>
              <a:headEnd/>
              <a:tailEnd/>
            </a:ln>
          </p:spPr>
          <p:txBody>
            <a:bodyPr anchor="ctr" anchorCtr="1"/>
            <a:lstStyle/>
            <a:p>
              <a:pPr algn="ctr">
                <a:spcAft>
                  <a:spcPts val="1000"/>
                </a:spcAft>
                <a:defRPr/>
              </a:pPr>
              <a:r>
                <a:rPr lang="fa-IR" sz="1600" dirty="0">
                  <a:latin typeface="Calibri" pitchFamily="34" charset="0"/>
                  <a:ea typeface="Arial" pitchFamily="34" charset="0"/>
                  <a:cs typeface="B Homa" pitchFamily="2" charset="-78"/>
                </a:rPr>
                <a:t>نهاد واسط</a:t>
              </a:r>
              <a:endParaRPr lang="fa-IR" sz="1600" dirty="0">
                <a:cs typeface="B Homa" pitchFamily="2" charset="-78"/>
              </a:endParaRPr>
            </a:p>
          </p:txBody>
        </p:sp>
        <p:cxnSp>
          <p:nvCxnSpPr>
            <p:cNvPr id="34" name="AutoShape 10"/>
            <p:cNvCxnSpPr>
              <a:cxnSpLocks noChangeShapeType="1"/>
            </p:cNvCxnSpPr>
            <p:nvPr/>
          </p:nvCxnSpPr>
          <p:spPr bwMode="auto">
            <a:xfrm>
              <a:off x="2419" y="9009"/>
              <a:ext cx="12" cy="460"/>
            </a:xfrm>
            <a:prstGeom prst="straightConnector1">
              <a:avLst/>
            </a:prstGeom>
            <a:noFill/>
            <a:ln w="12700">
              <a:solidFill>
                <a:schemeClr val="accent6">
                  <a:lumMod val="50000"/>
                </a:schemeClr>
              </a:solidFill>
              <a:round/>
              <a:headEnd/>
              <a:tailEnd/>
            </a:ln>
          </p:spPr>
        </p:cxnSp>
        <p:cxnSp>
          <p:nvCxnSpPr>
            <p:cNvPr id="35" name="AutoShape 11"/>
            <p:cNvCxnSpPr>
              <a:cxnSpLocks noChangeShapeType="1"/>
            </p:cNvCxnSpPr>
            <p:nvPr/>
          </p:nvCxnSpPr>
          <p:spPr bwMode="auto">
            <a:xfrm>
              <a:off x="2431" y="9469"/>
              <a:ext cx="6728" cy="0"/>
            </a:xfrm>
            <a:prstGeom prst="straightConnector1">
              <a:avLst/>
            </a:prstGeom>
            <a:noFill/>
            <a:ln w="12700">
              <a:solidFill>
                <a:schemeClr val="accent6">
                  <a:lumMod val="50000"/>
                </a:schemeClr>
              </a:solidFill>
              <a:round/>
              <a:headEnd/>
              <a:tailEnd/>
            </a:ln>
          </p:spPr>
        </p:cxnSp>
        <p:cxnSp>
          <p:nvCxnSpPr>
            <p:cNvPr id="36" name="AutoShape 12"/>
            <p:cNvCxnSpPr>
              <a:cxnSpLocks noChangeShapeType="1"/>
            </p:cNvCxnSpPr>
            <p:nvPr/>
          </p:nvCxnSpPr>
          <p:spPr bwMode="auto">
            <a:xfrm flipV="1">
              <a:off x="9159" y="9009"/>
              <a:ext cx="0" cy="460"/>
            </a:xfrm>
            <a:prstGeom prst="straightConnector1">
              <a:avLst/>
            </a:prstGeom>
            <a:noFill/>
            <a:ln w="12700">
              <a:solidFill>
                <a:schemeClr val="accent6">
                  <a:lumMod val="50000"/>
                </a:schemeClr>
              </a:solidFill>
              <a:round/>
              <a:headEnd/>
              <a:tailEnd/>
            </a:ln>
          </p:spPr>
        </p:cxnSp>
        <p:cxnSp>
          <p:nvCxnSpPr>
            <p:cNvPr id="37" name="AutoShape 13"/>
            <p:cNvCxnSpPr>
              <a:cxnSpLocks noChangeShapeType="1"/>
            </p:cNvCxnSpPr>
            <p:nvPr/>
          </p:nvCxnSpPr>
          <p:spPr bwMode="auto">
            <a:xfrm flipV="1">
              <a:off x="6958" y="9009"/>
              <a:ext cx="0" cy="460"/>
            </a:xfrm>
            <a:prstGeom prst="straightConnector1">
              <a:avLst/>
            </a:prstGeom>
            <a:noFill/>
            <a:ln w="12700">
              <a:solidFill>
                <a:schemeClr val="accent6">
                  <a:lumMod val="50000"/>
                </a:schemeClr>
              </a:solidFill>
              <a:round/>
              <a:headEnd/>
              <a:tailEnd/>
            </a:ln>
          </p:spPr>
        </p:cxnSp>
        <p:cxnSp>
          <p:nvCxnSpPr>
            <p:cNvPr id="38" name="AutoShape 14"/>
            <p:cNvCxnSpPr>
              <a:cxnSpLocks noChangeShapeType="1"/>
            </p:cNvCxnSpPr>
            <p:nvPr/>
          </p:nvCxnSpPr>
          <p:spPr bwMode="auto">
            <a:xfrm flipV="1">
              <a:off x="4700" y="9009"/>
              <a:ext cx="0" cy="460"/>
            </a:xfrm>
            <a:prstGeom prst="straightConnector1">
              <a:avLst/>
            </a:prstGeom>
            <a:noFill/>
            <a:ln w="12700">
              <a:solidFill>
                <a:schemeClr val="accent6">
                  <a:lumMod val="50000"/>
                </a:schemeClr>
              </a:solidFill>
              <a:round/>
              <a:headEnd/>
              <a:tailEnd/>
            </a:ln>
          </p:spPr>
        </p:cxnSp>
        <p:cxnSp>
          <p:nvCxnSpPr>
            <p:cNvPr id="39" name="AutoShape 15"/>
            <p:cNvCxnSpPr>
              <a:cxnSpLocks noChangeShapeType="1"/>
            </p:cNvCxnSpPr>
            <p:nvPr/>
          </p:nvCxnSpPr>
          <p:spPr bwMode="auto">
            <a:xfrm>
              <a:off x="5864" y="9469"/>
              <a:ext cx="0" cy="393"/>
            </a:xfrm>
            <a:prstGeom prst="straightConnector1">
              <a:avLst/>
            </a:prstGeom>
            <a:noFill/>
            <a:ln w="12700">
              <a:solidFill>
                <a:schemeClr val="accent6">
                  <a:lumMod val="50000"/>
                </a:schemeClr>
              </a:solidFill>
              <a:round/>
              <a:headEnd/>
              <a:tailEnd/>
            </a:ln>
          </p:spPr>
        </p:cxnSp>
        <p:cxnSp>
          <p:nvCxnSpPr>
            <p:cNvPr id="40" name="AutoShape 16"/>
            <p:cNvCxnSpPr>
              <a:cxnSpLocks noChangeShapeType="1"/>
            </p:cNvCxnSpPr>
            <p:nvPr/>
          </p:nvCxnSpPr>
          <p:spPr bwMode="auto">
            <a:xfrm>
              <a:off x="5864" y="10290"/>
              <a:ext cx="0" cy="447"/>
            </a:xfrm>
            <a:prstGeom prst="straightConnector1">
              <a:avLst/>
            </a:prstGeom>
            <a:noFill/>
            <a:ln w="12700">
              <a:solidFill>
                <a:schemeClr val="accent6">
                  <a:lumMod val="50000"/>
                </a:schemeClr>
              </a:solidFill>
              <a:round/>
              <a:headEnd/>
              <a:tailEnd/>
            </a:ln>
          </p:spPr>
        </p:cxnSp>
        <p:cxnSp>
          <p:nvCxnSpPr>
            <p:cNvPr id="41" name="AutoShape 17"/>
            <p:cNvCxnSpPr>
              <a:cxnSpLocks noChangeShapeType="1"/>
            </p:cNvCxnSpPr>
            <p:nvPr/>
          </p:nvCxnSpPr>
          <p:spPr bwMode="auto">
            <a:xfrm>
              <a:off x="8732" y="10290"/>
              <a:ext cx="0" cy="447"/>
            </a:xfrm>
            <a:prstGeom prst="straightConnector1">
              <a:avLst/>
            </a:prstGeom>
            <a:noFill/>
            <a:ln w="12700">
              <a:solidFill>
                <a:schemeClr val="accent6">
                  <a:lumMod val="50000"/>
                </a:schemeClr>
              </a:solidFill>
              <a:round/>
              <a:headEnd/>
              <a:tailEnd/>
            </a:ln>
          </p:spPr>
        </p:cxnSp>
        <p:cxnSp>
          <p:nvCxnSpPr>
            <p:cNvPr id="42" name="AutoShape 18"/>
            <p:cNvCxnSpPr>
              <a:cxnSpLocks noChangeShapeType="1"/>
            </p:cNvCxnSpPr>
            <p:nvPr/>
          </p:nvCxnSpPr>
          <p:spPr bwMode="auto">
            <a:xfrm>
              <a:off x="5864" y="10737"/>
              <a:ext cx="2868" cy="0"/>
            </a:xfrm>
            <a:prstGeom prst="straightConnector1">
              <a:avLst/>
            </a:prstGeom>
            <a:noFill/>
            <a:ln w="12700">
              <a:solidFill>
                <a:schemeClr val="accent6">
                  <a:lumMod val="50000"/>
                </a:schemeClr>
              </a:solidFill>
              <a:round/>
              <a:headEnd/>
              <a:tailEnd/>
            </a:ln>
          </p:spPr>
        </p:cxnSp>
        <p:cxnSp>
          <p:nvCxnSpPr>
            <p:cNvPr id="43" name="AutoShape 19"/>
            <p:cNvCxnSpPr>
              <a:cxnSpLocks noChangeShapeType="1"/>
            </p:cNvCxnSpPr>
            <p:nvPr/>
          </p:nvCxnSpPr>
          <p:spPr bwMode="auto">
            <a:xfrm flipH="1">
              <a:off x="7269" y="10737"/>
              <a:ext cx="12" cy="406"/>
            </a:xfrm>
            <a:prstGeom prst="straightConnector1">
              <a:avLst/>
            </a:prstGeom>
            <a:noFill/>
            <a:ln w="12700">
              <a:solidFill>
                <a:schemeClr val="accent6">
                  <a:lumMod val="50000"/>
                </a:schemeClr>
              </a:solidFill>
              <a:round/>
              <a:headEnd/>
              <a:tailEnd/>
            </a:ln>
          </p:spPr>
        </p:cxnSp>
      </p:grpSp>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4073558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187624" y="285750"/>
            <a:ext cx="7056784" cy="796925"/>
          </a:xfrm>
        </p:spPr>
        <p:txBody>
          <a:bodyPr>
            <a:normAutofit fontScale="90000"/>
          </a:bodyPr>
          <a:lstStyle/>
          <a:p>
            <a:pPr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مدل عملیاتی انتشار اوراق با هدف تأمین نقدینگی</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pSp>
        <p:nvGrpSpPr>
          <p:cNvPr id="3" name="Content Placeholder 2"/>
          <p:cNvGrpSpPr>
            <a:grpSpLocks noGrp="1"/>
          </p:cNvGrpSpPr>
          <p:nvPr/>
        </p:nvGrpSpPr>
        <p:grpSpPr bwMode="auto">
          <a:xfrm>
            <a:off x="571500" y="1643063"/>
            <a:ext cx="8176964" cy="4214829"/>
            <a:chOff x="893" y="13159"/>
            <a:chExt cx="10351" cy="3805"/>
          </a:xfrm>
        </p:grpSpPr>
        <p:sp>
          <p:nvSpPr>
            <p:cNvPr id="10" name="Rectangle 3"/>
            <p:cNvSpPr>
              <a:spLocks noChangeArrowheads="1"/>
            </p:cNvSpPr>
            <p:nvPr/>
          </p:nvSpPr>
          <p:spPr bwMode="auto">
            <a:xfrm>
              <a:off x="893" y="14774"/>
              <a:ext cx="1912" cy="518"/>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lang="fa-IR" sz="1600" dirty="0" smtClean="0">
                  <a:latin typeface="Calibri" pitchFamily="34" charset="0"/>
                  <a:cs typeface="B Mitra" pitchFamily="2" charset="-78"/>
                </a:rPr>
                <a:t>بانی</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sp>
          <p:nvSpPr>
            <p:cNvPr id="11" name="Rectangle 4"/>
            <p:cNvSpPr>
              <a:spLocks noChangeArrowheads="1"/>
            </p:cNvSpPr>
            <p:nvPr/>
          </p:nvSpPr>
          <p:spPr bwMode="auto">
            <a:xfrm>
              <a:off x="4519" y="14774"/>
              <a:ext cx="1912" cy="518"/>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algn="ctr" fontAlgn="base">
                <a:spcBef>
                  <a:spcPct val="0"/>
                </a:spcBef>
                <a:spcAft>
                  <a:spcPts val="1000"/>
                </a:spcAft>
              </a:pPr>
              <a:r>
                <a:rPr lang="fa-IR" sz="1600" dirty="0" smtClean="0">
                  <a:latin typeface="Calibri" pitchFamily="34" charset="0"/>
                  <a:cs typeface="B Mitra" pitchFamily="2" charset="-78"/>
                </a:rPr>
                <a:t>نهاد واسط</a:t>
              </a:r>
              <a:endParaRPr lang="fa-IR" sz="1600" dirty="0" smtClean="0">
                <a:latin typeface="Arial" pitchFamily="34" charset="0"/>
                <a:cs typeface="B Mitra" pitchFamily="2" charset="-78"/>
              </a:endParaRPr>
            </a:p>
          </p:txBody>
        </p:sp>
        <p:cxnSp>
          <p:nvCxnSpPr>
            <p:cNvPr id="13" name="AutoShape 5"/>
            <p:cNvCxnSpPr>
              <a:cxnSpLocks noChangeShapeType="1"/>
            </p:cNvCxnSpPr>
            <p:nvPr/>
          </p:nvCxnSpPr>
          <p:spPr bwMode="auto">
            <a:xfrm>
              <a:off x="2864" y="14813"/>
              <a:ext cx="1619" cy="1"/>
            </a:xfrm>
            <a:prstGeom prst="straightConnector1">
              <a:avLst/>
            </a:prstGeom>
            <a:noFill/>
            <a:ln w="9525">
              <a:solidFill>
                <a:srgbClr val="000000"/>
              </a:solidFill>
              <a:round/>
              <a:headEnd/>
              <a:tailEnd type="triangle" w="med" len="med"/>
            </a:ln>
          </p:spPr>
        </p:cxnSp>
        <p:cxnSp>
          <p:nvCxnSpPr>
            <p:cNvPr id="14" name="AutoShape 6"/>
            <p:cNvCxnSpPr>
              <a:cxnSpLocks noChangeShapeType="1"/>
            </p:cNvCxnSpPr>
            <p:nvPr/>
          </p:nvCxnSpPr>
          <p:spPr bwMode="auto">
            <a:xfrm flipH="1">
              <a:off x="2864" y="15247"/>
              <a:ext cx="1619" cy="0"/>
            </a:xfrm>
            <a:prstGeom prst="straightConnector1">
              <a:avLst/>
            </a:prstGeom>
            <a:noFill/>
            <a:ln w="9525">
              <a:solidFill>
                <a:srgbClr val="000000"/>
              </a:solidFill>
              <a:round/>
              <a:headEnd/>
              <a:tailEnd type="triangle" w="med" len="med"/>
            </a:ln>
          </p:spPr>
        </p:cxnSp>
        <p:sp>
          <p:nvSpPr>
            <p:cNvPr id="15" name="Text Box 7"/>
            <p:cNvSpPr txBox="1">
              <a:spLocks noChangeArrowheads="1"/>
            </p:cNvSpPr>
            <p:nvPr/>
          </p:nvSpPr>
          <p:spPr bwMode="auto">
            <a:xfrm>
              <a:off x="2861" y="14427"/>
              <a:ext cx="1760" cy="322"/>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lvl="0" algn="ctr" fontAlgn="base">
                <a:spcBef>
                  <a:spcPct val="0"/>
                </a:spcBef>
                <a:spcAft>
                  <a:spcPts val="1000"/>
                </a:spcAft>
              </a:pPr>
              <a:r>
                <a:rPr lang="fa-IR" sz="1400" dirty="0" smtClean="0">
                  <a:latin typeface="Calibri" pitchFamily="34" charset="0"/>
                  <a:ea typeface="Arial" pitchFamily="34" charset="0"/>
                  <a:cs typeface="B Mitra" pitchFamily="2" charset="-78"/>
                </a:rPr>
                <a:t>3- فروش دارایی</a:t>
              </a:r>
              <a:endParaRPr lang="fa-IR" sz="1400" dirty="0" smtClean="0">
                <a:latin typeface="Arial" pitchFamily="34" charset="0"/>
                <a:cs typeface="B Mitra" pitchFamily="2" charset="-78"/>
              </a:endParaRPr>
            </a:p>
          </p:txBody>
        </p:sp>
        <p:sp>
          <p:nvSpPr>
            <p:cNvPr id="16" name="Rectangle 8"/>
            <p:cNvSpPr>
              <a:spLocks noChangeArrowheads="1"/>
            </p:cNvSpPr>
            <p:nvPr/>
          </p:nvSpPr>
          <p:spPr bwMode="auto">
            <a:xfrm>
              <a:off x="8152" y="14793"/>
              <a:ext cx="2094" cy="518"/>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lvl="0" algn="ctr" fontAlgn="base">
                <a:spcBef>
                  <a:spcPct val="0"/>
                </a:spcBef>
                <a:spcAft>
                  <a:spcPts val="1000"/>
                </a:spcAft>
              </a:pPr>
              <a:r>
                <a:rPr lang="fa-IR" sz="1600" dirty="0" smtClean="0">
                  <a:latin typeface="Calibri" pitchFamily="34" charset="0"/>
                  <a:ea typeface="Arial" pitchFamily="34" charset="0"/>
                  <a:cs typeface="B Mitra" pitchFamily="2" charset="-78"/>
                </a:rPr>
                <a:t>خریداران اوراق</a:t>
              </a:r>
              <a:endParaRPr lang="fa-IR" sz="1600" dirty="0" smtClean="0">
                <a:latin typeface="Arial" pitchFamily="34" charset="0"/>
                <a:cs typeface="B Mitra" pitchFamily="2" charset="-78"/>
              </a:endParaRPr>
            </a:p>
          </p:txBody>
        </p:sp>
        <p:cxnSp>
          <p:nvCxnSpPr>
            <p:cNvPr id="17" name="AutoShape 9"/>
            <p:cNvCxnSpPr>
              <a:cxnSpLocks noChangeShapeType="1"/>
            </p:cNvCxnSpPr>
            <p:nvPr/>
          </p:nvCxnSpPr>
          <p:spPr bwMode="auto">
            <a:xfrm>
              <a:off x="6497" y="14832"/>
              <a:ext cx="1619" cy="1"/>
            </a:xfrm>
            <a:prstGeom prst="straightConnector1">
              <a:avLst/>
            </a:prstGeom>
            <a:noFill/>
            <a:ln w="9525">
              <a:solidFill>
                <a:srgbClr val="000000"/>
              </a:solidFill>
              <a:round/>
              <a:headEnd/>
              <a:tailEnd type="triangle" w="med" len="med"/>
            </a:ln>
          </p:spPr>
        </p:cxnSp>
        <p:cxnSp>
          <p:nvCxnSpPr>
            <p:cNvPr id="18" name="AutoShape 10"/>
            <p:cNvCxnSpPr>
              <a:cxnSpLocks noChangeShapeType="1"/>
            </p:cNvCxnSpPr>
            <p:nvPr/>
          </p:nvCxnSpPr>
          <p:spPr bwMode="auto">
            <a:xfrm flipH="1">
              <a:off x="6497" y="15266"/>
              <a:ext cx="1619" cy="0"/>
            </a:xfrm>
            <a:prstGeom prst="straightConnector1">
              <a:avLst/>
            </a:prstGeom>
            <a:noFill/>
            <a:ln w="9525">
              <a:solidFill>
                <a:srgbClr val="000000"/>
              </a:solidFill>
              <a:round/>
              <a:headEnd/>
              <a:tailEnd type="triangle" w="med" len="med"/>
            </a:ln>
          </p:spPr>
        </p:cxnSp>
        <p:sp>
          <p:nvSpPr>
            <p:cNvPr id="19" name="Text Box 11"/>
            <p:cNvSpPr txBox="1">
              <a:spLocks noChangeArrowheads="1"/>
            </p:cNvSpPr>
            <p:nvPr/>
          </p:nvSpPr>
          <p:spPr bwMode="auto">
            <a:xfrm>
              <a:off x="6308" y="14427"/>
              <a:ext cx="2010" cy="307"/>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lvl="0" algn="ctr" fontAlgn="base">
                <a:spcBef>
                  <a:spcPct val="0"/>
                </a:spcBef>
                <a:spcAft>
                  <a:spcPts val="1000"/>
                </a:spcAft>
              </a:pPr>
              <a:r>
                <a:rPr lang="fa-IR" sz="1400" dirty="0" smtClean="0">
                  <a:latin typeface="Calibri" pitchFamily="34" charset="0"/>
                  <a:ea typeface="Arial" pitchFamily="34" charset="0"/>
                  <a:cs typeface="B Mitra" pitchFamily="2" charset="-78"/>
                </a:rPr>
                <a:t>1- انتشار اوراق</a:t>
              </a:r>
              <a:endParaRPr lang="fa-IR" sz="1400" dirty="0" smtClean="0">
                <a:latin typeface="Arial" pitchFamily="34" charset="0"/>
                <a:cs typeface="B Mitra" pitchFamily="2" charset="-78"/>
              </a:endParaRPr>
            </a:p>
          </p:txBody>
        </p:sp>
        <p:sp>
          <p:nvSpPr>
            <p:cNvPr id="20" name="Text Box 12"/>
            <p:cNvSpPr txBox="1">
              <a:spLocks noChangeArrowheads="1"/>
            </p:cNvSpPr>
            <p:nvPr/>
          </p:nvSpPr>
          <p:spPr bwMode="auto">
            <a:xfrm>
              <a:off x="2708" y="15311"/>
              <a:ext cx="2025" cy="48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lvl="0" algn="ctr" fontAlgn="base">
                <a:spcBef>
                  <a:spcPct val="0"/>
                </a:spcBef>
                <a:spcAft>
                  <a:spcPts val="1000"/>
                </a:spcAft>
              </a:pPr>
              <a:r>
                <a:rPr lang="fa-IR" sz="1400" dirty="0" smtClean="0">
                  <a:latin typeface="Calibri" pitchFamily="34" charset="0"/>
                  <a:ea typeface="Arial" pitchFamily="34" charset="0"/>
                  <a:cs typeface="B Mitra" pitchFamily="2" charset="-78"/>
                </a:rPr>
                <a:t>4- پرداخت وجه</a:t>
              </a:r>
              <a:endParaRPr lang="fa-IR" sz="1400" dirty="0" smtClean="0">
                <a:latin typeface="Arial" pitchFamily="34" charset="0"/>
                <a:cs typeface="B Mitra" pitchFamily="2" charset="-78"/>
              </a:endParaRPr>
            </a:p>
          </p:txBody>
        </p:sp>
        <p:sp>
          <p:nvSpPr>
            <p:cNvPr id="21" name="Text Box 13"/>
            <p:cNvSpPr txBox="1">
              <a:spLocks noChangeArrowheads="1"/>
            </p:cNvSpPr>
            <p:nvPr/>
          </p:nvSpPr>
          <p:spPr bwMode="auto">
            <a:xfrm>
              <a:off x="6196" y="15338"/>
              <a:ext cx="2138" cy="47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lvl="0" algn="ctr" fontAlgn="base">
                <a:spcBef>
                  <a:spcPct val="0"/>
                </a:spcBef>
                <a:spcAft>
                  <a:spcPts val="1000"/>
                </a:spcAft>
              </a:pPr>
              <a:r>
                <a:rPr lang="fa-IR" sz="1400" dirty="0" smtClean="0">
                  <a:latin typeface="Calibri" pitchFamily="34" charset="0"/>
                  <a:ea typeface="Arial" pitchFamily="34" charset="0"/>
                  <a:cs typeface="B Mitra" pitchFamily="2" charset="-78"/>
                </a:rPr>
                <a:t>2- پرداخت وجه</a:t>
              </a:r>
              <a:endParaRPr lang="fa-IR" sz="1400" dirty="0" smtClean="0">
                <a:latin typeface="Arial" pitchFamily="34" charset="0"/>
                <a:cs typeface="B Mitra" pitchFamily="2" charset="-78"/>
              </a:endParaRPr>
            </a:p>
          </p:txBody>
        </p:sp>
        <p:sp>
          <p:nvSpPr>
            <p:cNvPr id="22" name="Rectangle 14"/>
            <p:cNvSpPr>
              <a:spLocks noChangeArrowheads="1"/>
            </p:cNvSpPr>
            <p:nvPr/>
          </p:nvSpPr>
          <p:spPr bwMode="auto">
            <a:xfrm>
              <a:off x="8152" y="13323"/>
              <a:ext cx="2094" cy="518"/>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lvl="0" algn="ctr" fontAlgn="base">
                <a:spcBef>
                  <a:spcPct val="0"/>
                </a:spcBef>
                <a:spcAft>
                  <a:spcPts val="1000"/>
                </a:spcAft>
              </a:pPr>
              <a:r>
                <a:rPr lang="fa-IR" sz="1600" dirty="0" smtClean="0">
                  <a:latin typeface="Calibri" pitchFamily="34" charset="0"/>
                  <a:ea typeface="Arial" pitchFamily="34" charset="0"/>
                  <a:cs typeface="B Mitra" pitchFamily="2" charset="-78"/>
                </a:rPr>
                <a:t>عامل پرداخت</a:t>
              </a:r>
              <a:endParaRPr lang="fa-IR" sz="1600" dirty="0" smtClean="0">
                <a:latin typeface="Arial" pitchFamily="34" charset="0"/>
                <a:cs typeface="B Mitra" pitchFamily="2" charset="-78"/>
              </a:endParaRPr>
            </a:p>
          </p:txBody>
        </p:sp>
        <p:cxnSp>
          <p:nvCxnSpPr>
            <p:cNvPr id="23" name="AutoShape 15"/>
            <p:cNvCxnSpPr>
              <a:cxnSpLocks noChangeShapeType="1"/>
            </p:cNvCxnSpPr>
            <p:nvPr/>
          </p:nvCxnSpPr>
          <p:spPr bwMode="auto">
            <a:xfrm>
              <a:off x="5423" y="15338"/>
              <a:ext cx="0" cy="1064"/>
            </a:xfrm>
            <a:prstGeom prst="straightConnector1">
              <a:avLst/>
            </a:prstGeom>
            <a:noFill/>
            <a:ln w="9525">
              <a:solidFill>
                <a:srgbClr val="000000"/>
              </a:solidFill>
              <a:round/>
              <a:headEnd/>
              <a:tailEnd/>
            </a:ln>
          </p:spPr>
        </p:cxnSp>
        <p:cxnSp>
          <p:nvCxnSpPr>
            <p:cNvPr id="24" name="AutoShape 16"/>
            <p:cNvCxnSpPr>
              <a:cxnSpLocks noChangeShapeType="1"/>
            </p:cNvCxnSpPr>
            <p:nvPr/>
          </p:nvCxnSpPr>
          <p:spPr bwMode="auto">
            <a:xfrm flipH="1">
              <a:off x="1881" y="16402"/>
              <a:ext cx="3542" cy="0"/>
            </a:xfrm>
            <a:prstGeom prst="straightConnector1">
              <a:avLst/>
            </a:prstGeom>
            <a:noFill/>
            <a:ln w="9525">
              <a:solidFill>
                <a:srgbClr val="000000"/>
              </a:solidFill>
              <a:round/>
              <a:headEnd/>
              <a:tailEnd/>
            </a:ln>
          </p:spPr>
        </p:cxnSp>
        <p:cxnSp>
          <p:nvCxnSpPr>
            <p:cNvPr id="25" name="AutoShape 17"/>
            <p:cNvCxnSpPr>
              <a:cxnSpLocks noChangeShapeType="1"/>
            </p:cNvCxnSpPr>
            <p:nvPr/>
          </p:nvCxnSpPr>
          <p:spPr bwMode="auto">
            <a:xfrm flipV="1">
              <a:off x="1881" y="15338"/>
              <a:ext cx="0" cy="1064"/>
            </a:xfrm>
            <a:prstGeom prst="straightConnector1">
              <a:avLst/>
            </a:prstGeom>
            <a:noFill/>
            <a:ln w="9525">
              <a:solidFill>
                <a:srgbClr val="000000"/>
              </a:solidFill>
              <a:round/>
              <a:headEnd/>
              <a:tailEnd type="triangle" w="med" len="med"/>
            </a:ln>
          </p:spPr>
        </p:cxnSp>
        <p:cxnSp>
          <p:nvCxnSpPr>
            <p:cNvPr id="26" name="AutoShape 18"/>
            <p:cNvCxnSpPr>
              <a:cxnSpLocks noChangeShapeType="1"/>
            </p:cNvCxnSpPr>
            <p:nvPr/>
          </p:nvCxnSpPr>
          <p:spPr bwMode="auto">
            <a:xfrm flipV="1">
              <a:off x="1881" y="13570"/>
              <a:ext cx="0" cy="1204"/>
            </a:xfrm>
            <a:prstGeom prst="straightConnector1">
              <a:avLst/>
            </a:prstGeom>
            <a:noFill/>
            <a:ln w="9525">
              <a:solidFill>
                <a:srgbClr val="000000"/>
              </a:solidFill>
              <a:round/>
              <a:headEnd/>
              <a:tailEnd/>
            </a:ln>
          </p:spPr>
        </p:cxnSp>
        <p:cxnSp>
          <p:nvCxnSpPr>
            <p:cNvPr id="27" name="AutoShape 19"/>
            <p:cNvCxnSpPr>
              <a:cxnSpLocks noChangeShapeType="1"/>
            </p:cNvCxnSpPr>
            <p:nvPr/>
          </p:nvCxnSpPr>
          <p:spPr bwMode="auto">
            <a:xfrm>
              <a:off x="1881" y="13570"/>
              <a:ext cx="6218" cy="0"/>
            </a:xfrm>
            <a:prstGeom prst="straightConnector1">
              <a:avLst/>
            </a:prstGeom>
            <a:noFill/>
            <a:ln w="9525">
              <a:solidFill>
                <a:srgbClr val="000000"/>
              </a:solidFill>
              <a:round/>
              <a:headEnd/>
              <a:tailEnd type="triangle" w="med" len="med"/>
            </a:ln>
          </p:spPr>
        </p:cxnSp>
        <p:cxnSp>
          <p:nvCxnSpPr>
            <p:cNvPr id="28" name="AutoShape 20"/>
            <p:cNvCxnSpPr>
              <a:cxnSpLocks noChangeShapeType="1"/>
            </p:cNvCxnSpPr>
            <p:nvPr/>
          </p:nvCxnSpPr>
          <p:spPr bwMode="auto">
            <a:xfrm>
              <a:off x="9100" y="13891"/>
              <a:ext cx="1" cy="892"/>
            </a:xfrm>
            <a:prstGeom prst="straightConnector1">
              <a:avLst/>
            </a:prstGeom>
            <a:noFill/>
            <a:ln w="9525">
              <a:solidFill>
                <a:srgbClr val="000000"/>
              </a:solidFill>
              <a:round/>
              <a:headEnd/>
              <a:tailEnd type="triangle" w="med" len="med"/>
            </a:ln>
          </p:spPr>
        </p:cxnSp>
        <p:sp>
          <p:nvSpPr>
            <p:cNvPr id="29" name="Text Box 21"/>
            <p:cNvSpPr txBox="1">
              <a:spLocks noChangeArrowheads="1"/>
            </p:cNvSpPr>
            <p:nvPr/>
          </p:nvSpPr>
          <p:spPr bwMode="auto">
            <a:xfrm>
              <a:off x="1358" y="16483"/>
              <a:ext cx="4500" cy="481"/>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lvl="0" algn="ctr" fontAlgn="base">
                <a:spcBef>
                  <a:spcPct val="0"/>
                </a:spcBef>
                <a:spcAft>
                  <a:spcPts val="1000"/>
                </a:spcAft>
              </a:pPr>
              <a:r>
                <a:rPr lang="fa-IR" sz="1400" dirty="0" smtClean="0">
                  <a:latin typeface="Calibri" pitchFamily="34" charset="0"/>
                  <a:ea typeface="Arial" pitchFamily="34" charset="0"/>
                  <a:cs typeface="B Mitra" pitchFamily="2" charset="-78"/>
                </a:rPr>
                <a:t>5- اجاره دارایی به نمایندگی از خریداران اوراق</a:t>
              </a:r>
              <a:endParaRPr lang="fa-IR" sz="1400" dirty="0" smtClean="0">
                <a:latin typeface="Arial" pitchFamily="34" charset="0"/>
                <a:cs typeface="B Mitra" pitchFamily="2" charset="-78"/>
              </a:endParaRPr>
            </a:p>
          </p:txBody>
        </p:sp>
        <p:sp>
          <p:nvSpPr>
            <p:cNvPr id="30" name="Text Box 22"/>
            <p:cNvSpPr txBox="1">
              <a:spLocks noChangeArrowheads="1"/>
            </p:cNvSpPr>
            <p:nvPr/>
          </p:nvSpPr>
          <p:spPr bwMode="auto">
            <a:xfrm>
              <a:off x="3646" y="13159"/>
              <a:ext cx="2785" cy="340"/>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fa-IR" sz="1400" dirty="0" smtClean="0">
                  <a:cs typeface="B Mitra" pitchFamily="2" charset="-78"/>
                </a:rPr>
                <a:t>6-پرداخت اجاره‌بها</a:t>
              </a:r>
              <a:endParaRPr lang="en-US" sz="1400" dirty="0" smtClean="0">
                <a:cs typeface="B Mitra" pitchFamily="2" charset="-78"/>
              </a:endParaRPr>
            </a:p>
          </p:txBody>
        </p:sp>
        <p:sp>
          <p:nvSpPr>
            <p:cNvPr id="31" name="Text Box 23"/>
            <p:cNvSpPr txBox="1">
              <a:spLocks noChangeArrowheads="1"/>
            </p:cNvSpPr>
            <p:nvPr/>
          </p:nvSpPr>
          <p:spPr bwMode="auto">
            <a:xfrm>
              <a:off x="9183" y="14075"/>
              <a:ext cx="2061" cy="656"/>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r>
                <a:rPr lang="fa-IR" sz="1400" dirty="0" smtClean="0">
                  <a:cs typeface="B Mitra" pitchFamily="2" charset="-78"/>
                </a:rPr>
                <a:t>7- پرداخت اجاره‌ بها به نمایندگی از نهاد واسط </a:t>
              </a:r>
              <a:endParaRPr lang="en-US" sz="1400" dirty="0">
                <a:cs typeface="B Mitra" pitchFamily="2" charset="-78"/>
              </a:endParaRPr>
            </a:p>
          </p:txBody>
        </p:sp>
      </p:grpSp>
      <p:pic>
        <p:nvPicPr>
          <p:cNvPr id="32" name="Pictur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187624" y="285750"/>
            <a:ext cx="6912768" cy="796925"/>
          </a:xfrm>
        </p:spPr>
        <p:txBody>
          <a:bodyPr>
            <a:normAutofit/>
          </a:bodyPr>
          <a:lstStyle/>
          <a:p>
            <a:pPr algn="r"/>
            <a:r>
              <a:rPr lang="fa-I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مدل عملیاتی انتشار اوراق با هدف تأمین دارایی</a:t>
            </a:r>
            <a:endParaRPr lang="fa-IR"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pSp>
        <p:nvGrpSpPr>
          <p:cNvPr id="32" name="Content Placeholder 7"/>
          <p:cNvGrpSpPr>
            <a:grpSpLocks noGrp="1"/>
          </p:cNvGrpSpPr>
          <p:nvPr/>
        </p:nvGrpSpPr>
        <p:grpSpPr>
          <a:xfrm>
            <a:off x="571500" y="1412777"/>
            <a:ext cx="7858152" cy="4824536"/>
            <a:chOff x="785786" y="1643050"/>
            <a:chExt cx="7215238" cy="4429156"/>
          </a:xfrm>
        </p:grpSpPr>
        <p:sp>
          <p:nvSpPr>
            <p:cNvPr id="33" name="Rectangle 3"/>
            <p:cNvSpPr>
              <a:spLocks noChangeArrowheads="1"/>
            </p:cNvSpPr>
            <p:nvPr/>
          </p:nvSpPr>
          <p:spPr bwMode="auto">
            <a:xfrm>
              <a:off x="785786" y="5004653"/>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lang="fa-IR" sz="1600" dirty="0" smtClean="0">
                  <a:latin typeface="Calibri" pitchFamily="34" charset="0"/>
                  <a:cs typeface="B Mitra" pitchFamily="2" charset="-78"/>
                </a:rPr>
                <a:t>فروشنده</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sp>
          <p:nvSpPr>
            <p:cNvPr id="34" name="Rectangle 4"/>
            <p:cNvSpPr>
              <a:spLocks noChangeArrowheads="1"/>
            </p:cNvSpPr>
            <p:nvPr/>
          </p:nvSpPr>
          <p:spPr bwMode="auto">
            <a:xfrm>
              <a:off x="3390830" y="5004653"/>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lang="fa-IR" sz="1600" dirty="0" smtClean="0">
                  <a:latin typeface="Calibri" pitchFamily="34" charset="0"/>
                  <a:cs typeface="B Mitra" pitchFamily="2" charset="-78"/>
                </a:rPr>
                <a:t>نهاد واسط</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cxnSp>
          <p:nvCxnSpPr>
            <p:cNvPr id="35" name="AutoShape 5"/>
            <p:cNvCxnSpPr>
              <a:cxnSpLocks noChangeShapeType="1"/>
            </p:cNvCxnSpPr>
            <p:nvPr/>
          </p:nvCxnSpPr>
          <p:spPr bwMode="auto">
            <a:xfrm>
              <a:off x="2201820" y="5044802"/>
              <a:ext cx="1163146" cy="1029"/>
            </a:xfrm>
            <a:prstGeom prst="straightConnector1">
              <a:avLst/>
            </a:prstGeom>
            <a:noFill/>
            <a:ln w="9525">
              <a:solidFill>
                <a:srgbClr val="000000"/>
              </a:solidFill>
              <a:round/>
              <a:headEnd/>
              <a:tailEnd type="triangle" w="med" len="med"/>
            </a:ln>
          </p:spPr>
        </p:cxnSp>
        <p:cxnSp>
          <p:nvCxnSpPr>
            <p:cNvPr id="36" name="AutoShape 6"/>
            <p:cNvCxnSpPr>
              <a:cxnSpLocks noChangeShapeType="1"/>
            </p:cNvCxnSpPr>
            <p:nvPr/>
          </p:nvCxnSpPr>
          <p:spPr bwMode="auto">
            <a:xfrm flipH="1">
              <a:off x="2201820" y="5491589"/>
              <a:ext cx="1163146" cy="0"/>
            </a:xfrm>
            <a:prstGeom prst="straightConnector1">
              <a:avLst/>
            </a:prstGeom>
            <a:noFill/>
            <a:ln w="9525">
              <a:solidFill>
                <a:srgbClr val="000000"/>
              </a:solidFill>
              <a:round/>
              <a:headEnd/>
              <a:tailEnd type="triangle" w="med" len="med"/>
            </a:ln>
          </p:spPr>
        </p:cxnSp>
        <p:sp>
          <p:nvSpPr>
            <p:cNvPr id="37" name="Text Box 7"/>
            <p:cNvSpPr txBox="1">
              <a:spLocks noChangeArrowheads="1"/>
            </p:cNvSpPr>
            <p:nvPr/>
          </p:nvSpPr>
          <p:spPr bwMode="auto">
            <a:xfrm>
              <a:off x="2199665" y="4524923"/>
              <a:ext cx="1122913" cy="45399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4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3- فروش دارایی</a:t>
              </a:r>
              <a:endParaRPr kumimoji="0" lang="fa-IR" sz="1400" b="0" i="0" u="none" strike="noStrike" cap="none" normalizeH="0" baseline="0" dirty="0" smtClean="0">
                <a:ln>
                  <a:noFill/>
                </a:ln>
                <a:solidFill>
                  <a:schemeClr val="tx1"/>
                </a:solidFill>
                <a:effectLst/>
                <a:latin typeface="Arial" pitchFamily="34" charset="0"/>
                <a:cs typeface="B Mitra" pitchFamily="2" charset="-78"/>
              </a:endParaRPr>
            </a:p>
          </p:txBody>
        </p:sp>
        <p:sp>
          <p:nvSpPr>
            <p:cNvPr id="38" name="Rectangle 8"/>
            <p:cNvSpPr>
              <a:spLocks noChangeArrowheads="1"/>
            </p:cNvSpPr>
            <p:nvPr/>
          </p:nvSpPr>
          <p:spPr bwMode="auto">
            <a:xfrm>
              <a:off x="6000902" y="5024212"/>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خریداران اوراق</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cxnSp>
          <p:nvCxnSpPr>
            <p:cNvPr id="39" name="AutoShape 9"/>
            <p:cNvCxnSpPr>
              <a:cxnSpLocks noChangeShapeType="1"/>
            </p:cNvCxnSpPr>
            <p:nvPr/>
          </p:nvCxnSpPr>
          <p:spPr bwMode="auto">
            <a:xfrm>
              <a:off x="4811893" y="5064361"/>
              <a:ext cx="1163146" cy="1029"/>
            </a:xfrm>
            <a:prstGeom prst="straightConnector1">
              <a:avLst/>
            </a:prstGeom>
            <a:noFill/>
            <a:ln w="9525">
              <a:solidFill>
                <a:srgbClr val="000000"/>
              </a:solidFill>
              <a:round/>
              <a:headEnd/>
              <a:tailEnd type="triangle" w="med" len="med"/>
            </a:ln>
          </p:spPr>
        </p:cxnSp>
        <p:cxnSp>
          <p:nvCxnSpPr>
            <p:cNvPr id="40" name="AutoShape 10"/>
            <p:cNvCxnSpPr>
              <a:cxnSpLocks noChangeShapeType="1"/>
            </p:cNvCxnSpPr>
            <p:nvPr/>
          </p:nvCxnSpPr>
          <p:spPr bwMode="auto">
            <a:xfrm flipH="1">
              <a:off x="4811893" y="5511149"/>
              <a:ext cx="1163146" cy="0"/>
            </a:xfrm>
            <a:prstGeom prst="straightConnector1">
              <a:avLst/>
            </a:prstGeom>
            <a:noFill/>
            <a:ln w="9525">
              <a:solidFill>
                <a:srgbClr val="000000"/>
              </a:solidFill>
              <a:round/>
              <a:headEnd/>
              <a:tailEnd type="triangle" w="med" len="med"/>
            </a:ln>
          </p:spPr>
        </p:cxnSp>
        <p:sp>
          <p:nvSpPr>
            <p:cNvPr id="41" name="Text Box 11"/>
            <p:cNvSpPr txBox="1">
              <a:spLocks noChangeArrowheads="1"/>
            </p:cNvSpPr>
            <p:nvPr/>
          </p:nvSpPr>
          <p:spPr bwMode="auto">
            <a:xfrm>
              <a:off x="4783156" y="4583602"/>
              <a:ext cx="1360715" cy="379872"/>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4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1- انتشار اوراق</a:t>
              </a:r>
              <a:endParaRPr kumimoji="0" lang="fa-IR" sz="1400" b="0" i="0" u="none" strike="noStrike" cap="none" normalizeH="0" baseline="0" dirty="0" smtClean="0">
                <a:ln>
                  <a:noFill/>
                </a:ln>
                <a:solidFill>
                  <a:schemeClr val="tx1"/>
                </a:solidFill>
                <a:effectLst/>
                <a:latin typeface="Arial" pitchFamily="34" charset="0"/>
                <a:cs typeface="B Mitra" pitchFamily="2" charset="-78"/>
              </a:endParaRPr>
            </a:p>
          </p:txBody>
        </p:sp>
        <p:sp>
          <p:nvSpPr>
            <p:cNvPr id="42" name="Text Box 12"/>
            <p:cNvSpPr txBox="1">
              <a:spLocks noChangeArrowheads="1"/>
            </p:cNvSpPr>
            <p:nvPr/>
          </p:nvSpPr>
          <p:spPr bwMode="auto">
            <a:xfrm>
              <a:off x="2142909" y="5557474"/>
              <a:ext cx="1246484" cy="497231"/>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lvl="0" algn="ctr" fontAlgn="base">
                <a:spcBef>
                  <a:spcPct val="0"/>
                </a:spcBef>
                <a:spcAft>
                  <a:spcPts val="1000"/>
                </a:spcAft>
              </a:pPr>
              <a:r>
                <a:rPr lang="fa-IR" sz="1400" dirty="0" smtClean="0">
                  <a:latin typeface="Calibri" pitchFamily="34" charset="0"/>
                  <a:ea typeface="Arial" pitchFamily="34" charset="0"/>
                  <a:cs typeface="B Mitra" pitchFamily="2" charset="-78"/>
                </a:rPr>
                <a:t>4- پرداخت وجه</a:t>
              </a:r>
              <a:endParaRPr lang="fa-IR" sz="1400" dirty="0" smtClean="0">
                <a:latin typeface="Arial" pitchFamily="34" charset="0"/>
                <a:cs typeface="B Mitra" pitchFamily="2" charset="-78"/>
              </a:endParaRPr>
            </a:p>
          </p:txBody>
        </p:sp>
        <p:sp>
          <p:nvSpPr>
            <p:cNvPr id="43" name="Text Box 13"/>
            <p:cNvSpPr txBox="1">
              <a:spLocks noChangeArrowheads="1"/>
            </p:cNvSpPr>
            <p:nvPr/>
          </p:nvSpPr>
          <p:spPr bwMode="auto">
            <a:xfrm>
              <a:off x="4811893" y="5585270"/>
              <a:ext cx="1260134" cy="486936"/>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4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2- پرداخت وجه</a:t>
              </a:r>
              <a:endParaRPr kumimoji="0" lang="fa-IR" sz="1400" b="0" i="0" u="none" strike="noStrike" cap="none" normalizeH="0" baseline="0" dirty="0" smtClean="0">
                <a:ln>
                  <a:noFill/>
                </a:ln>
                <a:solidFill>
                  <a:schemeClr val="tx1"/>
                </a:solidFill>
                <a:effectLst/>
                <a:latin typeface="Arial" pitchFamily="34" charset="0"/>
                <a:cs typeface="B Mitra" pitchFamily="2" charset="-78"/>
              </a:endParaRPr>
            </a:p>
          </p:txBody>
        </p:sp>
        <p:sp>
          <p:nvSpPr>
            <p:cNvPr id="44" name="Rectangle 14"/>
            <p:cNvSpPr>
              <a:spLocks noChangeArrowheads="1"/>
            </p:cNvSpPr>
            <p:nvPr/>
          </p:nvSpPr>
          <p:spPr bwMode="auto">
            <a:xfrm>
              <a:off x="6000902" y="3510901"/>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عامل پرداخت</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cxnSp>
          <p:nvCxnSpPr>
            <p:cNvPr id="45" name="AutoShape 15"/>
            <p:cNvCxnSpPr>
              <a:cxnSpLocks noChangeShapeType="1"/>
            </p:cNvCxnSpPr>
            <p:nvPr/>
          </p:nvCxnSpPr>
          <p:spPr bwMode="auto">
            <a:xfrm rot="5400000" flipH="1" flipV="1">
              <a:off x="2711809" y="3645323"/>
              <a:ext cx="2719456" cy="794"/>
            </a:xfrm>
            <a:prstGeom prst="straightConnector1">
              <a:avLst/>
            </a:prstGeom>
            <a:noFill/>
            <a:ln w="9525">
              <a:solidFill>
                <a:srgbClr val="000000"/>
              </a:solidFill>
              <a:round/>
              <a:headEnd/>
              <a:tailEnd/>
            </a:ln>
          </p:spPr>
        </p:cxnSp>
        <p:cxnSp>
          <p:nvCxnSpPr>
            <p:cNvPr id="46" name="AutoShape 16"/>
            <p:cNvCxnSpPr>
              <a:cxnSpLocks noChangeShapeType="1"/>
            </p:cNvCxnSpPr>
            <p:nvPr/>
          </p:nvCxnSpPr>
          <p:spPr bwMode="auto">
            <a:xfrm flipV="1">
              <a:off x="4074850" y="2298194"/>
              <a:ext cx="1887975" cy="7041"/>
            </a:xfrm>
            <a:prstGeom prst="straightConnector1">
              <a:avLst/>
            </a:prstGeom>
            <a:noFill/>
            <a:ln w="9525">
              <a:solidFill>
                <a:srgbClr val="000000"/>
              </a:solidFill>
              <a:round/>
              <a:headEnd/>
              <a:tailEnd type="triangle" w="med" len="med"/>
            </a:ln>
          </p:spPr>
        </p:cxnSp>
        <p:cxnSp>
          <p:nvCxnSpPr>
            <p:cNvPr id="47" name="AutoShape 17"/>
            <p:cNvCxnSpPr>
              <a:cxnSpLocks noChangeShapeType="1"/>
            </p:cNvCxnSpPr>
            <p:nvPr/>
          </p:nvCxnSpPr>
          <p:spPr bwMode="auto">
            <a:xfrm>
              <a:off x="6681978" y="4095637"/>
              <a:ext cx="718" cy="918281"/>
            </a:xfrm>
            <a:prstGeom prst="straightConnector1">
              <a:avLst/>
            </a:prstGeom>
            <a:noFill/>
            <a:ln w="9525">
              <a:solidFill>
                <a:srgbClr val="000000"/>
              </a:solidFill>
              <a:round/>
              <a:headEnd/>
              <a:tailEnd type="triangle" w="med" len="med"/>
            </a:ln>
          </p:spPr>
        </p:cxnSp>
        <p:sp>
          <p:nvSpPr>
            <p:cNvPr id="48" name="Text Box 18"/>
            <p:cNvSpPr txBox="1">
              <a:spLocks noChangeArrowheads="1"/>
            </p:cNvSpPr>
            <p:nvPr/>
          </p:nvSpPr>
          <p:spPr bwMode="auto">
            <a:xfrm>
              <a:off x="6752385" y="4197553"/>
              <a:ext cx="1248639" cy="765921"/>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r>
                <a:rPr lang="fa-IR" sz="1400" dirty="0" smtClean="0">
                  <a:cs typeface="B Mitra" pitchFamily="2" charset="-78"/>
                </a:rPr>
                <a:t>7- پرداخت اجاره‌بها به نمایندگی از نهاد واسط </a:t>
              </a:r>
              <a:endParaRPr lang="en-US" sz="1400" dirty="0">
                <a:cs typeface="B Mitra" pitchFamily="2" charset="-78"/>
              </a:endParaRPr>
            </a:p>
          </p:txBody>
        </p:sp>
        <p:sp>
          <p:nvSpPr>
            <p:cNvPr id="49" name="Rectangle 19"/>
            <p:cNvSpPr>
              <a:spLocks noChangeArrowheads="1"/>
            </p:cNvSpPr>
            <p:nvPr/>
          </p:nvSpPr>
          <p:spPr bwMode="auto">
            <a:xfrm>
              <a:off x="5990126" y="2028474"/>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lang="fa-IR" sz="1600" dirty="0" smtClean="0">
                  <a:latin typeface="Calibri" pitchFamily="34" charset="0"/>
                  <a:cs typeface="B Mitra" pitchFamily="2" charset="-78"/>
                </a:rPr>
                <a:t>بانی</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cxnSp>
          <p:nvCxnSpPr>
            <p:cNvPr id="50" name="AutoShape 20"/>
            <p:cNvCxnSpPr>
              <a:cxnSpLocks noChangeShapeType="1"/>
            </p:cNvCxnSpPr>
            <p:nvPr/>
          </p:nvCxnSpPr>
          <p:spPr bwMode="auto">
            <a:xfrm>
              <a:off x="6681978" y="2597768"/>
              <a:ext cx="718" cy="918281"/>
            </a:xfrm>
            <a:prstGeom prst="straightConnector1">
              <a:avLst/>
            </a:prstGeom>
            <a:noFill/>
            <a:ln w="9525">
              <a:solidFill>
                <a:srgbClr val="000000"/>
              </a:solidFill>
              <a:round/>
              <a:headEnd/>
              <a:tailEnd type="triangle" w="med" len="med"/>
            </a:ln>
          </p:spPr>
        </p:cxnSp>
        <p:sp>
          <p:nvSpPr>
            <p:cNvPr id="51" name="Text Box 21"/>
            <p:cNvSpPr txBox="1">
              <a:spLocks noChangeArrowheads="1"/>
            </p:cNvSpPr>
            <p:nvPr/>
          </p:nvSpPr>
          <p:spPr bwMode="auto">
            <a:xfrm>
              <a:off x="6752385" y="2828367"/>
              <a:ext cx="1248639" cy="495172"/>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fa-IR" sz="1400" dirty="0" smtClean="0">
                  <a:cs typeface="B Mitra" pitchFamily="2" charset="-78"/>
                </a:rPr>
                <a:t>6- پرداخت اجاره‌بها</a:t>
              </a:r>
              <a:endParaRPr lang="en-US" sz="1400" dirty="0" smtClean="0">
                <a:cs typeface="B Mitra" pitchFamily="2" charset="-78"/>
              </a:endParaRPr>
            </a:p>
            <a:p>
              <a:pPr marL="0" marR="0" lvl="0" indent="0" algn="l" defTabSz="914400" rtl="1" eaLnBrk="1" fontAlgn="base" latinLnBrk="0" hangingPunct="1">
                <a:lnSpc>
                  <a:spcPct val="100000"/>
                </a:lnSpc>
                <a:spcBef>
                  <a:spcPct val="0"/>
                </a:spcBef>
                <a:spcAft>
                  <a:spcPts val="1000"/>
                </a:spcAft>
                <a:buClrTx/>
                <a:buSzTx/>
                <a:buFontTx/>
                <a:buNone/>
                <a:tabLst/>
              </a:pPr>
              <a:endParaRPr kumimoji="0" lang="fa-I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52" name="Text Box 22"/>
            <p:cNvSpPr txBox="1">
              <a:spLocks noChangeArrowheads="1"/>
            </p:cNvSpPr>
            <p:nvPr/>
          </p:nvSpPr>
          <p:spPr bwMode="auto">
            <a:xfrm>
              <a:off x="4143372" y="1643050"/>
              <a:ext cx="1741286" cy="567015"/>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4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5- اجاره دارایی</a:t>
              </a:r>
              <a:r>
                <a:rPr kumimoji="0" lang="fa-IR" sz="1400" b="0" i="0" u="none" strike="noStrike" cap="none" normalizeH="0" dirty="0" smtClean="0">
                  <a:ln>
                    <a:noFill/>
                  </a:ln>
                  <a:solidFill>
                    <a:schemeClr val="tx1"/>
                  </a:solidFill>
                  <a:effectLst/>
                  <a:latin typeface="Calibri" pitchFamily="34" charset="0"/>
                  <a:ea typeface="Arial" pitchFamily="34" charset="0"/>
                  <a:cs typeface="B Mitra" pitchFamily="2" charset="-78"/>
                </a:rPr>
                <a:t> به نمایندگی از خریداران اوراق</a:t>
              </a:r>
              <a:endParaRPr kumimoji="0" lang="fa-IR" sz="1400" b="0" i="0" u="none" strike="noStrike" cap="none" normalizeH="0" baseline="0" dirty="0" smtClean="0">
                <a:ln>
                  <a:noFill/>
                </a:ln>
                <a:solidFill>
                  <a:schemeClr val="tx1"/>
                </a:solidFill>
                <a:effectLst/>
                <a:latin typeface="Arial" pitchFamily="34" charset="0"/>
                <a:cs typeface="B Mitra" pitchFamily="2" charset="-78"/>
              </a:endParaRPr>
            </a:p>
          </p:txBody>
        </p:sp>
      </p:gr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5227907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355829" y="285750"/>
            <a:ext cx="6645196" cy="796925"/>
          </a:xfrm>
        </p:spPr>
        <p:txBody>
          <a:bodyPr>
            <a:normAutofit/>
          </a:bodyPr>
          <a:lstStyle/>
          <a:p>
            <a:pPr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شرایط بانی در اوراق اجاره</a:t>
            </a:r>
          </a:p>
        </p:txBody>
      </p:sp>
      <p:sp>
        <p:nvSpPr>
          <p:cNvPr id="3" name="Content Placeholder 2"/>
          <p:cNvSpPr>
            <a:spLocks noGrp="1"/>
          </p:cNvSpPr>
          <p:nvPr>
            <p:ph idx="4294967295"/>
          </p:nvPr>
        </p:nvSpPr>
        <p:spPr>
          <a:xfrm>
            <a:off x="395536" y="1341438"/>
            <a:ext cx="8208912" cy="4827587"/>
          </a:xfrm>
        </p:spPr>
        <p:txBody>
          <a:bodyPr>
            <a:normAutofit fontScale="92500" lnSpcReduction="10000"/>
          </a:bodyPr>
          <a:lstStyle/>
          <a:p>
            <a:pPr marL="342900" lvl="3" indent="-342900" algn="justLow">
              <a:lnSpc>
                <a:spcPct val="120000"/>
              </a:lnSpc>
              <a:buFont typeface="Arial" pitchFamily="34" charset="0"/>
              <a:buChar char="•"/>
              <a:defRPr/>
            </a:pPr>
            <a:r>
              <a:rPr lang="fa-IR" sz="1800" b="1" dirty="0" smtClean="0">
                <a:ln w="11430"/>
                <a:solidFill>
                  <a:schemeClr val="tx2"/>
                </a:solidFill>
                <a:cs typeface="B Mitra" pitchFamily="2" charset="-78"/>
              </a:rPr>
              <a:t>در ایران به ثبت رسیده و مرکز اصلی فعالیت آن در ایران باشد،</a:t>
            </a:r>
          </a:p>
          <a:p>
            <a:pPr marL="342900" lvl="3" indent="-342900" algn="justLow">
              <a:lnSpc>
                <a:spcPct val="120000"/>
              </a:lnSpc>
              <a:buFont typeface="Arial" pitchFamily="34" charset="0"/>
              <a:buChar char="•"/>
              <a:defRPr/>
            </a:pPr>
            <a:endParaRPr lang="en-US" sz="1800" b="1" dirty="0" smtClean="0">
              <a:ln w="11430"/>
              <a:solidFill>
                <a:schemeClr val="tx2"/>
              </a:solidFill>
              <a:cs typeface="B Mitra" pitchFamily="2" charset="-78"/>
            </a:endParaRPr>
          </a:p>
          <a:p>
            <a:pPr marL="342900" lvl="3" indent="-342900" algn="justLow">
              <a:lnSpc>
                <a:spcPct val="120000"/>
              </a:lnSpc>
              <a:buFont typeface="Arial" pitchFamily="34" charset="0"/>
              <a:buChar char="•"/>
              <a:defRPr/>
            </a:pPr>
            <a:r>
              <a:rPr lang="fa-IR" sz="1800" b="1" u="sng" dirty="0" smtClean="0">
                <a:ln w="11430"/>
                <a:solidFill>
                  <a:schemeClr val="tx2"/>
                </a:solidFill>
                <a:cs typeface="B Mitra" pitchFamily="2" charset="-78"/>
              </a:rPr>
              <a:t>مجموع جریانات نقدی حاصل از عملیات آن در دو سال مالی اخیر مثبت باشد</a:t>
            </a:r>
            <a:r>
              <a:rPr lang="fa-IR" sz="1800" b="1" dirty="0" smtClean="0">
                <a:ln w="11430"/>
                <a:solidFill>
                  <a:schemeClr val="tx2"/>
                </a:solidFill>
                <a:cs typeface="B Mitra" pitchFamily="2" charset="-78"/>
              </a:rPr>
              <a:t>. اگر جریان نقد حاصل از عملیات بانی مطابق صورت‌های مالی میان‌دوره‌ای حسابرسی شده در سال جاری مثبت باشد می‌تواند در محاسبة مجموع جریان نقدی مذکور لحاظ شود.</a:t>
            </a:r>
          </a:p>
          <a:p>
            <a:pPr marL="342900" lvl="3" indent="-342900" algn="justLow">
              <a:lnSpc>
                <a:spcPct val="120000"/>
              </a:lnSpc>
              <a:buFont typeface="Arial" pitchFamily="34" charset="0"/>
              <a:buChar char="•"/>
              <a:defRPr/>
            </a:pPr>
            <a:endParaRPr lang="en-US" sz="1800" b="1" dirty="0" smtClean="0">
              <a:ln w="11430"/>
              <a:solidFill>
                <a:schemeClr val="tx2"/>
              </a:solidFill>
              <a:cs typeface="B Mitra" pitchFamily="2" charset="-78"/>
            </a:endParaRPr>
          </a:p>
          <a:p>
            <a:pPr marL="342900" lvl="3" indent="-342900" algn="justLow">
              <a:lnSpc>
                <a:spcPct val="120000"/>
              </a:lnSpc>
              <a:buFont typeface="Arial" pitchFamily="34" charset="0"/>
              <a:buChar char="•"/>
              <a:defRPr/>
            </a:pPr>
            <a:r>
              <a:rPr lang="fa-IR" sz="1800" b="1" u="sng" dirty="0" smtClean="0">
                <a:ln w="11430"/>
                <a:solidFill>
                  <a:schemeClr val="tx2"/>
                </a:solidFill>
                <a:cs typeface="B Mitra" pitchFamily="2" charset="-78"/>
              </a:rPr>
              <a:t>حداکثر نسبت مجموع بدهی‌ها به دارایی‌های آن 90 درصد باشد</a:t>
            </a:r>
            <a:r>
              <a:rPr lang="fa-IR" sz="1800" b="1" dirty="0" smtClean="0">
                <a:ln w="11430"/>
                <a:solidFill>
                  <a:schemeClr val="tx2"/>
                </a:solidFill>
                <a:cs typeface="B Mitra" pitchFamily="2" charset="-78"/>
              </a:rPr>
              <a:t>،</a:t>
            </a:r>
          </a:p>
          <a:p>
            <a:pPr marL="342900" lvl="3" indent="-342900" algn="justLow">
              <a:lnSpc>
                <a:spcPct val="120000"/>
              </a:lnSpc>
              <a:buFont typeface="Arial" pitchFamily="34" charset="0"/>
              <a:buChar char="•"/>
              <a:defRPr/>
            </a:pPr>
            <a:endParaRPr lang="en-US" sz="1800" b="1" dirty="0" smtClean="0">
              <a:ln w="11430"/>
              <a:solidFill>
                <a:schemeClr val="tx2"/>
              </a:solidFill>
              <a:cs typeface="B Mitra" pitchFamily="2" charset="-78"/>
            </a:endParaRPr>
          </a:p>
          <a:p>
            <a:pPr marL="342900" lvl="3" indent="-342900" algn="justLow">
              <a:lnSpc>
                <a:spcPct val="120000"/>
              </a:lnSpc>
              <a:buFont typeface="Arial" pitchFamily="34" charset="0"/>
              <a:buChar char="•"/>
              <a:defRPr/>
            </a:pPr>
            <a:r>
              <a:rPr lang="fa-IR" sz="1800" b="1" dirty="0" smtClean="0">
                <a:ln w="11430"/>
                <a:solidFill>
                  <a:schemeClr val="tx2"/>
                </a:solidFill>
                <a:cs typeface="B Mitra" pitchFamily="2" charset="-78"/>
              </a:rPr>
              <a:t>اظهارنظر بازرس و حسابرس شرکت در خصوص صورت‌های مالی دو سال مالی اخیر آن مردود یا عدم اظهارنظر نباشد.</a:t>
            </a:r>
          </a:p>
          <a:p>
            <a:pPr marL="342900" lvl="3" indent="-342900" algn="justLow">
              <a:lnSpc>
                <a:spcPct val="120000"/>
              </a:lnSpc>
              <a:buFont typeface="Arial" pitchFamily="34" charset="0"/>
              <a:buChar char="•"/>
              <a:defRPr/>
            </a:pPr>
            <a:endParaRPr lang="fa-IR" sz="1800" b="1" dirty="0" smtClean="0">
              <a:ln w="11430"/>
              <a:solidFill>
                <a:schemeClr val="tx2"/>
              </a:solidFill>
              <a:cs typeface="B Mitra" pitchFamily="2" charset="-78"/>
            </a:endParaRPr>
          </a:p>
          <a:p>
            <a:pPr marL="342900" lvl="3" indent="-342900" algn="justLow">
              <a:lnSpc>
                <a:spcPct val="120000"/>
              </a:lnSpc>
              <a:buFont typeface="Arial" pitchFamily="34" charset="0"/>
              <a:buChar char="•"/>
              <a:defRPr/>
            </a:pPr>
            <a:r>
              <a:rPr lang="fa-IR" sz="1800" b="1" dirty="0" smtClean="0">
                <a:ln w="11430"/>
                <a:solidFill>
                  <a:schemeClr val="tx2"/>
                </a:solidFill>
                <a:cs typeface="B Mitra" pitchFamily="2" charset="-78"/>
              </a:rPr>
              <a:t>بانی می‌بایست دارای توانایی پرداخت مبالغ اجاره‌بها باشد.</a:t>
            </a:r>
          </a:p>
          <a:p>
            <a:pPr marL="342900" lvl="3" indent="-342900" algn="justLow">
              <a:lnSpc>
                <a:spcPct val="120000"/>
              </a:lnSpc>
              <a:buFont typeface="Arial" pitchFamily="34" charset="0"/>
              <a:buChar char="•"/>
              <a:defRPr/>
            </a:pPr>
            <a:endParaRPr lang="fa-IR" sz="1800" b="1" dirty="0" smtClean="0">
              <a:ln w="11430"/>
              <a:solidFill>
                <a:schemeClr val="tx2"/>
              </a:solidFill>
              <a:cs typeface="B Mitra" pitchFamily="2" charset="-78"/>
            </a:endParaRPr>
          </a:p>
          <a:p>
            <a:pPr marL="342900" lvl="3" indent="-342900" algn="justLow">
              <a:lnSpc>
                <a:spcPct val="120000"/>
              </a:lnSpc>
              <a:buFont typeface="Arial" pitchFamily="34" charset="0"/>
              <a:buChar char="•"/>
              <a:defRPr/>
            </a:pPr>
            <a:r>
              <a:rPr lang="fa-IR" sz="1800" b="1" dirty="0" smtClean="0">
                <a:ln w="11430"/>
                <a:solidFill>
                  <a:schemeClr val="tx2"/>
                </a:solidFill>
                <a:cs typeface="B Mitra" pitchFamily="2" charset="-78"/>
              </a:rPr>
              <a:t>بانی به‌طور مستقیم یا غیر مستقیم مجاز به خرید اوراق اجارۀ منتشره به منظور تأمین مالی خود نخواهد بود.</a:t>
            </a:r>
            <a:endParaRPr lang="en-US" sz="1800" b="1" dirty="0" smtClean="0">
              <a:ln w="11430"/>
              <a:solidFill>
                <a:schemeClr val="tx2"/>
              </a:solidFill>
              <a:cs typeface="B Mitra" pitchFamily="2" charset="-78"/>
            </a:endParaRPr>
          </a:p>
          <a:p>
            <a:pPr marL="342900" lvl="3" indent="-342900" algn="justLow">
              <a:lnSpc>
                <a:spcPct val="120000"/>
              </a:lnSpc>
              <a:buFont typeface="Arial" pitchFamily="34" charset="0"/>
              <a:buChar char="•"/>
              <a:defRPr/>
            </a:pPr>
            <a:endParaRPr lang="fa-IR" sz="1800" b="1" dirty="0" smtClean="0">
              <a:ln w="11430"/>
              <a:solidFill>
                <a:schemeClr val="tx2"/>
              </a:solidFill>
              <a:cs typeface="B Mitra" pitchFamily="2" charset="-78"/>
            </a:endParaRPr>
          </a:p>
          <a:p>
            <a:pPr marL="342900" lvl="2" indent="-342900" algn="justLow">
              <a:lnSpc>
                <a:spcPct val="140000"/>
              </a:lnSpc>
              <a:defRPr/>
            </a:pPr>
            <a:endParaRPr lang="en-US" sz="2500" b="1" dirty="0" smtClean="0">
              <a:ln w="11430"/>
              <a:solidFill>
                <a:schemeClr val="tx2"/>
              </a:solidFill>
              <a:cs typeface="B Mitra" pitchFamily="2" charset="-78"/>
            </a:endParaRPr>
          </a:p>
          <a:p>
            <a:pPr marL="342900" lvl="2" indent="-342900" algn="justLow">
              <a:lnSpc>
                <a:spcPct val="140000"/>
              </a:lnSpc>
              <a:defRPr/>
            </a:pPr>
            <a:endParaRPr lang="fa-IR" sz="25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528" y="285750"/>
            <a:ext cx="7677496" cy="796925"/>
          </a:xfrm>
        </p:spPr>
        <p:txBody>
          <a:bodyPr>
            <a:normAutofit/>
          </a:bodyPr>
          <a:lstStyle/>
          <a:p>
            <a:pPr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فروشنده و دارایی‌های موضوع انتشار اوراق اجاره</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395536" y="1643063"/>
            <a:ext cx="8280920" cy="4525962"/>
          </a:xfrm>
        </p:spPr>
        <p:txBody>
          <a:bodyPr>
            <a:normAutofit/>
          </a:bodyPr>
          <a:lstStyle/>
          <a:p>
            <a:pPr marL="342900" lvl="2" indent="-342900" algn="justLow">
              <a:lnSpc>
                <a:spcPct val="140000"/>
              </a:lnSpc>
              <a:buClr>
                <a:schemeClr val="tx2"/>
              </a:buClr>
              <a:buNone/>
              <a:defRPr/>
            </a:pPr>
            <a:r>
              <a:rPr lang="fa-IR" sz="2500" b="1" dirty="0" smtClean="0">
                <a:ln w="11430"/>
                <a:solidFill>
                  <a:schemeClr val="tx2"/>
                </a:solidFill>
                <a:cs typeface="B Mitra" pitchFamily="2" charset="-78"/>
              </a:rPr>
              <a:t>فروشنده می‌تواند بانی یا شخص حقوقی دیگری باشد.</a:t>
            </a:r>
          </a:p>
          <a:p>
            <a:pPr marL="342900" lvl="2" indent="-342900" algn="justLow">
              <a:lnSpc>
                <a:spcPct val="140000"/>
              </a:lnSpc>
              <a:buClr>
                <a:schemeClr val="tx2"/>
              </a:buClr>
              <a:buNone/>
              <a:defRPr/>
            </a:pPr>
            <a:endParaRPr lang="fa-IR" sz="2500" b="1" dirty="0" smtClean="0">
              <a:ln w="11430"/>
              <a:solidFill>
                <a:schemeClr val="tx2"/>
              </a:solidFill>
              <a:cs typeface="B Mitra" pitchFamily="2" charset="-78"/>
            </a:endParaRPr>
          </a:p>
          <a:p>
            <a:pPr marL="342900" lvl="2" indent="-342900" algn="justLow">
              <a:lnSpc>
                <a:spcPct val="140000"/>
              </a:lnSpc>
              <a:buClr>
                <a:schemeClr val="tx2"/>
              </a:buClr>
              <a:defRPr/>
            </a:pPr>
            <a:r>
              <a:rPr lang="fa-IR" sz="2500" b="1" dirty="0" smtClean="0">
                <a:ln w="11430"/>
                <a:solidFill>
                  <a:schemeClr val="tx2"/>
                </a:solidFill>
                <a:cs typeface="B Mitra" pitchFamily="2" charset="-78"/>
              </a:rPr>
              <a:t>دارایی:</a:t>
            </a:r>
          </a:p>
          <a:p>
            <a:pPr marL="800100" lvl="3" indent="-342900" algn="justLow">
              <a:lnSpc>
                <a:spcPct val="140000"/>
              </a:lnSpc>
              <a:buClr>
                <a:schemeClr val="tx2"/>
              </a:buClr>
              <a:defRPr/>
            </a:pPr>
            <a:r>
              <a:rPr lang="fa-IR" sz="2100" b="1" dirty="0" smtClean="0">
                <a:ln w="11430"/>
                <a:solidFill>
                  <a:schemeClr val="tx2"/>
                </a:solidFill>
                <a:cs typeface="B Mitra" pitchFamily="2" charset="-78"/>
              </a:rPr>
              <a:t>زمین</a:t>
            </a:r>
          </a:p>
          <a:p>
            <a:pPr marL="800100" lvl="3" indent="-342900" algn="justLow">
              <a:lnSpc>
                <a:spcPct val="140000"/>
              </a:lnSpc>
              <a:buClr>
                <a:schemeClr val="tx2"/>
              </a:buClr>
              <a:defRPr/>
            </a:pPr>
            <a:r>
              <a:rPr lang="fa-IR" sz="2100" b="1" dirty="0" smtClean="0">
                <a:ln w="11430"/>
                <a:solidFill>
                  <a:schemeClr val="tx2"/>
                </a:solidFill>
                <a:cs typeface="B Mitra" pitchFamily="2" charset="-78"/>
              </a:rPr>
              <a:t>ساختمان و تأسیسات</a:t>
            </a:r>
          </a:p>
          <a:p>
            <a:pPr marL="800100" lvl="3" indent="-342900" algn="justLow">
              <a:lnSpc>
                <a:spcPct val="140000"/>
              </a:lnSpc>
              <a:buClr>
                <a:schemeClr val="tx2"/>
              </a:buClr>
              <a:defRPr/>
            </a:pPr>
            <a:r>
              <a:rPr lang="fa-IR" sz="2100" b="1" dirty="0" smtClean="0">
                <a:ln w="11430"/>
                <a:solidFill>
                  <a:schemeClr val="tx2"/>
                </a:solidFill>
                <a:cs typeface="B Mitra" pitchFamily="2" charset="-78"/>
              </a:rPr>
              <a:t>ماشین‌آلات و تجهیزات</a:t>
            </a:r>
          </a:p>
          <a:p>
            <a:pPr marL="800100" lvl="3" indent="-342900" algn="justLow">
              <a:lnSpc>
                <a:spcPct val="140000"/>
              </a:lnSpc>
              <a:buClr>
                <a:schemeClr val="tx2"/>
              </a:buClr>
              <a:defRPr/>
            </a:pPr>
            <a:r>
              <a:rPr lang="fa-IR" sz="2100" b="1" dirty="0" smtClean="0">
                <a:ln w="11430"/>
                <a:solidFill>
                  <a:schemeClr val="tx2"/>
                </a:solidFill>
                <a:cs typeface="B Mitra" pitchFamily="2" charset="-78"/>
              </a:rPr>
              <a:t>وسایل حمل و نقل</a:t>
            </a:r>
          </a:p>
          <a:p>
            <a:pPr marL="342900" lvl="2" indent="-342900" algn="justLow">
              <a:lnSpc>
                <a:spcPct val="140000"/>
              </a:lnSpc>
              <a:defRPr/>
            </a:pPr>
            <a:endParaRPr lang="fa-IR" sz="2500" b="1" dirty="0" smtClean="0">
              <a:ln w="11430"/>
              <a:solidFill>
                <a:schemeClr val="tx2"/>
              </a:solidFill>
              <a:effectLst>
                <a:outerShdw blurRad="38100" dist="38100" dir="2700000" algn="tl">
                  <a:srgbClr val="000000">
                    <a:alpha val="43137"/>
                  </a:srgbClr>
                </a:outerShdw>
              </a:effectLst>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7" name="Picture 4" descr="C:\Documents and Settings\w\My Documents\My Pictures\power point\law-book.jpg"/>
          <p:cNvPicPr>
            <a:picLocks noChangeAspect="1" noChangeArrowheads="1"/>
          </p:cNvPicPr>
          <p:nvPr/>
        </p:nvPicPr>
        <p:blipFill>
          <a:blip r:embed="rId3" cstate="print"/>
          <a:srcRect/>
          <a:stretch>
            <a:fillRect/>
          </a:stretch>
        </p:blipFill>
        <p:spPr bwMode="auto">
          <a:xfrm>
            <a:off x="1059261" y="2734223"/>
            <a:ext cx="3012673" cy="256698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8100392" cy="796925"/>
          </a:xfrm>
        </p:spPr>
        <p:txBody>
          <a:bodyPr>
            <a:normAutofit/>
          </a:bodyPr>
          <a:lstStyle/>
          <a:p>
            <a:pPr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ارکان انتشار اوراق اجاره</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467544" y="1643063"/>
            <a:ext cx="8208912" cy="4450233"/>
          </a:xfrm>
        </p:spPr>
        <p:txBody>
          <a:bodyPr>
            <a:normAutofit fontScale="47500" lnSpcReduction="20000"/>
          </a:bodyPr>
          <a:lstStyle/>
          <a:p>
            <a:pPr algn="just">
              <a:lnSpc>
                <a:spcPct val="140000"/>
              </a:lnSpc>
              <a:defRPr/>
            </a:pPr>
            <a:r>
              <a:rPr lang="fa-IR" sz="3300" b="1" dirty="0" smtClean="0">
                <a:ln w="11430"/>
                <a:solidFill>
                  <a:srgbClr val="FF0000"/>
                </a:solidFill>
                <a:cs typeface="B Mitra" pitchFamily="2" charset="-78"/>
              </a:rPr>
              <a:t>عامل پرداخت:</a:t>
            </a:r>
            <a:r>
              <a:rPr lang="fa-IR" sz="3300" b="1" dirty="0" smtClean="0">
                <a:ln w="11430"/>
                <a:solidFill>
                  <a:schemeClr val="tx2"/>
                </a:solidFill>
                <a:cs typeface="B Mitra" pitchFamily="2" charset="-78"/>
              </a:rPr>
              <a:t> </a:t>
            </a:r>
            <a:r>
              <a:rPr lang="fa-IR" sz="2900" b="1" dirty="0" smtClean="0">
                <a:ln w="11430"/>
                <a:solidFill>
                  <a:schemeClr val="tx2"/>
                </a:solidFill>
                <a:cs typeface="B Mitra" pitchFamily="2" charset="-78"/>
              </a:rPr>
              <a:t>شرکت سپرده‌گذاری مرکزی اوراق بهادار و تسویۀ وجوه است که پس از دریافت مبالغ از ناشر، اجاره‌بها و حسب مورد سود ناشی از سرمایه‌گذاری مجدد بخشی از اجاره‌بها و وجوه ناشی از فروش دارایی را در سررسیدهای معین به سرمایه‌گذاران پرداخت می‌نماید.</a:t>
            </a:r>
          </a:p>
          <a:p>
            <a:pPr algn="just">
              <a:lnSpc>
                <a:spcPct val="140000"/>
              </a:lnSpc>
              <a:defRPr/>
            </a:pPr>
            <a:endParaRPr lang="fa-IR" sz="2600" b="1" dirty="0" smtClean="0">
              <a:ln w="11430"/>
              <a:solidFill>
                <a:schemeClr val="tx2"/>
              </a:solidFill>
              <a:cs typeface="B Mitra" pitchFamily="2" charset="-78"/>
            </a:endParaRPr>
          </a:p>
          <a:p>
            <a:pPr algn="just">
              <a:lnSpc>
                <a:spcPct val="140000"/>
              </a:lnSpc>
              <a:defRPr/>
            </a:pPr>
            <a:r>
              <a:rPr lang="fa-IR" sz="3300" b="1" dirty="0">
                <a:ln w="11430"/>
                <a:solidFill>
                  <a:srgbClr val="FF0000"/>
                </a:solidFill>
                <a:cs typeface="B Mitra" pitchFamily="2" charset="-78"/>
              </a:rPr>
              <a:t>بانی: </a:t>
            </a:r>
            <a:r>
              <a:rPr lang="fa-IR" sz="2900" b="1" dirty="0">
                <a:ln w="11430"/>
                <a:solidFill>
                  <a:schemeClr val="tx2"/>
                </a:solidFill>
                <a:cs typeface="B Mitra" pitchFamily="2" charset="-78"/>
              </a:rPr>
              <a:t>شخص حقوقی است که نهاد واسط برای تأمین مالی وی در قالب عقود اسلامی، اقدام به انتشار اوراق اجاره می‌نماید. </a:t>
            </a:r>
            <a:endParaRPr lang="fa-IR" sz="2900" b="1" dirty="0" smtClean="0">
              <a:ln w="11430"/>
              <a:solidFill>
                <a:schemeClr val="tx2"/>
              </a:solidFill>
              <a:cs typeface="B Mitra" pitchFamily="2" charset="-78"/>
            </a:endParaRPr>
          </a:p>
          <a:p>
            <a:pPr algn="just">
              <a:lnSpc>
                <a:spcPct val="140000"/>
              </a:lnSpc>
              <a:defRPr/>
            </a:pPr>
            <a:endParaRPr lang="fa-IR" sz="2900" b="1" dirty="0">
              <a:ln w="11430"/>
              <a:solidFill>
                <a:schemeClr val="tx2"/>
              </a:solidFill>
              <a:cs typeface="B Mitra" pitchFamily="2" charset="-78"/>
            </a:endParaRPr>
          </a:p>
          <a:p>
            <a:pPr algn="just">
              <a:lnSpc>
                <a:spcPct val="140000"/>
              </a:lnSpc>
              <a:defRPr/>
            </a:pPr>
            <a:r>
              <a:rPr lang="fa-IR" sz="3300" b="1" dirty="0">
                <a:ln w="11430"/>
                <a:solidFill>
                  <a:srgbClr val="FF0000"/>
                </a:solidFill>
                <a:cs typeface="B Mitra" pitchFamily="2" charset="-78"/>
              </a:rPr>
              <a:t>عامل </a:t>
            </a:r>
            <a:r>
              <a:rPr lang="fa-IR" sz="3300" b="1" dirty="0" smtClean="0">
                <a:ln w="11430"/>
                <a:solidFill>
                  <a:srgbClr val="FF0000"/>
                </a:solidFill>
                <a:cs typeface="B Mitra" pitchFamily="2" charset="-78"/>
              </a:rPr>
              <a:t>فروش:</a:t>
            </a:r>
          </a:p>
          <a:p>
            <a:pPr algn="just">
              <a:lnSpc>
                <a:spcPct val="140000"/>
              </a:lnSpc>
              <a:defRPr/>
            </a:pPr>
            <a:r>
              <a:rPr lang="fa-IR" sz="2900" b="1" dirty="0" smtClean="0">
                <a:ln w="11430"/>
                <a:solidFill>
                  <a:schemeClr val="tx2"/>
                </a:solidFill>
                <a:cs typeface="B Mitra" pitchFamily="2" charset="-78"/>
              </a:rPr>
              <a:t>شخص </a:t>
            </a:r>
            <a:r>
              <a:rPr lang="fa-IR" sz="2900" b="1" dirty="0">
                <a:ln w="11430"/>
                <a:solidFill>
                  <a:schemeClr val="tx2"/>
                </a:solidFill>
                <a:cs typeface="B Mitra" pitchFamily="2" charset="-78"/>
              </a:rPr>
              <a:t>حقوقی است که نسبت به عرضه و فروش اوراق اجاره از طرف نهاد واسط اقدام می‌نماید.</a:t>
            </a:r>
            <a:endParaRPr lang="fa-IR" sz="2900" b="1" dirty="0">
              <a:ln w="11430"/>
              <a:solidFill>
                <a:srgbClr val="FF0000"/>
              </a:solidFill>
              <a:cs typeface="B Mitra" pitchFamily="2" charset="-78"/>
            </a:endParaRPr>
          </a:p>
          <a:p>
            <a:pPr lvl="0" algn="just">
              <a:lnSpc>
                <a:spcPct val="140000"/>
              </a:lnSpc>
              <a:defRPr/>
            </a:pPr>
            <a:r>
              <a:rPr lang="fa-IR" sz="2900" b="1" dirty="0">
                <a:ln w="11430"/>
                <a:solidFill>
                  <a:schemeClr val="tx2"/>
                </a:solidFill>
                <a:cs typeface="B Mitra" pitchFamily="2" charset="-78"/>
              </a:rPr>
              <a:t>عامل </a:t>
            </a:r>
            <a:r>
              <a:rPr lang="fa-IR" sz="2900" b="1" dirty="0" smtClean="0">
                <a:ln w="11430"/>
                <a:solidFill>
                  <a:schemeClr val="tx2"/>
                </a:solidFill>
                <a:cs typeface="B Mitra" pitchFamily="2" charset="-78"/>
              </a:rPr>
              <a:t>فروش </a:t>
            </a:r>
            <a:r>
              <a:rPr lang="fa-IR" sz="2900" b="1" dirty="0">
                <a:ln w="11430"/>
                <a:solidFill>
                  <a:schemeClr val="tx2"/>
                </a:solidFill>
                <a:cs typeface="B Mitra" pitchFamily="2" charset="-78"/>
              </a:rPr>
              <a:t>از بین شرکت‌های کارگزاری عضو بورس اوراق بهادار تهران یا فرابورس ایران توسط باني انتخاب </a:t>
            </a:r>
            <a:r>
              <a:rPr lang="fa-IR" sz="2900" b="1" dirty="0" smtClean="0">
                <a:ln w="11430"/>
                <a:solidFill>
                  <a:schemeClr val="tx2"/>
                </a:solidFill>
                <a:cs typeface="B Mitra" pitchFamily="2" charset="-78"/>
              </a:rPr>
              <a:t>می‌گردد.</a:t>
            </a:r>
          </a:p>
          <a:p>
            <a:pPr lvl="0" algn="just">
              <a:lnSpc>
                <a:spcPct val="140000"/>
              </a:lnSpc>
              <a:defRPr/>
            </a:pPr>
            <a:r>
              <a:rPr lang="fa-IR" sz="2900" b="1" dirty="0" smtClean="0">
                <a:ln w="11430"/>
                <a:solidFill>
                  <a:schemeClr val="tx2"/>
                </a:solidFill>
                <a:cs typeface="B Mitra" pitchFamily="2" charset="-78"/>
              </a:rPr>
              <a:t>عامل </a:t>
            </a:r>
            <a:r>
              <a:rPr lang="fa-IR" sz="2900" b="1" dirty="0">
                <a:ln w="11430"/>
                <a:solidFill>
                  <a:schemeClr val="tx2"/>
                </a:solidFill>
                <a:cs typeface="B Mitra" pitchFamily="2" charset="-78"/>
              </a:rPr>
              <a:t>فروش با اخذ مجوزهای لازم می‌تواند به منظور توزیع گستردۀ اوراق از خدمات بانک‌ها یا مؤسسات مالی و اعتباری تحت نظارت بانک مرکزی، بیمه‌های تحت نظارت بیمه مرکزی جمهوری اسلامی ایران و نهادهای مالی استفاده نموده و ترتیبی اتخاذ نماید تا سفارش‌گیری جهت خرید اوراق از طریق اشخاص مذکور نیز انجام شود.</a:t>
            </a:r>
            <a:endParaRPr lang="en-US" sz="2900" b="1" dirty="0">
              <a:ln w="11430"/>
              <a:solidFill>
                <a:schemeClr val="tx2"/>
              </a:solidFill>
              <a:cs typeface="B Mitra" pitchFamily="2" charset="-78"/>
            </a:endParaRPr>
          </a:p>
          <a:p>
            <a:pPr algn="justLow">
              <a:lnSpc>
                <a:spcPct val="140000"/>
              </a:lnSpc>
              <a:defRPr/>
            </a:pPr>
            <a:endParaRPr lang="fr-FR" sz="2600" b="1" dirty="0">
              <a:ln w="11430"/>
              <a:solidFill>
                <a:schemeClr val="tx2"/>
              </a:solidFill>
              <a:cs typeface="B Mitra" pitchFamily="2" charset="-78"/>
            </a:endParaRPr>
          </a:p>
          <a:p>
            <a:pPr algn="justLow">
              <a:lnSpc>
                <a:spcPct val="140000"/>
              </a:lnSpc>
              <a:defRPr/>
            </a:pPr>
            <a:endParaRPr lang="en-US" sz="2600" b="1" dirty="0" smtClean="0">
              <a:ln w="11430"/>
              <a:solidFill>
                <a:schemeClr val="tx2"/>
              </a:solidFill>
              <a:cs typeface="B Mitra" pitchFamily="2" charset="-78"/>
            </a:endParaRPr>
          </a:p>
          <a:p>
            <a:pPr algn="justLow">
              <a:lnSpc>
                <a:spcPct val="140000"/>
              </a:lnSpc>
              <a:defRPr/>
            </a:pPr>
            <a:endParaRPr lang="en-US" sz="2500" b="1" dirty="0" smtClean="0">
              <a:ln w="11430"/>
              <a:solidFill>
                <a:schemeClr val="tx2"/>
              </a:solidFill>
              <a:cs typeface="B Mitra" pitchFamily="2" charset="-78"/>
            </a:endParaRPr>
          </a:p>
          <a:p>
            <a:pPr algn="justLow">
              <a:lnSpc>
                <a:spcPct val="140000"/>
              </a:lnSpc>
              <a:defRPr/>
            </a:pPr>
            <a:endParaRPr lang="en-US" sz="2500" b="1" dirty="0" smtClean="0">
              <a:ln w="11430"/>
              <a:solidFill>
                <a:schemeClr val="tx2"/>
              </a:solidFill>
              <a:cs typeface="B Mitra" pitchFamily="2" charset="-78"/>
            </a:endParaRPr>
          </a:p>
          <a:p>
            <a:pPr algn="justLow">
              <a:lnSpc>
                <a:spcPct val="140000"/>
              </a:lnSpc>
              <a:defRPr/>
            </a:pPr>
            <a:endParaRPr lang="en-US" sz="25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475656" y="285750"/>
            <a:ext cx="6624736" cy="796925"/>
          </a:xfrm>
        </p:spPr>
        <p:txBody>
          <a:bodyPr>
            <a:normAutofit/>
          </a:bodyPr>
          <a:lstStyle/>
          <a:p>
            <a:pPr algn="r"/>
            <a:r>
              <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ارکان انتشار اوراق اجاره</a:t>
            </a:r>
          </a:p>
        </p:txBody>
      </p:sp>
      <p:sp>
        <p:nvSpPr>
          <p:cNvPr id="3" name="Content Placeholder 2"/>
          <p:cNvSpPr>
            <a:spLocks noGrp="1"/>
          </p:cNvSpPr>
          <p:nvPr>
            <p:ph idx="4294967295"/>
          </p:nvPr>
        </p:nvSpPr>
        <p:spPr>
          <a:xfrm>
            <a:off x="323528" y="1341438"/>
            <a:ext cx="8496944" cy="4827587"/>
          </a:xfrm>
        </p:spPr>
        <p:txBody>
          <a:bodyPr>
            <a:normAutofit fontScale="70000" lnSpcReduction="20000"/>
          </a:bodyPr>
          <a:lstStyle/>
          <a:p>
            <a:pPr algn="justLow">
              <a:lnSpc>
                <a:spcPct val="140000"/>
              </a:lnSpc>
              <a:defRPr/>
            </a:pPr>
            <a:r>
              <a:rPr lang="fa-IR" sz="2600" b="1" dirty="0" smtClean="0">
                <a:ln w="11430"/>
                <a:solidFill>
                  <a:srgbClr val="FF0000"/>
                </a:solidFill>
                <a:cs typeface="B Mitra" pitchFamily="2" charset="-78"/>
              </a:rPr>
              <a:t>ضامن: </a:t>
            </a:r>
            <a:r>
              <a:rPr lang="fa-IR" sz="2600" b="1" dirty="0">
                <a:ln w="11430"/>
                <a:solidFill>
                  <a:schemeClr val="tx2"/>
                </a:solidFill>
                <a:cs typeface="B Mitra" pitchFamily="2" charset="-78"/>
              </a:rPr>
              <a:t>شخص حقوقی است که پرداخت مبالغ اجاره‌بها و حسب مورد بهای خرید دارایی مورد اجاره و نیز سایر وجوهی که بانی ملزم به پرداخت آن به ناشر می‌باشد را تعهد و تضمین می‌نماید.</a:t>
            </a:r>
            <a:endParaRPr lang="en-US" sz="2600" b="1" dirty="0">
              <a:ln w="11430"/>
              <a:solidFill>
                <a:schemeClr val="tx2"/>
              </a:solidFill>
              <a:cs typeface="B Mitra" pitchFamily="2" charset="-78"/>
            </a:endParaRPr>
          </a:p>
          <a:p>
            <a:pPr lvl="0" algn="justLow">
              <a:lnSpc>
                <a:spcPct val="140000"/>
              </a:lnSpc>
              <a:defRPr/>
            </a:pPr>
            <a:endParaRPr lang="en-US" sz="1300" b="1" dirty="0" smtClean="0">
              <a:ln w="11430"/>
              <a:solidFill>
                <a:schemeClr val="tx2"/>
              </a:solidFill>
              <a:cs typeface="B Mitra" pitchFamily="2" charset="-78"/>
            </a:endParaRPr>
          </a:p>
          <a:p>
            <a:pPr algn="justLow">
              <a:lnSpc>
                <a:spcPct val="140000"/>
              </a:lnSpc>
              <a:defRPr/>
            </a:pPr>
            <a:r>
              <a:rPr lang="fa-IR" sz="2600" b="1" dirty="0" smtClean="0">
                <a:ln w="11430"/>
                <a:solidFill>
                  <a:schemeClr val="tx2"/>
                </a:solidFill>
                <a:cs typeface="B Mitra" pitchFamily="2" charset="-78"/>
              </a:rPr>
              <a:t>ضمانت اشخاص حقوقی تحت کنترل بانی برای ایفای تعهدات بانی قابل قبول نمی‌باشد. این موضوع باید توسط حسابرس بانی تأیید گردد.</a:t>
            </a:r>
          </a:p>
          <a:p>
            <a:pPr algn="justLow">
              <a:lnSpc>
                <a:spcPct val="140000"/>
              </a:lnSpc>
              <a:defRPr/>
            </a:pPr>
            <a:endParaRPr lang="en-US" sz="1300" b="1" dirty="0" smtClean="0">
              <a:ln w="11430"/>
              <a:solidFill>
                <a:schemeClr val="tx2"/>
              </a:solidFill>
              <a:cs typeface="B Mitra" pitchFamily="2" charset="-78"/>
            </a:endParaRPr>
          </a:p>
          <a:p>
            <a:pPr algn="justLow">
              <a:lnSpc>
                <a:spcPct val="140000"/>
              </a:lnSpc>
              <a:defRPr/>
            </a:pPr>
            <a:r>
              <a:rPr lang="fa-IR" sz="2600" b="1" dirty="0">
                <a:ln w="11430"/>
                <a:solidFill>
                  <a:schemeClr val="tx2"/>
                </a:solidFill>
                <a:cs typeface="B Mitra" pitchFamily="2" charset="-78"/>
              </a:rPr>
              <a:t>در صورتی که اوراق اجاره دارای رتبة اعتباری مورد تأیید سازمان باشند، وجود ضامن الزامی نخواهد بود.</a:t>
            </a:r>
          </a:p>
          <a:p>
            <a:pPr algn="justLow">
              <a:lnSpc>
                <a:spcPct val="140000"/>
              </a:lnSpc>
              <a:defRPr/>
            </a:pPr>
            <a:endParaRPr lang="fa-IR" sz="1300" b="1" dirty="0">
              <a:ln w="11430"/>
              <a:solidFill>
                <a:schemeClr val="tx2"/>
              </a:solidFill>
              <a:cs typeface="B Mitra" pitchFamily="2" charset="-78"/>
            </a:endParaRPr>
          </a:p>
          <a:p>
            <a:pPr algn="justLow">
              <a:lnSpc>
                <a:spcPct val="140000"/>
              </a:lnSpc>
              <a:defRPr/>
            </a:pPr>
            <a:r>
              <a:rPr lang="fa-IR" sz="2600" b="1" dirty="0">
                <a:ln w="11430"/>
                <a:solidFill>
                  <a:schemeClr val="tx2"/>
                </a:solidFill>
                <a:cs typeface="B Mitra" pitchFamily="2" charset="-78"/>
              </a:rPr>
              <a:t>در صورت احراز شرایط زیر توسط بانی، وجود ضامن الزامی نخواهد بود و پذیره‌نویسی این اوراق صرفاً باید به روش ثبت سفارش صورت گیرد: </a:t>
            </a:r>
            <a:endParaRPr lang="en-US" sz="2600" b="1" dirty="0">
              <a:ln w="11430"/>
              <a:solidFill>
                <a:schemeClr val="tx2"/>
              </a:solidFill>
              <a:cs typeface="B Mitra" pitchFamily="2" charset="-78"/>
            </a:endParaRPr>
          </a:p>
          <a:p>
            <a:pPr marL="800100" lvl="2" indent="0" algn="justLow">
              <a:lnSpc>
                <a:spcPct val="140000"/>
              </a:lnSpc>
              <a:buNone/>
              <a:defRPr/>
            </a:pPr>
            <a:r>
              <a:rPr lang="fa-IR" sz="2200" b="1" dirty="0">
                <a:ln w="11430"/>
                <a:solidFill>
                  <a:schemeClr val="tx2"/>
                </a:solidFill>
                <a:cs typeface="B Mitra" pitchFamily="2" charset="-78"/>
              </a:rPr>
              <a:t>1- بانی جزو شرکت‌های پذیرفته شده در بورس اوراق بهادار تهران یا فرابورس ایران باشد.</a:t>
            </a:r>
            <a:r>
              <a:rPr lang="en-GB" sz="2200" b="1" dirty="0">
                <a:ln w="11430"/>
                <a:solidFill>
                  <a:schemeClr val="tx2"/>
                </a:solidFill>
                <a:cs typeface="B Mitra" pitchFamily="2" charset="-78"/>
              </a:rPr>
              <a:t> </a:t>
            </a:r>
            <a:endParaRPr lang="en-US" sz="2200" b="1" dirty="0">
              <a:ln w="11430"/>
              <a:solidFill>
                <a:schemeClr val="tx2"/>
              </a:solidFill>
              <a:cs typeface="B Mitra" pitchFamily="2" charset="-78"/>
            </a:endParaRPr>
          </a:p>
          <a:p>
            <a:pPr marL="800100" lvl="2" indent="0" algn="justLow">
              <a:lnSpc>
                <a:spcPct val="140000"/>
              </a:lnSpc>
              <a:buNone/>
              <a:defRPr/>
            </a:pPr>
            <a:r>
              <a:rPr lang="fa-IR" sz="2200" b="1" dirty="0">
                <a:ln w="11430"/>
                <a:solidFill>
                  <a:schemeClr val="tx2"/>
                </a:solidFill>
                <a:cs typeface="B Mitra" pitchFamily="2" charset="-78"/>
              </a:rPr>
              <a:t>2- امتیاز نهایی اطلاع رسانی بانی براساس آخرین گزارش واحد نظارت بر ناشران سازمان بورس و اوراق بهادار مساوی و یا بیشتر از 75 باشد. </a:t>
            </a:r>
            <a:endParaRPr lang="en-US" sz="2200" b="1" dirty="0">
              <a:ln w="11430"/>
              <a:solidFill>
                <a:schemeClr val="tx2"/>
              </a:solidFill>
              <a:cs typeface="B Mitra" pitchFamily="2" charset="-78"/>
            </a:endParaRPr>
          </a:p>
          <a:p>
            <a:pPr marL="800100" lvl="2" indent="0" algn="justLow">
              <a:lnSpc>
                <a:spcPct val="140000"/>
              </a:lnSpc>
              <a:buNone/>
              <a:defRPr/>
            </a:pPr>
            <a:r>
              <a:rPr lang="fa-IR" sz="2200" b="1" dirty="0">
                <a:ln w="11430"/>
                <a:solidFill>
                  <a:schemeClr val="tx2"/>
                </a:solidFill>
                <a:cs typeface="B Mitra" pitchFamily="2" charset="-78"/>
              </a:rPr>
              <a:t>3- با تأیید سازمان و با رعایت دستورالعمل توثیق اوراق‌بهادار نزد شرکت سپرده‌گذاری مرکزی اوراق بهادار و تسویۀ </a:t>
            </a:r>
            <a:r>
              <a:rPr lang="fa-IR" sz="2200" b="1" dirty="0" smtClean="0">
                <a:ln w="11430"/>
                <a:solidFill>
                  <a:schemeClr val="tx2"/>
                </a:solidFill>
                <a:cs typeface="B Mitra" pitchFamily="2" charset="-78"/>
              </a:rPr>
              <a:t>وجوه، </a:t>
            </a:r>
            <a:r>
              <a:rPr lang="fa-IR" sz="2200" b="1" dirty="0">
                <a:ln w="11430"/>
                <a:solidFill>
                  <a:schemeClr val="tx2"/>
                </a:solidFill>
                <a:cs typeface="B Mitra" pitchFamily="2" charset="-78"/>
              </a:rPr>
              <a:t>اوراق‌بهادار با شرایط </a:t>
            </a:r>
            <a:r>
              <a:rPr lang="fa-IR" sz="2200" b="1" dirty="0" smtClean="0">
                <a:ln w="11430"/>
                <a:solidFill>
                  <a:schemeClr val="tx2"/>
                </a:solidFill>
                <a:cs typeface="B Mitra" pitchFamily="2" charset="-78"/>
              </a:rPr>
              <a:t>خاص به </a:t>
            </a:r>
            <a:r>
              <a:rPr lang="fa-IR" sz="2200" b="1" dirty="0">
                <a:ln w="11430"/>
                <a:solidFill>
                  <a:schemeClr val="tx2"/>
                </a:solidFill>
                <a:cs typeface="B Mitra" pitchFamily="2" charset="-78"/>
              </a:rPr>
              <a:t>نفع نهاد واسط برای پشتیبانی از تعهدات ناشر وثیقه شده </a:t>
            </a:r>
            <a:r>
              <a:rPr lang="fa-IR" sz="2200" b="1" dirty="0" smtClean="0">
                <a:ln w="11430"/>
                <a:solidFill>
                  <a:schemeClr val="tx2"/>
                </a:solidFill>
                <a:cs typeface="B Mitra" pitchFamily="2" charset="-78"/>
              </a:rPr>
              <a:t>باشد.</a:t>
            </a:r>
            <a:endParaRPr lang="en-US" sz="2200" b="1" dirty="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355828" y="285750"/>
            <a:ext cx="6744563" cy="796925"/>
          </a:xfrm>
        </p:spPr>
        <p:txBody>
          <a:bodyPr>
            <a:normAutofit/>
          </a:bodyPr>
          <a:lstStyle/>
          <a:p>
            <a:pPr lvl="0" algn="r"/>
            <a:r>
              <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ارکان انتشار اوراق اجاره</a:t>
            </a:r>
          </a:p>
        </p:txBody>
      </p:sp>
      <p:sp>
        <p:nvSpPr>
          <p:cNvPr id="3" name="Content Placeholder 2"/>
          <p:cNvSpPr>
            <a:spLocks noGrp="1"/>
          </p:cNvSpPr>
          <p:nvPr>
            <p:ph idx="4294967295"/>
          </p:nvPr>
        </p:nvSpPr>
        <p:spPr>
          <a:xfrm>
            <a:off x="467544" y="1643063"/>
            <a:ext cx="8208912" cy="4525962"/>
          </a:xfrm>
        </p:spPr>
        <p:txBody>
          <a:bodyPr>
            <a:normAutofit fontScale="92500"/>
          </a:bodyPr>
          <a:lstStyle/>
          <a:p>
            <a:pPr algn="justLow">
              <a:lnSpc>
                <a:spcPct val="140000"/>
              </a:lnSpc>
              <a:defRPr/>
            </a:pPr>
            <a:r>
              <a:rPr lang="fa-IR" sz="25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متعهد پذیره‌نویسی: </a:t>
            </a:r>
            <a:r>
              <a:rPr lang="fa-IR" sz="2200" b="1" dirty="0">
                <a:ln w="11430"/>
                <a:solidFill>
                  <a:schemeClr val="tx2"/>
                </a:solidFill>
                <a:cs typeface="B Mitra" pitchFamily="2" charset="-78"/>
              </a:rPr>
              <a:t>شخص حقوقی است که متعهد به خرید اوراق بهاداری است كه ظرف ‌مهلت «پذیره‌نویسی» به ‌فروش نرسد. متعهد پذیره نویسی از بین نهادهای مالی دارای مجوز با تأیید سازمان و توسط بانی انتخاب می شود. </a:t>
            </a:r>
            <a:endParaRPr lang="fa-IR" sz="2500" b="1" dirty="0">
              <a:ln w="11430"/>
              <a:solidFill>
                <a:schemeClr val="tx2"/>
              </a:solidFill>
              <a:cs typeface="B Mitra" pitchFamily="2" charset="-78"/>
            </a:endParaRPr>
          </a:p>
          <a:p>
            <a:pPr algn="justLow">
              <a:lnSpc>
                <a:spcPct val="140000"/>
              </a:lnSpc>
              <a:defRPr/>
            </a:pPr>
            <a:r>
              <a:rPr lang="fa-IR" sz="25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بازارگردان:</a:t>
            </a: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 </a:t>
            </a:r>
            <a:r>
              <a:rPr lang="fa-IR" sz="2200" b="1" dirty="0">
                <a:ln w="11430"/>
                <a:solidFill>
                  <a:schemeClr val="tx2"/>
                </a:solidFill>
                <a:cs typeface="B Mitra" pitchFamily="2" charset="-78"/>
              </a:rPr>
              <a:t>کارگزار معامله گر یا شرکت تامین سرمایه ای است که با اخذ مجوز لازم با تعهد به افزایش نقدشوندگی و تنظیم عرضه و تقاضای اوراق و تحدید دامنه نوسان قیمت آن، به داد و ستد آن اوراق می پردازد.</a:t>
            </a:r>
            <a:endParaRPr lang="fr-FR" sz="2200" b="1" dirty="0">
              <a:ln w="11430"/>
              <a:solidFill>
                <a:schemeClr val="tx2"/>
              </a:solidFill>
              <a:cs typeface="B Mitra" pitchFamily="2" charset="-78"/>
            </a:endParaRPr>
          </a:p>
          <a:p>
            <a:pPr algn="justLow">
              <a:lnSpc>
                <a:spcPct val="140000"/>
              </a:lnSpc>
              <a:defRPr/>
            </a:pPr>
            <a:r>
              <a:rPr lang="fa-IR" sz="25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نهاد واسط: </a:t>
            </a:r>
            <a:r>
              <a:rPr lang="fa-IR" sz="2200" b="1" dirty="0">
                <a:ln w="11430"/>
                <a:solidFill>
                  <a:schemeClr val="tx2"/>
                </a:solidFill>
                <a:cs typeface="B Mitra" pitchFamily="2" charset="-78"/>
              </a:rPr>
              <a:t>در قالب حقوقی شرکت با مسئولیت محدود، توسط شرکت مدیریت دارایی مرکزی بازار سرمایه تشکیل می­گردد و به عنوان عامل انتشار انواع اوراق بهادار اسلامی یا همان صُکوک، تنها نهادی است که می­تواند اوراق بهادار اسلامی (صکوک) منتشر نماید.</a:t>
            </a:r>
            <a:endParaRPr lang="fr-FR" sz="2200" b="1" dirty="0">
              <a:ln w="11430"/>
              <a:solidFill>
                <a:schemeClr val="tx2"/>
              </a:solidFill>
              <a:cs typeface="B Mitra" pitchFamily="2" charset="-78"/>
            </a:endParaRPr>
          </a:p>
          <a:p>
            <a:pPr algn="justLow">
              <a:lnSpc>
                <a:spcPct val="140000"/>
              </a:lnSpc>
              <a:defRPr/>
            </a:pPr>
            <a:endParaRPr lang="fa-IR" sz="2500" b="1" dirty="0" smtClean="0">
              <a:ln w="11430"/>
              <a:solidFill>
                <a:schemeClr val="tx2"/>
              </a:solidFill>
              <a:cs typeface="B Mitra" pitchFamily="2" charset="-78"/>
            </a:endParaRPr>
          </a:p>
          <a:p>
            <a:pPr algn="justLow">
              <a:lnSpc>
                <a:spcPct val="140000"/>
              </a:lnSpc>
              <a:defRPr/>
            </a:pPr>
            <a:endParaRPr lang="fa-IR" sz="2500" b="1" dirty="0" smtClean="0">
              <a:ln w="11430"/>
              <a:solidFill>
                <a:schemeClr val="tx2"/>
              </a:solidFill>
              <a:cs typeface="B Mitra" pitchFamily="2" charset="-78"/>
            </a:endParaRPr>
          </a:p>
          <a:p>
            <a:pPr algn="justLow">
              <a:lnSpc>
                <a:spcPct val="140000"/>
              </a:lnSpc>
              <a:defRPr/>
            </a:pPr>
            <a:endParaRPr lang="en-US" sz="2500" b="1" dirty="0" smtClean="0">
              <a:ln w="11430"/>
              <a:solidFill>
                <a:schemeClr val="tx2"/>
              </a:solidFill>
              <a:cs typeface="B Mitra" pitchFamily="2" charset="-78"/>
            </a:endParaRPr>
          </a:p>
          <a:p>
            <a:pPr algn="justLow">
              <a:lnSpc>
                <a:spcPct val="140000"/>
              </a:lnSpc>
              <a:defRPr/>
            </a:pPr>
            <a:endParaRPr lang="en-US" sz="25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8001024" cy="796925"/>
          </a:xfrm>
        </p:spPr>
        <p:txBody>
          <a:bodyPr>
            <a:normAutofit/>
          </a:bodyPr>
          <a:lstStyle/>
          <a:p>
            <a:pPr lvl="0"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رویۀ اجرایی انتشار اوراق</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251520" y="1643063"/>
            <a:ext cx="8712968" cy="4233862"/>
          </a:xfrm>
        </p:spPr>
        <p:txBody>
          <a:bodyPr>
            <a:normAutofit fontScale="92500"/>
          </a:bodyPr>
          <a:lstStyle/>
          <a:p>
            <a:pPr lvl="1" algn="justLow">
              <a:lnSpc>
                <a:spcPct val="140000"/>
              </a:lnSpc>
              <a:defRPr/>
            </a:pPr>
            <a:r>
              <a:rPr lang="fa-IR" sz="2300" b="1" dirty="0" smtClean="0">
                <a:ln w="11430"/>
                <a:solidFill>
                  <a:schemeClr val="tx2"/>
                </a:solidFill>
                <a:cs typeface="B Mitra" pitchFamily="2" charset="-78"/>
              </a:rPr>
              <a:t>صدور موافقت اصولی</a:t>
            </a:r>
          </a:p>
          <a:p>
            <a:pPr lvl="1" algn="justLow">
              <a:lnSpc>
                <a:spcPct val="140000"/>
              </a:lnSpc>
              <a:defRPr/>
            </a:pPr>
            <a:r>
              <a:rPr lang="fa-IR" sz="2300" b="1" dirty="0" smtClean="0">
                <a:ln w="11430"/>
                <a:solidFill>
                  <a:schemeClr val="tx2"/>
                </a:solidFill>
                <a:cs typeface="B Mitra" pitchFamily="2" charset="-78"/>
              </a:rPr>
              <a:t>صدور مجوز انتشار</a:t>
            </a:r>
          </a:p>
          <a:p>
            <a:pPr lvl="1" algn="justLow">
              <a:lnSpc>
                <a:spcPct val="140000"/>
              </a:lnSpc>
              <a:defRPr/>
            </a:pPr>
            <a:r>
              <a:rPr lang="fa-IR" sz="2300" b="1" dirty="0" smtClean="0">
                <a:ln w="11430"/>
                <a:solidFill>
                  <a:schemeClr val="tx2"/>
                </a:solidFill>
                <a:cs typeface="B Mitra" pitchFamily="2" charset="-78"/>
              </a:rPr>
              <a:t>تکمیل فرآیند عرضه</a:t>
            </a:r>
          </a:p>
          <a:p>
            <a:pPr lvl="1" algn="justLow">
              <a:lnSpc>
                <a:spcPct val="140000"/>
              </a:lnSpc>
              <a:defRPr/>
            </a:pPr>
            <a:r>
              <a:rPr lang="fa-IR" sz="2300" b="1" dirty="0" smtClean="0">
                <a:ln w="11430"/>
                <a:solidFill>
                  <a:schemeClr val="tx2"/>
                </a:solidFill>
                <a:cs typeface="B Mitra" pitchFamily="2" charset="-78"/>
              </a:rPr>
              <a:t>برداشت وجوه و انتقال مالکیت</a:t>
            </a:r>
          </a:p>
          <a:p>
            <a:pPr lvl="2" algn="justLow">
              <a:lnSpc>
                <a:spcPct val="140000"/>
              </a:lnSpc>
              <a:buNone/>
              <a:defRPr/>
            </a:pPr>
            <a:endParaRPr lang="en-US" sz="1600" b="1" dirty="0" smtClean="0">
              <a:ln w="11430"/>
              <a:solidFill>
                <a:schemeClr val="tx2"/>
              </a:solidFill>
              <a:cs typeface="B Mitra" pitchFamily="2" charset="-78"/>
            </a:endParaRPr>
          </a:p>
          <a:p>
            <a:pPr lvl="1" algn="justLow">
              <a:lnSpc>
                <a:spcPct val="140000"/>
              </a:lnSpc>
              <a:buNone/>
              <a:defRPr/>
            </a:pPr>
            <a:r>
              <a:rPr lang="fa-IR" sz="2000" b="1" dirty="0" smtClean="0">
                <a:ln w="11430"/>
                <a:solidFill>
                  <a:schemeClr val="tx2"/>
                </a:solidFill>
                <a:cs typeface="B Mitra" pitchFamily="2" charset="-78"/>
              </a:rPr>
              <a:t>نکته</a:t>
            </a:r>
            <a:endParaRPr lang="en-US" sz="2000" b="1" dirty="0" smtClean="0">
              <a:ln w="11430"/>
              <a:solidFill>
                <a:schemeClr val="tx2"/>
              </a:solidFill>
              <a:cs typeface="B Mitra" pitchFamily="2" charset="-78"/>
            </a:endParaRPr>
          </a:p>
          <a:p>
            <a:pPr lvl="1" algn="justLow">
              <a:lnSpc>
                <a:spcPct val="140000"/>
              </a:lnSpc>
              <a:buNone/>
              <a:defRPr/>
            </a:pPr>
            <a:r>
              <a:rPr lang="fa-IR" sz="1600" b="1" dirty="0" smtClean="0">
                <a:ln w="11430"/>
                <a:solidFill>
                  <a:schemeClr val="tx2"/>
                </a:solidFill>
                <a:cs typeface="B Mitra" pitchFamily="2" charset="-78"/>
              </a:rPr>
              <a:t>      در انتقال مالکیت املاک و مستغلات به نهاد واسط، ارائۀ کلیۀ مدارک و مستندات مبتنی بر تصفیۀ بدهی‌های مربوط به ملک از جمله مفاصا حساب شهرداری، دارایی، بیمه، گواهی پایان کار و ... ضروری بوده و </a:t>
            </a:r>
            <a:r>
              <a:rPr lang="fa-IR" sz="1600" b="1" u="sng" dirty="0" smtClean="0">
                <a:ln w="11430"/>
                <a:solidFill>
                  <a:schemeClr val="tx2"/>
                </a:solidFill>
                <a:cs typeface="B Mitra" pitchFamily="2" charset="-78"/>
              </a:rPr>
              <a:t>انتقال مالکیت در چارچوب قانون تسهیل تنظیم اسناد در دفاتر اسناد رسمی مورد تأیید نمی‌باشد</a:t>
            </a:r>
            <a:r>
              <a:rPr lang="fa-IR" sz="1600" b="1" dirty="0" smtClean="0">
                <a:ln w="11430"/>
                <a:solidFill>
                  <a:schemeClr val="tx2"/>
                </a:solidFill>
                <a:cs typeface="B Mitra" pitchFamily="2" charset="-78"/>
              </a:rPr>
              <a:t>. به عبارتی دیگر، دارایی مبنای انتشار اوراق در زمان صدور مجوز، باید </a:t>
            </a:r>
            <a:r>
              <a:rPr lang="fa-IR" sz="1600" b="1" u="sng" dirty="0" smtClean="0">
                <a:ln w="11430"/>
                <a:solidFill>
                  <a:schemeClr val="tx2"/>
                </a:solidFill>
                <a:cs typeface="B Mitra" pitchFamily="2" charset="-78"/>
              </a:rPr>
              <a:t>فاقد هر گونه بدهی</a:t>
            </a:r>
            <a:r>
              <a:rPr lang="fa-IR" sz="1600" b="1" dirty="0" smtClean="0">
                <a:ln w="11430"/>
                <a:solidFill>
                  <a:schemeClr val="tx2"/>
                </a:solidFill>
                <a:cs typeface="B Mitra" pitchFamily="2" charset="-78"/>
              </a:rPr>
              <a:t> به نهادهای مختلف از جمله شهرداری، سازمان امور مالیاتی و ... باشد.</a:t>
            </a:r>
            <a:endParaRPr lang="en-US" sz="16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4934" y="1484784"/>
            <a:ext cx="8145561" cy="4385816"/>
          </a:xfrm>
          <a:prstGeom prst="rect">
            <a:avLst/>
          </a:prstGeom>
        </p:spPr>
        <p:txBody>
          <a:bodyPr wrap="square">
            <a:spAutoFit/>
          </a:bodyPr>
          <a:lstStyle/>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fa-IR" sz="1050" b="1" i="0" u="none" strike="noStrike" kern="1200" cap="none" spc="0" normalizeH="0" baseline="0" noProof="0" dirty="0">
                <a:ln>
                  <a:noFill/>
                </a:ln>
                <a:solidFill>
                  <a:srgbClr val="000000"/>
                </a:solidFill>
                <a:effectLst/>
                <a:uLnTx/>
                <a:uFillTx/>
                <a:latin typeface="Arial"/>
                <a:ea typeface="Times New Roman"/>
                <a:cs typeface="B Mitra"/>
              </a:rPr>
              <a:t> </a:t>
            </a:r>
            <a:endParaRPr kumimoji="0" lang="en-US" sz="1800" b="0" i="0" u="none" strike="noStrike" kern="1200" cap="none" spc="0" normalizeH="0" baseline="0" noProof="0" dirty="0">
              <a:ln>
                <a:noFill/>
              </a:ln>
              <a:solidFill>
                <a:prstClr val="black"/>
              </a:solidFill>
              <a:effectLst/>
              <a:uLnTx/>
              <a:uFillTx/>
              <a:latin typeface="Times New Roman"/>
              <a:ea typeface="Times New Roman"/>
              <a:cs typeface="Nazanin"/>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srgbClr val="C00000"/>
                </a:solidFill>
                <a:effectLst/>
                <a:uLnTx/>
                <a:uFillTx/>
                <a:latin typeface="Arial"/>
                <a:ea typeface="Times New Roman"/>
                <a:cs typeface="B Mitra"/>
              </a:rPr>
              <a:t>الف- مشخصات </a:t>
            </a:r>
            <a:r>
              <a:rPr kumimoji="0" lang="fa-IR" sz="2000" b="1" i="0" u="none" strike="noStrike" kern="1200" cap="none" spc="0" normalizeH="0" baseline="0" noProof="0" dirty="0" smtClean="0">
                <a:ln>
                  <a:noFill/>
                </a:ln>
                <a:solidFill>
                  <a:srgbClr val="C00000"/>
                </a:solidFill>
                <a:effectLst/>
                <a:uLnTx/>
                <a:uFillTx/>
                <a:latin typeface="Arial"/>
                <a:ea typeface="Times New Roman"/>
                <a:cs typeface="B Mitra"/>
              </a:rPr>
              <a:t>دارایی</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000" b="1" i="0" u="none" strike="noStrike" kern="1200" cap="none" spc="0" normalizeH="0" baseline="0" noProof="0" dirty="0" smtClean="0">
              <a:ln>
                <a:noFill/>
              </a:ln>
              <a:solidFill>
                <a:srgbClr val="C00000"/>
              </a:solidFill>
              <a:effectLst/>
              <a:uLnTx/>
              <a:uFillTx/>
              <a:latin typeface="Arial"/>
              <a:ea typeface="Times New Roman"/>
              <a:cs typeface="B Mitra"/>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Times New Roman"/>
                <a:ea typeface="Times New Roman"/>
                <a:cs typeface="Nazanin"/>
              </a:rPr>
              <a:t> </a:t>
            </a:r>
            <a:r>
              <a:rPr kumimoji="0" lang="fa-IR" sz="2000" b="1" i="0" u="none" strike="noStrike" kern="1200" cap="none" spc="0" normalizeH="0" baseline="0" noProof="0" dirty="0" smtClean="0">
                <a:ln>
                  <a:noFill/>
                </a:ln>
                <a:solidFill>
                  <a:prstClr val="black"/>
                </a:solidFill>
                <a:effectLst/>
                <a:uLnTx/>
                <a:uFillTx/>
                <a:latin typeface="Times New Roman"/>
                <a:ea typeface="Times New Roman"/>
                <a:cs typeface="B Mitra"/>
              </a:rPr>
              <a:t>دارایی های خط 5 و 6 کنسانتره سنگ آهن در </a:t>
            </a:r>
            <a:r>
              <a:rPr kumimoji="0" lang="fa-IR" sz="2000" b="1" i="0" u="none" strike="noStrike" kern="1200" cap="none" spc="0" normalizeH="0" baseline="0" noProof="0" dirty="0">
                <a:ln>
                  <a:noFill/>
                </a:ln>
                <a:solidFill>
                  <a:srgbClr val="000000"/>
                </a:solidFill>
                <a:effectLst/>
                <a:uLnTx/>
                <a:uFillTx/>
                <a:latin typeface="Times New Roman"/>
                <a:ea typeface="Times New Roman"/>
                <a:cs typeface="B Mitra"/>
              </a:rPr>
              <a:t>شرکت معدنی و صنعتی گل گهر </a:t>
            </a:r>
            <a:endParaRPr kumimoji="0" lang="fa-IR" sz="2000" b="1" i="0" u="none" strike="noStrike" kern="1200" cap="none" spc="0" normalizeH="0" baseline="0" noProof="0" dirty="0" smtClean="0">
              <a:ln>
                <a:noFill/>
              </a:ln>
              <a:solidFill>
                <a:prstClr val="black"/>
              </a:solidFill>
              <a:effectLst/>
              <a:uLnTx/>
              <a:uFillTx/>
              <a:latin typeface="Times New Roman"/>
              <a:ea typeface="Times New Roman"/>
              <a:cs typeface="B Mitra"/>
            </a:endParaRPr>
          </a:p>
          <a:p>
            <a:pPr marL="0" marR="0" lvl="0" indent="0" algn="justLow" defTabSz="914400" rtl="1" eaLnBrk="1" fontAlgn="auto" latinLnBrk="0" hangingPunct="1">
              <a:lnSpc>
                <a:spcPct val="100000"/>
              </a:lnSpc>
              <a:spcBef>
                <a:spcPts val="0"/>
              </a:spcBef>
              <a:spcAft>
                <a:spcPts val="0"/>
              </a:spcAft>
              <a:buClrTx/>
              <a:buSzTx/>
              <a:buFontTx/>
              <a:buNone/>
              <a:tabLst/>
              <a:defRPr/>
            </a:pPr>
            <a:endParaRPr kumimoji="0" lang="fa-IR" sz="2000" b="1" i="0" u="none" strike="noStrike" kern="1200" cap="none" spc="0" normalizeH="0" baseline="0" noProof="0" dirty="0" smtClean="0">
              <a:ln>
                <a:noFill/>
              </a:ln>
              <a:solidFill>
                <a:prstClr val="black"/>
              </a:solidFill>
              <a:effectLst/>
              <a:uLnTx/>
              <a:uFillTx/>
              <a:latin typeface="Times New Roman"/>
              <a:ea typeface="Times New Roman"/>
              <a:cs typeface="B Mitra"/>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smtClean="0">
                <a:ln>
                  <a:noFill/>
                </a:ln>
                <a:solidFill>
                  <a:srgbClr val="C00000"/>
                </a:solidFill>
                <a:effectLst/>
                <a:uLnTx/>
                <a:uFillTx/>
                <a:latin typeface="Times New Roman"/>
                <a:ea typeface="Times New Roman"/>
                <a:cs typeface="B Mitra"/>
              </a:rPr>
              <a:t>ب-شرایط اجاره</a:t>
            </a:r>
          </a:p>
          <a:p>
            <a:pPr marL="0" marR="0" lvl="0" indent="0" algn="justLow" defTabSz="914400" rtl="1"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C00000"/>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800" b="1" i="0" u="none" strike="noStrike" kern="1200" cap="none" spc="0" normalizeH="0" baseline="0" noProof="0" dirty="0">
                <a:ln>
                  <a:noFill/>
                </a:ln>
                <a:solidFill>
                  <a:prstClr val="black"/>
                </a:solidFill>
                <a:effectLst/>
                <a:uLnTx/>
                <a:uFillTx/>
                <a:latin typeface="Times New Roman"/>
                <a:ea typeface="Times New Roman"/>
                <a:cs typeface="B Mitra"/>
              </a:rPr>
              <a:t>نوع اجاره:</a:t>
            </a:r>
            <a:r>
              <a:rPr kumimoji="0" lang="fa-IR" sz="2000" b="0" i="0" u="none" strike="noStrike" kern="1200" cap="none" spc="0" normalizeH="0" baseline="0" noProof="0" dirty="0">
                <a:ln>
                  <a:noFill/>
                </a:ln>
                <a:solidFill>
                  <a:srgbClr val="000000"/>
                </a:solidFill>
                <a:effectLst/>
                <a:uLnTx/>
                <a:uFillTx/>
                <a:latin typeface="Times New Roman"/>
                <a:ea typeface="Times New Roman"/>
                <a:cs typeface="B Mitra"/>
              </a:rPr>
              <a:t> اجاره به شرط تملیک،</a:t>
            </a:r>
            <a:endParaRPr kumimoji="0" lang="en-US" sz="18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800" b="1" i="0" u="none" strike="noStrike" kern="1200" cap="none" spc="0" normalizeH="0" baseline="0" noProof="0" dirty="0">
                <a:ln>
                  <a:noFill/>
                </a:ln>
                <a:solidFill>
                  <a:prstClr val="black"/>
                </a:solidFill>
                <a:effectLst/>
                <a:uLnTx/>
                <a:uFillTx/>
                <a:latin typeface="Times New Roman"/>
                <a:ea typeface="Times New Roman"/>
                <a:cs typeface="B Mitra"/>
              </a:rPr>
              <a:t>دورۀ اجاره:</a:t>
            </a:r>
            <a:r>
              <a:rPr kumimoji="0" lang="fa-IR" sz="2000" b="0" i="0" u="none" strike="noStrike" kern="1200" cap="none" spc="0" normalizeH="0" baseline="0" noProof="0" dirty="0">
                <a:ln>
                  <a:noFill/>
                </a:ln>
                <a:solidFill>
                  <a:prstClr val="black"/>
                </a:solidFill>
                <a:effectLst/>
                <a:uLnTx/>
                <a:uFillTx/>
                <a:latin typeface="Times New Roman"/>
                <a:ea typeface="Times New Roman"/>
                <a:cs typeface="B Mitra"/>
              </a:rPr>
              <a:t> 4ساله،</a:t>
            </a:r>
            <a:endParaRPr kumimoji="0" lang="en-US" sz="18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800" b="1" i="0" u="none" strike="noStrike" kern="1200" cap="none" spc="0" normalizeH="0" baseline="0" noProof="0" dirty="0">
                <a:ln>
                  <a:noFill/>
                </a:ln>
                <a:solidFill>
                  <a:prstClr val="black"/>
                </a:solidFill>
                <a:effectLst/>
                <a:uLnTx/>
                <a:uFillTx/>
                <a:latin typeface="Times New Roman"/>
                <a:ea typeface="Times New Roman"/>
                <a:cs typeface="B Mitra"/>
              </a:rPr>
              <a:t>مواعد پرداخت اجاره:</a:t>
            </a:r>
            <a:r>
              <a:rPr kumimoji="0" lang="fa-IR" sz="2000" b="0" i="0" u="none" strike="noStrike" kern="1200" cap="none" spc="0" normalizeH="0" baseline="0" noProof="0" dirty="0">
                <a:ln>
                  <a:noFill/>
                </a:ln>
                <a:solidFill>
                  <a:prstClr val="black"/>
                </a:solidFill>
                <a:effectLst/>
                <a:uLnTx/>
                <a:uFillTx/>
                <a:latin typeface="Times New Roman"/>
                <a:ea typeface="Times New Roman"/>
                <a:cs typeface="B Mitra"/>
              </a:rPr>
              <a:t> هر 3 ماه یک‌بار،</a:t>
            </a:r>
            <a:endParaRPr kumimoji="0" lang="en-US" sz="18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800" b="1" i="0" u="none" strike="noStrike" kern="1200" cap="none" spc="0" normalizeH="0" baseline="0" noProof="0" dirty="0">
                <a:ln>
                  <a:noFill/>
                </a:ln>
                <a:solidFill>
                  <a:prstClr val="black"/>
                </a:solidFill>
                <a:effectLst/>
                <a:uLnTx/>
                <a:uFillTx/>
                <a:latin typeface="Times New Roman"/>
                <a:ea typeface="Times New Roman"/>
                <a:cs typeface="B Mitra"/>
              </a:rPr>
              <a:t>نرخ اجاره‌بها:</a:t>
            </a:r>
            <a:r>
              <a:rPr kumimoji="0" lang="fa-IR" sz="2000" b="0" i="0" u="none" strike="noStrike" kern="1200" cap="none" spc="0" normalizeH="0" baseline="0" noProof="0" dirty="0">
                <a:ln>
                  <a:noFill/>
                </a:ln>
                <a:solidFill>
                  <a:prstClr val="black"/>
                </a:solidFill>
                <a:effectLst/>
                <a:uLnTx/>
                <a:uFillTx/>
                <a:latin typeface="Times New Roman"/>
                <a:ea typeface="Times New Roman"/>
                <a:cs typeface="B Mitra"/>
              </a:rPr>
              <a:t> 18 درصد،</a:t>
            </a:r>
            <a:endParaRPr kumimoji="0" lang="en-US" sz="18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800" b="1" i="0" u="none" strike="noStrike" kern="1200" cap="none" spc="0" normalizeH="0" baseline="0" noProof="0" dirty="0">
                <a:ln>
                  <a:noFill/>
                </a:ln>
                <a:solidFill>
                  <a:prstClr val="black"/>
                </a:solidFill>
                <a:effectLst/>
                <a:uLnTx/>
                <a:uFillTx/>
                <a:latin typeface="Times New Roman"/>
                <a:ea typeface="Times New Roman"/>
                <a:cs typeface="B Mitra"/>
              </a:rPr>
              <a:t>مبلغ کل اجاره‌بها: </a:t>
            </a:r>
            <a:r>
              <a:rPr kumimoji="0" lang="ar-SA" sz="2000" b="0" i="0" u="none" strike="noStrike" kern="1200" cap="none" spc="0" normalizeH="0" baseline="0" noProof="0" dirty="0">
                <a:ln>
                  <a:noFill/>
                </a:ln>
                <a:solidFill>
                  <a:prstClr val="black"/>
                </a:solidFill>
                <a:effectLst/>
                <a:uLnTx/>
                <a:uFillTx/>
                <a:latin typeface="Times New Roman"/>
                <a:ea typeface="Times New Roman"/>
                <a:cs typeface="B Mitra"/>
              </a:rPr>
              <a:t>5,160,000 میلیون ریال،</a:t>
            </a:r>
            <a:endParaRPr kumimoji="0" lang="en-US" sz="1800" b="0" i="0" u="none" strike="noStrike" kern="1200" cap="none" spc="0" normalizeH="0" baseline="0" noProof="0" dirty="0">
              <a:ln>
                <a:noFill/>
              </a:ln>
              <a:solidFill>
                <a:prstClr val="black"/>
              </a:solidFill>
              <a:effectLst/>
              <a:uLnTx/>
              <a:uFillTx/>
              <a:latin typeface="Times New Roman"/>
              <a:ea typeface="Times New Roman"/>
              <a:cs typeface="Nazanin"/>
            </a:endParaRPr>
          </a:p>
          <a:p>
            <a:pPr marL="228600" marR="0" lvl="0" indent="0" algn="justLow" defTabSz="914400" rtl="1" eaLnBrk="1" fontAlgn="auto" latinLnBrk="0" hangingPunct="1">
              <a:lnSpc>
                <a:spcPct val="100000"/>
              </a:lnSpc>
              <a:spcBef>
                <a:spcPts val="0"/>
              </a:spcBef>
              <a:spcAft>
                <a:spcPts val="0"/>
              </a:spcAft>
              <a:buClrTx/>
              <a:buSzTx/>
              <a:buFontTx/>
              <a:buNone/>
              <a:tabLst/>
              <a:defRPr/>
            </a:pPr>
            <a:endParaRPr kumimoji="0" lang="fa-IR" sz="1800" b="1" i="0" u="none" strike="noStrike" kern="1200" cap="none" spc="0" normalizeH="0" baseline="0" noProof="0" dirty="0" smtClean="0">
              <a:ln>
                <a:noFill/>
              </a:ln>
              <a:solidFill>
                <a:prstClr val="black"/>
              </a:solidFill>
              <a:effectLst/>
              <a:uLnTx/>
              <a:uFillTx/>
              <a:latin typeface="Times New Roman"/>
              <a:ea typeface="Times New Roman"/>
              <a:cs typeface="B Mitra"/>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black"/>
                </a:solidFill>
                <a:effectLst/>
                <a:uLnTx/>
                <a:uFillTx/>
                <a:latin typeface="Times New Roman"/>
                <a:ea typeface="Times New Roman"/>
                <a:cs typeface="B Mitra"/>
              </a:rPr>
              <a:t>شرکت </a:t>
            </a:r>
            <a:r>
              <a:rPr kumimoji="0" lang="ar-SA" sz="2000" b="1" i="0" u="none" strike="noStrike" kern="1200" cap="none" spc="0" normalizeH="0" baseline="0" noProof="0" dirty="0">
                <a:ln>
                  <a:noFill/>
                </a:ln>
                <a:solidFill>
                  <a:prstClr val="black"/>
                </a:solidFill>
                <a:effectLst/>
                <a:uLnTx/>
                <a:uFillTx/>
                <a:latin typeface="Times New Roman"/>
                <a:ea typeface="Times New Roman"/>
                <a:cs typeface="B Mitra"/>
              </a:rPr>
              <a:t>معدنی و صنعتی گل گهر (سهامی‌عام) به عنوان بانی مسؤولیت پرداخت هزینه­های بیمه و تعمیر و نگهداری، اعم از جزئی و کلی را به عهده می‌گیرد.</a:t>
            </a:r>
            <a:endParaRPr kumimoji="0" lang="en-US" sz="2000" b="1" i="0" u="none" strike="noStrike" kern="1200" cap="none" spc="0" normalizeH="0" baseline="0" noProof="0" dirty="0">
              <a:ln>
                <a:noFill/>
              </a:ln>
              <a:solidFill>
                <a:prstClr val="black"/>
              </a:solidFill>
              <a:effectLst/>
              <a:uLnTx/>
              <a:uFillTx/>
              <a:latin typeface="Times New Roman"/>
              <a:ea typeface="Times New Roman"/>
              <a:cs typeface="B Mitra"/>
            </a:endParaRPr>
          </a:p>
          <a:p>
            <a:pPr marL="228600" marR="0" lvl="0" indent="0" algn="justLow" defTabSz="914400" rtl="1" eaLnBrk="1" fontAlgn="auto" latinLnBrk="0" hangingPunct="1">
              <a:lnSpc>
                <a:spcPct val="100000"/>
              </a:lnSpc>
              <a:spcBef>
                <a:spcPts val="0"/>
              </a:spcBef>
              <a:spcAft>
                <a:spcPts val="0"/>
              </a:spcAft>
              <a:buClrTx/>
              <a:buSzTx/>
              <a:buFontTx/>
              <a:buNone/>
              <a:tabLst/>
              <a:defRPr/>
            </a:pPr>
            <a:r>
              <a:rPr kumimoji="0" lang="fa-IR" sz="1050" b="0" i="0" u="none" strike="noStrike" kern="1200" cap="none" spc="0" normalizeH="0" baseline="0" noProof="0" dirty="0">
                <a:ln>
                  <a:noFill/>
                </a:ln>
                <a:solidFill>
                  <a:prstClr val="black"/>
                </a:solidFill>
                <a:effectLst/>
                <a:uLnTx/>
                <a:uFillTx/>
                <a:latin typeface="Times New Roman"/>
                <a:ea typeface="Times New Roman"/>
                <a:cs typeface="B Mitra"/>
              </a:rPr>
              <a:t> </a:t>
            </a:r>
            <a:endParaRPr kumimoji="0" lang="en-US" sz="1800" b="0" i="0" u="none" strike="noStrike" kern="1200" cap="none" spc="0" normalizeH="0" baseline="0" noProof="0" dirty="0">
              <a:ln>
                <a:noFill/>
              </a:ln>
              <a:solidFill>
                <a:prstClr val="black"/>
              </a:solidFill>
              <a:effectLst/>
              <a:uLnTx/>
              <a:uFillTx/>
              <a:latin typeface="Times New Roman"/>
              <a:ea typeface="Times New Roman"/>
              <a:cs typeface="Nazanin"/>
            </a:endParaRPr>
          </a:p>
        </p:txBody>
      </p:sp>
      <p:sp>
        <p:nvSpPr>
          <p:cNvPr id="7" name="Rounded Rectangle 6"/>
          <p:cNvSpPr/>
          <p:nvPr/>
        </p:nvSpPr>
        <p:spPr>
          <a:xfrm>
            <a:off x="4355976" y="567254"/>
            <a:ext cx="4381190" cy="523226"/>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2000" b="0" i="0" u="none" strike="noStrike" kern="0" cap="none" spc="0" normalizeH="0" baseline="0" noProof="0" dirty="0" smtClean="0">
                <a:ln>
                  <a:noFill/>
                </a:ln>
                <a:solidFill>
                  <a:sysClr val="window" lastClr="FFFFFF"/>
                </a:solidFill>
                <a:effectLst/>
                <a:uLnTx/>
                <a:uFillTx/>
                <a:latin typeface="Calibri Light" pitchFamily="34" charset="0"/>
                <a:ea typeface="+mn-ea"/>
                <a:cs typeface="B Titr" pitchFamily="2" charset="-78"/>
              </a:rPr>
              <a:t>اوراق </a:t>
            </a:r>
            <a:r>
              <a:rPr kumimoji="0" lang="fa-IR" sz="20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rPr>
              <a:t>اجاره شرکت معدنی و صنعتی گل </a:t>
            </a:r>
            <a:r>
              <a:rPr kumimoji="0" lang="fa-IR" sz="2000" b="0" i="0" u="none" strike="noStrike" kern="0" cap="none" spc="0" normalizeH="0" baseline="0" noProof="0" dirty="0" smtClean="0">
                <a:ln>
                  <a:noFill/>
                </a:ln>
                <a:solidFill>
                  <a:sysClr val="window" lastClr="FFFFFF"/>
                </a:solidFill>
                <a:effectLst/>
                <a:uLnTx/>
                <a:uFillTx/>
                <a:latin typeface="Calibri Light" pitchFamily="34" charset="0"/>
                <a:ea typeface="+mn-ea"/>
                <a:cs typeface="B Titr" pitchFamily="2" charset="-78"/>
              </a:rPr>
              <a:t>گهر</a:t>
            </a:r>
            <a:endParaRPr kumimoji="0" lang="fa-IR" sz="20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7145363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026" y="476672"/>
            <a:ext cx="8112421" cy="6494085"/>
          </a:xfrm>
          <a:prstGeom prst="rect">
            <a:avLst/>
          </a:prstGeom>
        </p:spPr>
        <p:txBody>
          <a:bodyPr wrap="square">
            <a:spAutoFit/>
          </a:bodyPr>
          <a:lstStyle/>
          <a:p>
            <a:pPr marL="228600" marR="0" lvl="0" indent="0" algn="justLow" defTabSz="914400" rtl="1" eaLnBrk="1" fontAlgn="auto" latinLnBrk="0" hangingPunct="1">
              <a:lnSpc>
                <a:spcPct val="100000"/>
              </a:lnSpc>
              <a:spcBef>
                <a:spcPts val="0"/>
              </a:spcBef>
              <a:spcAft>
                <a:spcPts val="0"/>
              </a:spcAft>
              <a:buClrTx/>
              <a:buSzTx/>
              <a:buFontTx/>
              <a:buNone/>
              <a:tabLst/>
              <a:defRPr/>
            </a:pPr>
            <a:r>
              <a:rPr kumimoji="0" lang="fa-IR" sz="1000" b="0" i="0" u="none" strike="noStrike" kern="1200" cap="none" spc="0" normalizeH="0" baseline="0" noProof="0" dirty="0">
                <a:ln>
                  <a:noFill/>
                </a:ln>
                <a:solidFill>
                  <a:prstClr val="black"/>
                </a:solidFill>
                <a:effectLst/>
                <a:uLnTx/>
                <a:uFillTx/>
                <a:latin typeface="Times New Roman"/>
                <a:ea typeface="Times New Roman"/>
                <a:cs typeface="B Mitra"/>
              </a:rPr>
              <a:t> </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Nazanin"/>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fa-IR" sz="1800" b="1" i="0" u="none" strike="noStrike" kern="1200" cap="none" spc="0" normalizeH="0" baseline="0" noProof="0" dirty="0">
                <a:ln>
                  <a:noFill/>
                </a:ln>
                <a:solidFill>
                  <a:srgbClr val="C00000"/>
                </a:solidFill>
                <a:effectLst/>
                <a:uLnTx/>
                <a:uFillTx/>
                <a:latin typeface="Times New Roman"/>
                <a:ea typeface="Times New Roman"/>
                <a:cs typeface="B Mitra"/>
              </a:rPr>
              <a:t>ج- مشخصات اوراق</a:t>
            </a:r>
            <a:endParaRPr kumimoji="0" lang="en-US" sz="1600" b="0" i="0" u="none" strike="noStrike" kern="1200" cap="none" spc="0" normalizeH="0" baseline="0" noProof="0" dirty="0">
              <a:ln>
                <a:noFill/>
              </a:ln>
              <a:solidFill>
                <a:srgbClr val="C00000"/>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موضوع انتشار اوراق اجاره: </a:t>
            </a:r>
            <a:r>
              <a:rPr kumimoji="0" lang="fa-IR" sz="1800" b="0" i="0" u="none" strike="noStrike" kern="1200" cap="none" spc="0" normalizeH="0" baseline="0" noProof="0" dirty="0">
                <a:ln>
                  <a:noFill/>
                </a:ln>
                <a:solidFill>
                  <a:srgbClr val="000000"/>
                </a:solidFill>
                <a:effectLst/>
                <a:uLnTx/>
                <a:uFillTx/>
                <a:latin typeface="Times New Roman"/>
                <a:ea typeface="Times New Roman"/>
                <a:cs typeface="B Mitra"/>
              </a:rPr>
              <a:t>تأمین بخشی از منابع لازم جهت مشارکت در افزایش سرمایه شرکت­سرمایه­پذیر و تأمین سرمایه در گردش</a:t>
            </a:r>
            <a:r>
              <a:rPr kumimoji="0" lang="fa-IR" sz="1800" b="0" i="0" u="none" strike="noStrike" kern="1200" cap="none" spc="0" normalizeH="0" baseline="0" noProof="0" dirty="0" smtClean="0">
                <a:ln>
                  <a:noFill/>
                </a:ln>
                <a:solidFill>
                  <a:srgbClr val="000000"/>
                </a:solidFill>
                <a:effectLst/>
                <a:uLnTx/>
                <a:uFillTx/>
                <a:latin typeface="Times New Roman"/>
                <a:ea typeface="Times New Roman"/>
                <a:cs typeface="B Mitra"/>
              </a:rPr>
              <a:t>،</a:t>
            </a:r>
            <a:r>
              <a:rPr kumimoji="0" lang="en-GB" sz="1800" b="0" i="0" u="none" strike="noStrike" kern="1200" cap="none" spc="0" normalizeH="0" baseline="0" noProof="0" dirty="0">
                <a:ln>
                  <a:noFill/>
                </a:ln>
                <a:solidFill>
                  <a:prstClr val="black"/>
                </a:solidFill>
                <a:effectLst/>
                <a:uLnTx/>
                <a:uFillTx/>
                <a:latin typeface="Times New Roman"/>
                <a:ea typeface="Times New Roman"/>
                <a:cs typeface="B Mitra"/>
              </a:rPr>
              <a:t> </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مبلغ اوراق اجارۀ در دست انتشار</a:t>
            </a:r>
            <a:r>
              <a:rPr kumimoji="0" lang="fa-IR" sz="1800" b="1" i="0" u="none" strike="noStrike" kern="1200" cap="none" spc="0" normalizeH="0" baseline="0" noProof="0" dirty="0">
                <a:ln>
                  <a:noFill/>
                </a:ln>
                <a:solidFill>
                  <a:prstClr val="black"/>
                </a:solidFill>
                <a:effectLst/>
                <a:uLnTx/>
                <a:uFillTx/>
                <a:latin typeface="Times New Roman"/>
                <a:ea typeface="Times New Roman"/>
                <a:cs typeface="B Mitra"/>
              </a:rPr>
              <a:t>:</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3,000,000 میلیون ریال؛</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مبلغ اسمی هر ورقۀ اجاره</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000ر000ر1 ریال، </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تعداد اوراق اجارۀ در دست انتشار:</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3,000,000 ورقه؛</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نوع اوراق اجاره:</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با نام،</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نرخ اوراق:</a:t>
            </a:r>
            <a:r>
              <a:rPr kumimoji="0" lang="fa-IR" sz="1800" b="0" i="0" u="none" strike="noStrike" kern="1200" cap="none" spc="0" normalizeH="0" baseline="0" noProof="0" dirty="0">
                <a:ln>
                  <a:noFill/>
                </a:ln>
                <a:solidFill>
                  <a:srgbClr val="000000"/>
                </a:solidFill>
                <a:effectLst/>
                <a:uLnTx/>
                <a:uFillTx/>
                <a:latin typeface="Times New Roman"/>
                <a:ea typeface="Times New Roman"/>
                <a:cs typeface="B Mitra"/>
              </a:rPr>
              <a:t> 18 درصد،</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دورۀ عمر اوراق:</a:t>
            </a:r>
            <a:r>
              <a:rPr kumimoji="0" lang="fa-IR" sz="1800" b="0" i="0" u="none" strike="noStrike" kern="1200" cap="none" spc="0" normalizeH="0" baseline="0" noProof="0" dirty="0">
                <a:ln>
                  <a:noFill/>
                </a:ln>
                <a:solidFill>
                  <a:srgbClr val="000000"/>
                </a:solidFill>
                <a:effectLst/>
                <a:uLnTx/>
                <a:uFillTx/>
                <a:latin typeface="Times New Roman"/>
                <a:ea typeface="Times New Roman"/>
                <a:cs typeface="B Mitra"/>
              </a:rPr>
              <a:t> 4 سال،</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مقاطع پرداخت‌های مرتبط با اوراق اجاره:</a:t>
            </a:r>
            <a:r>
              <a:rPr kumimoji="0" lang="fa-IR" sz="1800" b="0" i="0" u="none" strike="noStrike" kern="1200" cap="none" spc="0" normalizeH="0" baseline="0" noProof="0" dirty="0">
                <a:ln>
                  <a:noFill/>
                </a:ln>
                <a:solidFill>
                  <a:srgbClr val="000000"/>
                </a:solidFill>
                <a:effectLst/>
                <a:uLnTx/>
                <a:uFillTx/>
                <a:latin typeface="Times New Roman"/>
                <a:ea typeface="Times New Roman"/>
                <a:cs typeface="B Mitra"/>
              </a:rPr>
              <a:t> هر 3 ماه یک‌بار از تاریخ انتشار اوراق، </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نوع پرداخت:</a:t>
            </a:r>
            <a:r>
              <a:rPr kumimoji="0" lang="fa-IR" sz="1800" b="0" i="0" u="none" strike="noStrike" kern="1200" cap="none" spc="0" normalizeH="0" baseline="0" noProof="0" dirty="0">
                <a:ln>
                  <a:noFill/>
                </a:ln>
                <a:solidFill>
                  <a:srgbClr val="000000"/>
                </a:solidFill>
                <a:effectLst/>
                <a:uLnTx/>
                <a:uFillTx/>
                <a:latin typeface="Times New Roman"/>
                <a:ea typeface="Times New Roman"/>
                <a:cs typeface="B Mitra"/>
              </a:rPr>
              <a:t> پرداخت کامل مبالغ اجاره‌بها در مواعد پرداخت تا سررسید نهایی،</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شیوة عرضه</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قیمت بازار به روش حراج،</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مدت عرضه</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3 روز،</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342900" marR="0" lvl="0" indent="-342900" algn="justLow" defTabSz="914400" rtl="1" eaLnBrk="1" fontAlgn="auto" latinLnBrk="0" hangingPunct="1">
              <a:lnSpc>
                <a:spcPct val="100000"/>
              </a:lnSpc>
              <a:spcBef>
                <a:spcPts val="0"/>
              </a:spcBef>
              <a:spcAft>
                <a:spcPts val="0"/>
              </a:spcAft>
              <a:buClrTx/>
              <a:buSzPts val="1400"/>
              <a:buFont typeface="Wingdings" pitchFamily="2" charset="2"/>
              <a:buChar char="ü"/>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معاملات ثانویۀ اوراق اجاره:</a:t>
            </a:r>
            <a:r>
              <a:rPr kumimoji="0" lang="fa-IR" sz="1800" b="0" i="0" u="none" strike="noStrike" kern="1200" cap="none" spc="0" normalizeH="0" baseline="0" noProof="0" dirty="0">
                <a:ln>
                  <a:noFill/>
                </a:ln>
                <a:solidFill>
                  <a:srgbClr val="000000"/>
                </a:solidFill>
                <a:effectLst/>
                <a:uLnTx/>
                <a:uFillTx/>
                <a:latin typeface="Times New Roman"/>
                <a:ea typeface="Times New Roman"/>
                <a:cs typeface="B Mitra"/>
              </a:rPr>
              <a:t> قابلیت معامله در شرکت بورس اوراق بهادار تهران،</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B Mitra"/>
            </a:endParaRPr>
          </a:p>
          <a:p>
            <a:pPr marL="228600" marR="0" lvl="0" indent="0" algn="justLow" defTabSz="914400" rtl="1"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Times New Roman"/>
                <a:ea typeface="Times New Roman"/>
                <a:cs typeface="B Mitra"/>
              </a:rPr>
              <a:t> </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Nazanin"/>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fa-IR" sz="1800" b="1" i="0" u="none" strike="noStrike" kern="1200" cap="none" spc="0" normalizeH="0" baseline="0" noProof="0" dirty="0">
                <a:ln>
                  <a:noFill/>
                </a:ln>
                <a:solidFill>
                  <a:srgbClr val="C00000"/>
                </a:solidFill>
                <a:effectLst/>
                <a:uLnTx/>
                <a:uFillTx/>
                <a:latin typeface="Arial"/>
                <a:ea typeface="Times New Roman"/>
                <a:cs typeface="B Mitra"/>
              </a:rPr>
              <a:t>د- ارکان اوراق اجاره</a:t>
            </a:r>
            <a:endParaRPr kumimoji="0" lang="en-US" sz="1600" b="0" i="0" u="none" strike="noStrike" kern="1200" cap="none" spc="0" normalizeH="0" baseline="0" noProof="0" dirty="0">
              <a:ln>
                <a:noFill/>
              </a:ln>
              <a:solidFill>
                <a:srgbClr val="C00000"/>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ناشر:</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شرکت واسط مالی اردیبهشت سوم (با مسئولیت محدود)، </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600" b="1" i="0" u="none" strike="noStrike" kern="1200" cap="none" spc="0" normalizeH="0" baseline="0" noProof="0" dirty="0">
                <a:ln>
                  <a:noFill/>
                </a:ln>
                <a:solidFill>
                  <a:srgbClr val="000000"/>
                </a:solidFill>
                <a:effectLst/>
                <a:uLnTx/>
                <a:uFillTx/>
                <a:latin typeface="Times New Roman"/>
                <a:ea typeface="Times New Roman"/>
                <a:cs typeface="B Mitra"/>
              </a:rPr>
              <a:t>ضامن:</a:t>
            </a:r>
            <a:r>
              <a:rPr kumimoji="0" lang="fa-IR" sz="1600" b="0" i="0" u="none" strike="noStrike" kern="1200" cap="none" spc="0" normalizeH="0" baseline="0" noProof="0" dirty="0">
                <a:ln>
                  <a:noFill/>
                </a:ln>
                <a:solidFill>
                  <a:srgbClr val="000000"/>
                </a:solidFill>
                <a:effectLst/>
                <a:uLnTx/>
                <a:uFillTx/>
                <a:latin typeface="Times New Roman"/>
                <a:ea typeface="Times New Roman"/>
                <a:cs typeface="B Mitra"/>
              </a:rPr>
              <a:t> </a:t>
            </a:r>
            <a:r>
              <a:rPr kumimoji="0" lang="fa-IR" sz="1800" b="0" i="0" u="none" strike="noStrike" kern="1200" cap="none" spc="0" normalizeH="0" baseline="0" noProof="0" dirty="0">
                <a:ln>
                  <a:noFill/>
                </a:ln>
                <a:solidFill>
                  <a:srgbClr val="000000"/>
                </a:solidFill>
                <a:effectLst/>
                <a:uLnTx/>
                <a:uFillTx/>
                <a:latin typeface="Times New Roman"/>
                <a:ea typeface="Times New Roman"/>
                <a:cs typeface="B Mitra"/>
              </a:rPr>
              <a:t>بانک پارسیان (سهامی عام)،</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فروشنده:</a:t>
            </a:r>
            <a:r>
              <a:rPr kumimoji="0" lang="fa-IR" sz="1800" b="0" i="0" u="none" strike="noStrike" kern="1200" cap="none" spc="0" normalizeH="0" baseline="0" noProof="0" dirty="0">
                <a:ln>
                  <a:noFill/>
                </a:ln>
                <a:solidFill>
                  <a:srgbClr val="000000"/>
                </a:solidFill>
                <a:effectLst/>
                <a:uLnTx/>
                <a:uFillTx/>
                <a:latin typeface="Times New Roman"/>
                <a:ea typeface="Times New Roman"/>
                <a:cs typeface="B Mitra"/>
              </a:rPr>
              <a:t> معدنی و صنعتی گل گهر (سهامی عام)،</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متعهد پذیره‌نویس و بازار­گردان</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شرکت تأمین سرمایه امید </a:t>
            </a:r>
            <a:r>
              <a:rPr kumimoji="0" lang="fa-IR" sz="1800" b="0" i="0" u="none" strike="noStrike" kern="1200" cap="none" spc="0" normalizeH="0" baseline="0" noProof="0" dirty="0">
                <a:ln>
                  <a:noFill/>
                </a:ln>
                <a:solidFill>
                  <a:srgbClr val="000000"/>
                </a:solidFill>
                <a:effectLst/>
                <a:uLnTx/>
                <a:uFillTx/>
                <a:latin typeface="Times New Roman"/>
                <a:ea typeface="Times New Roman"/>
                <a:cs typeface="B Mitra"/>
              </a:rPr>
              <a:t>(سهامی عام)،</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حسابرس:</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موسسه حسابرسی هوشیار ممیز (حسابداران رسمی)،</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Nazanin"/>
            </a:endParaRPr>
          </a:p>
          <a:p>
            <a:pPr marL="342900" marR="0" lvl="0" indent="-342900" algn="justLow" defTabSz="914400" rtl="1" eaLnBrk="1" fontAlgn="auto" latinLnBrk="0" hangingPunct="1">
              <a:lnSpc>
                <a:spcPct val="100000"/>
              </a:lnSpc>
              <a:spcBef>
                <a:spcPts val="0"/>
              </a:spcBef>
              <a:spcAft>
                <a:spcPts val="0"/>
              </a:spcAft>
              <a:buClrTx/>
              <a:buSzTx/>
              <a:buFont typeface="Symbol"/>
              <a:buChar char=""/>
              <a:tabLst/>
              <a:defRPr/>
            </a:pPr>
            <a:r>
              <a:rPr kumimoji="0" lang="fa-IR" sz="1600" b="1" i="0" u="none" strike="noStrike" kern="1200" cap="none" spc="0" normalizeH="0" baseline="0" noProof="0" dirty="0">
                <a:ln>
                  <a:noFill/>
                </a:ln>
                <a:solidFill>
                  <a:prstClr val="black"/>
                </a:solidFill>
                <a:effectLst/>
                <a:uLnTx/>
                <a:uFillTx/>
                <a:latin typeface="Times New Roman"/>
                <a:ea typeface="Times New Roman"/>
                <a:cs typeface="B Mitra"/>
              </a:rPr>
              <a:t>عامل پرداخت:</a:t>
            </a:r>
            <a:r>
              <a:rPr kumimoji="0" lang="fa-IR" sz="1800" b="0" i="0" u="none" strike="noStrike" kern="1200" cap="none" spc="0" normalizeH="0" baseline="0" noProof="0" dirty="0">
                <a:ln>
                  <a:noFill/>
                </a:ln>
                <a:solidFill>
                  <a:prstClr val="black"/>
                </a:solidFill>
                <a:effectLst/>
                <a:uLnTx/>
                <a:uFillTx/>
                <a:latin typeface="Times New Roman"/>
                <a:ea typeface="Times New Roman"/>
                <a:cs typeface="B Mitra"/>
              </a:rPr>
              <a:t> شرکت سپرده‌گذاری مرکزی اوراق بهادار و تسویۀ وجوه (سهامی عام)،</a:t>
            </a:r>
            <a:endParaRPr kumimoji="0" lang="en-US" sz="1600" b="0" i="0" u="none" strike="noStrike" kern="1200" cap="none" spc="0" normalizeH="0" baseline="0" noProof="0" dirty="0">
              <a:ln>
                <a:noFill/>
              </a:ln>
              <a:solidFill>
                <a:prstClr val="black"/>
              </a:solidFill>
              <a:effectLst/>
              <a:uLnTx/>
              <a:uFillTx/>
              <a:latin typeface="Times New Roman"/>
              <a:ea typeface="Times New Roman"/>
              <a:cs typeface="Nazanin"/>
            </a:endParaRPr>
          </a:p>
        </p:txBody>
      </p:sp>
      <p:sp>
        <p:nvSpPr>
          <p:cNvPr id="5" name="Rounded Rectangle 4"/>
          <p:cNvSpPr/>
          <p:nvPr/>
        </p:nvSpPr>
        <p:spPr>
          <a:xfrm>
            <a:off x="4756533" y="164783"/>
            <a:ext cx="3847914" cy="383897"/>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1800" b="0" i="0" u="none" strike="noStrike" kern="0" cap="none" spc="0" normalizeH="0" baseline="0" noProof="0" dirty="0" smtClean="0">
                <a:ln>
                  <a:noFill/>
                </a:ln>
                <a:solidFill>
                  <a:sysClr val="window" lastClr="FFFFFF"/>
                </a:solidFill>
                <a:effectLst/>
                <a:uLnTx/>
                <a:uFillTx/>
                <a:latin typeface="Calibri Light" pitchFamily="34" charset="0"/>
                <a:ea typeface="+mn-ea"/>
                <a:cs typeface="B Titr" pitchFamily="2" charset="-78"/>
              </a:rPr>
              <a:t>اوراق </a:t>
            </a:r>
            <a:r>
              <a:rPr kumimoji="0" lang="fa-IR" sz="18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rPr>
              <a:t>اجاره شرکت معدنی و صنعتی گل </a:t>
            </a:r>
            <a:r>
              <a:rPr kumimoji="0" lang="fa-IR" sz="1800" b="0" i="0" u="none" strike="noStrike" kern="0" cap="none" spc="0" normalizeH="0" baseline="0" noProof="0" dirty="0" smtClean="0">
                <a:ln>
                  <a:noFill/>
                </a:ln>
                <a:solidFill>
                  <a:sysClr val="window" lastClr="FFFFFF"/>
                </a:solidFill>
                <a:effectLst/>
                <a:uLnTx/>
                <a:uFillTx/>
                <a:latin typeface="Calibri Light" pitchFamily="34" charset="0"/>
                <a:ea typeface="+mn-ea"/>
                <a:cs typeface="B Titr" pitchFamily="2" charset="-78"/>
              </a:rPr>
              <a:t>گهر</a:t>
            </a:r>
            <a:endParaRPr kumimoji="0" lang="fa-IR" sz="18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752466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a-IR"/>
          </a:p>
        </p:txBody>
      </p:sp>
      <p:pic>
        <p:nvPicPr>
          <p:cNvPr id="4" name="Picture 3"/>
          <p:cNvPicPr>
            <a:picLocks noChangeAspect="1"/>
          </p:cNvPicPr>
          <p:nvPr/>
        </p:nvPicPr>
        <p:blipFill>
          <a:blip r:embed="rId2"/>
          <a:stretch>
            <a:fillRect/>
          </a:stretch>
        </p:blipFill>
        <p:spPr>
          <a:xfrm>
            <a:off x="827584" y="1700808"/>
            <a:ext cx="7560840" cy="4320480"/>
          </a:xfrm>
          <a:prstGeom prst="rect">
            <a:avLst/>
          </a:prstGeom>
        </p:spPr>
      </p:pic>
      <p:sp>
        <p:nvSpPr>
          <p:cNvPr id="6" name="Rectangle 5"/>
          <p:cNvSpPr/>
          <p:nvPr/>
        </p:nvSpPr>
        <p:spPr>
          <a:xfrm>
            <a:off x="611560" y="332656"/>
            <a:ext cx="8075240" cy="646331"/>
          </a:xfrm>
          <a:prstGeom prst="rect">
            <a:avLst/>
          </a:prstGeom>
        </p:spPr>
        <p:txBody>
          <a:bodyPr wrap="square">
            <a:spAutoFit/>
          </a:bodyPr>
          <a:lstStyle/>
          <a:p>
            <a:pPr algn="ctr" fontAlgn="base">
              <a:lnSpc>
                <a:spcPct val="150000"/>
              </a:lnSpc>
              <a:spcBef>
                <a:spcPct val="0"/>
              </a:spcBef>
              <a:spcAft>
                <a:spcPct val="0"/>
              </a:spcAft>
              <a:defRPr/>
            </a:pPr>
            <a:r>
              <a:rPr lang="fa-IR" sz="2400" kern="0" dirty="0" smtClean="0">
                <a:solidFill>
                  <a:prstClr val="black"/>
                </a:solidFill>
                <a:latin typeface="Tw Cen MT"/>
                <a:cs typeface="B Titr" pitchFamily="2" charset="-78"/>
              </a:rPr>
              <a:t>مدل عملیاتی انتشار </a:t>
            </a:r>
            <a:r>
              <a:rPr lang="fa-IR" sz="2400" kern="0" dirty="0">
                <a:solidFill>
                  <a:prstClr val="black"/>
                </a:solidFill>
                <a:latin typeface="Tw Cen MT"/>
                <a:cs typeface="B Titr" pitchFamily="2" charset="-78"/>
              </a:rPr>
              <a:t>اوراق </a:t>
            </a:r>
            <a:r>
              <a:rPr lang="fa-IR" sz="2400" kern="0" dirty="0" smtClean="0">
                <a:solidFill>
                  <a:prstClr val="black"/>
                </a:solidFill>
                <a:latin typeface="Tw Cen MT"/>
                <a:cs typeface="B Titr" pitchFamily="2" charset="-78"/>
              </a:rPr>
              <a:t>اجاره</a:t>
            </a:r>
            <a:r>
              <a:rPr lang="fa-IR" sz="2400" kern="0" dirty="0">
                <a:solidFill>
                  <a:prstClr val="black"/>
                </a:solidFill>
                <a:latin typeface="Tw Cen MT"/>
                <a:cs typeface="B Titr" pitchFamily="2" charset="-78"/>
              </a:rPr>
              <a:t> </a:t>
            </a:r>
            <a:r>
              <a:rPr lang="fa-IR" sz="2400" kern="0" dirty="0" smtClean="0">
                <a:solidFill>
                  <a:prstClr val="black"/>
                </a:solidFill>
                <a:latin typeface="Tw Cen MT"/>
                <a:cs typeface="B Titr" pitchFamily="2" charset="-78"/>
              </a:rPr>
              <a:t>توسط شرکت معدنی و صنعتی گل گهر</a:t>
            </a:r>
            <a:endParaRPr lang="fa-IR" sz="2400" kern="0" dirty="0">
              <a:solidFill>
                <a:prstClr val="black"/>
              </a:solidFill>
              <a:latin typeface="Tw Cen MT"/>
              <a:cs typeface="B Titr" pitchFamily="2" charset="-78"/>
            </a:endParaRPr>
          </a:p>
        </p:txBody>
      </p:sp>
    </p:spTree>
    <p:extLst>
      <p:ext uri="{BB962C8B-B14F-4D97-AF65-F5344CB8AC3E}">
        <p14:creationId xmlns:p14="http://schemas.microsoft.com/office/powerpoint/2010/main" val="1897688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214414" y="2719984"/>
            <a:ext cx="6715172" cy="1323439"/>
          </a:xfrm>
          <a:prstGeom prst="rect">
            <a:avLst/>
          </a:prstGeom>
          <a:noFill/>
        </p:spPr>
        <p:txBody>
          <a:bodyPr wrap="square" rtlCol="1">
            <a:spAutoFit/>
          </a:bodyPr>
          <a:lstStyle/>
          <a:p>
            <a:pPr algn="ctr"/>
            <a:r>
              <a:rPr lang="fa-IR" sz="8000" dirty="0" smtClean="0">
                <a:effectLst>
                  <a:outerShdw blurRad="38100" dist="38100" dir="2700000" algn="tl">
                    <a:srgbClr val="000000">
                      <a:alpha val="43137"/>
                    </a:srgbClr>
                  </a:outerShdw>
                </a:effectLst>
                <a:cs typeface="B Majid Shadow" pitchFamily="2" charset="-78"/>
              </a:rPr>
              <a:t>اوراق مرابحه</a:t>
            </a:r>
            <a:endParaRPr lang="fa-IR" sz="8000" dirty="0">
              <a:effectLst>
                <a:outerShdw blurRad="38100" dist="38100" dir="2700000" algn="tl">
                  <a:srgbClr val="000000">
                    <a:alpha val="43137"/>
                  </a:srgbClr>
                </a:outerShdw>
              </a:effectLst>
              <a:cs typeface="B Majid Shadow" pitchFamily="2" charset="-78"/>
            </a:endParaRPr>
          </a:p>
        </p:txBody>
      </p:sp>
      <p:pic>
        <p:nvPicPr>
          <p:cNvPr id="7" name="Picture 6" descr="j0438680.jpg"/>
          <p:cNvPicPr>
            <a:picLocks noChangeAspect="1"/>
          </p:cNvPicPr>
          <p:nvPr/>
        </p:nvPicPr>
        <p:blipFill>
          <a:blip r:embed="rId2" cstate="print"/>
          <a:srcRect/>
          <a:stretch>
            <a:fillRect/>
          </a:stretch>
        </p:blipFill>
        <p:spPr bwMode="auto">
          <a:xfrm>
            <a:off x="5715008" y="0"/>
            <a:ext cx="3428992" cy="2571744"/>
          </a:xfrm>
          <a:prstGeom prst="rect">
            <a:avLst/>
          </a:prstGeom>
          <a:noFill/>
          <a:ln w="9525">
            <a:noFill/>
            <a:miter lim="800000"/>
            <a:headEnd/>
            <a:tailEnd/>
          </a:ln>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7429500" cy="796925"/>
          </a:xfrm>
        </p:spPr>
        <p:txBody>
          <a:bodyPr>
            <a:normAutofit/>
          </a:bodyPr>
          <a:lstStyle/>
          <a:p>
            <a:pPr lvl="2" algn="r" rtl="1">
              <a:spcBef>
                <a:spcPct val="0"/>
              </a:spcBef>
            </a:pP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اوراق مرابحه</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395536" y="1643063"/>
            <a:ext cx="8424936" cy="4525962"/>
          </a:xfrm>
        </p:spPr>
        <p:txBody>
          <a:bodyPr>
            <a:normAutofit/>
          </a:bodyPr>
          <a:lstStyle/>
          <a:p>
            <a:pPr marL="342900" lvl="2" indent="-342900" algn="justLow">
              <a:lnSpc>
                <a:spcPct val="160000"/>
              </a:lnSpc>
              <a:buClr>
                <a:schemeClr val="tx2"/>
              </a:buClr>
              <a:buNone/>
              <a:defRPr/>
            </a:pPr>
            <a:r>
              <a:rPr lang="fa-IR" sz="2300" b="1" dirty="0" smtClean="0">
                <a:ln w="11430"/>
                <a:solidFill>
                  <a:schemeClr val="accent2">
                    <a:lumMod val="75000"/>
                  </a:schemeClr>
                </a:solidFill>
                <a:cs typeface="B Mitra" pitchFamily="2" charset="-78"/>
              </a:rPr>
              <a:t>اوراق مرابحه</a:t>
            </a:r>
          </a:p>
          <a:p>
            <a:pPr marL="342900" lvl="2" indent="-342900" algn="justLow">
              <a:lnSpc>
                <a:spcPct val="160000"/>
              </a:lnSpc>
              <a:buClr>
                <a:schemeClr val="tx2"/>
              </a:buClr>
              <a:defRPr/>
            </a:pPr>
            <a:r>
              <a:rPr lang="fa-IR" sz="2300" b="1" dirty="0" smtClean="0">
                <a:ln w="11430"/>
                <a:solidFill>
                  <a:schemeClr val="tx2"/>
                </a:solidFill>
                <a:cs typeface="B Mitra" pitchFamily="2" charset="-78"/>
              </a:rPr>
              <a:t>اوراق بهادار با نام قابل نقل و انتقالی است که نشان‌دهندۀ مالکیت مشاع دارندۀ آن در دارایی مالی (طلب) است که براساس قرارداد مرابحه حاصل شده است.</a:t>
            </a:r>
          </a:p>
          <a:p>
            <a:pPr marL="342900" lvl="2" indent="-342900" algn="justLow">
              <a:lnSpc>
                <a:spcPct val="160000"/>
              </a:lnSpc>
              <a:buClr>
                <a:schemeClr val="tx2"/>
              </a:buClr>
              <a:buNone/>
              <a:defRPr/>
            </a:pPr>
            <a:endParaRPr lang="fa-IR" sz="1800" b="1" dirty="0" smtClean="0">
              <a:ln w="11430"/>
              <a:solidFill>
                <a:schemeClr val="tx2"/>
              </a:solidFill>
              <a:cs typeface="B Mitra" pitchFamily="2" charset="-78"/>
            </a:endParaRPr>
          </a:p>
          <a:p>
            <a:pPr marL="342900" lvl="2" indent="-342900" algn="justLow">
              <a:lnSpc>
                <a:spcPct val="160000"/>
              </a:lnSpc>
              <a:buClr>
                <a:schemeClr val="tx2"/>
              </a:buClr>
              <a:buNone/>
              <a:defRPr/>
            </a:pPr>
            <a:r>
              <a:rPr lang="fa-IR" sz="2300" b="1" dirty="0" smtClean="0">
                <a:ln w="11430"/>
                <a:solidFill>
                  <a:schemeClr val="accent2">
                    <a:lumMod val="75000"/>
                  </a:schemeClr>
                </a:solidFill>
                <a:cs typeface="B Mitra" pitchFamily="2" charset="-78"/>
              </a:rPr>
              <a:t>قرارداد مرابحه</a:t>
            </a:r>
          </a:p>
          <a:p>
            <a:pPr marL="342900" lvl="2" indent="-342900" algn="justLow">
              <a:lnSpc>
                <a:spcPct val="160000"/>
              </a:lnSpc>
              <a:buClr>
                <a:schemeClr val="tx2"/>
              </a:buClr>
              <a:defRPr/>
            </a:pPr>
            <a:r>
              <a:rPr lang="fa-IR" sz="2300" b="1" dirty="0" smtClean="0">
                <a:ln w="11430"/>
                <a:solidFill>
                  <a:schemeClr val="tx2"/>
                </a:solidFill>
                <a:cs typeface="B Mitra" pitchFamily="2" charset="-78"/>
              </a:rPr>
              <a:t>فروش دارایی به بیشتر از قیمت خرید آن با ذکر میزان سود و مبلغ پرداختی بابت خرید می‌باشد. </a:t>
            </a:r>
            <a:endParaRPr lang="en-US" sz="2300" b="1" dirty="0" smtClean="0">
              <a:ln w="11430"/>
              <a:solidFill>
                <a:schemeClr val="tx2"/>
              </a:solidFill>
              <a:cs typeface="B Mitra" pitchFamily="2" charset="-78"/>
            </a:endParaRPr>
          </a:p>
          <a:p>
            <a:pPr marL="342900" lvl="2" indent="-342900" algn="justLow">
              <a:lnSpc>
                <a:spcPct val="160000"/>
              </a:lnSpc>
              <a:buClr>
                <a:schemeClr val="tx2"/>
              </a:buClr>
              <a:defRPr/>
            </a:pPr>
            <a:endParaRPr lang="en-US" sz="1800" b="1" dirty="0" smtClean="0">
              <a:ln w="11430"/>
              <a:solidFill>
                <a:schemeClr val="tx2"/>
              </a:solidFill>
              <a:effectLst>
                <a:outerShdw blurRad="38100" dist="38100" dir="2700000" algn="tl">
                  <a:srgbClr val="000000">
                    <a:alpha val="43137"/>
                  </a:srgbClr>
                </a:outerShdw>
              </a:effectLst>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91680" y="285750"/>
            <a:ext cx="6480720" cy="796925"/>
          </a:xfrm>
        </p:spPr>
        <p:txBody>
          <a:bodyPr>
            <a:normAutofit/>
          </a:bodyPr>
          <a:lstStyle/>
          <a:p>
            <a:pPr lvl="2" algn="r" rtl="1">
              <a:spcBef>
                <a:spcPct val="0"/>
              </a:spcBef>
            </a:pPr>
            <a:r>
              <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دارایی‌های موضوع انتشار اوراق </a:t>
            </a: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مرابحه</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395536" y="1643063"/>
            <a:ext cx="8136904" cy="4525962"/>
          </a:xfrm>
        </p:spPr>
        <p:txBody>
          <a:bodyPr>
            <a:normAutofit/>
          </a:bodyPr>
          <a:lstStyle/>
          <a:p>
            <a:pPr marL="342900" lvl="2" indent="-342900" algn="justLow">
              <a:lnSpc>
                <a:spcPct val="160000"/>
              </a:lnSpc>
              <a:buClr>
                <a:schemeClr val="tx2"/>
              </a:buClr>
              <a:defRPr/>
            </a:pPr>
            <a:r>
              <a:rPr lang="fa-IR" sz="2800" b="1" dirty="0" smtClean="0">
                <a:ln w="11430"/>
                <a:solidFill>
                  <a:schemeClr val="accent2">
                    <a:lumMod val="75000"/>
                  </a:schemeClr>
                </a:solidFill>
                <a:cs typeface="B Mitra" pitchFamily="2" charset="-78"/>
              </a:rPr>
              <a:t>زمین</a:t>
            </a:r>
          </a:p>
          <a:p>
            <a:pPr marL="342900" lvl="2" indent="-342900" algn="justLow">
              <a:lnSpc>
                <a:spcPct val="160000"/>
              </a:lnSpc>
              <a:buClr>
                <a:schemeClr val="tx2"/>
              </a:buClr>
              <a:defRPr/>
            </a:pPr>
            <a:r>
              <a:rPr lang="fa-IR" sz="2800" b="1" dirty="0" smtClean="0">
                <a:ln w="11430"/>
                <a:solidFill>
                  <a:schemeClr val="accent2">
                    <a:lumMod val="75000"/>
                  </a:schemeClr>
                </a:solidFill>
                <a:cs typeface="B Mitra" pitchFamily="2" charset="-78"/>
              </a:rPr>
              <a:t>ساختمان و تأسیسات</a:t>
            </a:r>
          </a:p>
          <a:p>
            <a:pPr marL="342900" lvl="2" indent="-342900" algn="justLow">
              <a:lnSpc>
                <a:spcPct val="160000"/>
              </a:lnSpc>
              <a:buClr>
                <a:schemeClr val="tx2"/>
              </a:buClr>
              <a:defRPr/>
            </a:pPr>
            <a:r>
              <a:rPr lang="fa-IR" sz="2800" b="1" dirty="0" smtClean="0">
                <a:ln w="11430"/>
                <a:solidFill>
                  <a:schemeClr val="accent2">
                    <a:lumMod val="75000"/>
                  </a:schemeClr>
                </a:solidFill>
                <a:cs typeface="B Mitra" pitchFamily="2" charset="-78"/>
              </a:rPr>
              <a:t>ماشین آلات و تجهیزات</a:t>
            </a:r>
          </a:p>
          <a:p>
            <a:pPr marL="342900" lvl="2" indent="-342900" algn="justLow">
              <a:lnSpc>
                <a:spcPct val="160000"/>
              </a:lnSpc>
              <a:buClr>
                <a:schemeClr val="tx2"/>
              </a:buClr>
              <a:defRPr/>
            </a:pPr>
            <a:r>
              <a:rPr lang="fa-IR" sz="2800" b="1" dirty="0" smtClean="0">
                <a:ln w="11430"/>
                <a:solidFill>
                  <a:schemeClr val="accent2">
                    <a:lumMod val="75000"/>
                  </a:schemeClr>
                </a:solidFill>
                <a:cs typeface="B Mitra" pitchFamily="2" charset="-78"/>
              </a:rPr>
              <a:t>وسایل حمل و نقل</a:t>
            </a:r>
          </a:p>
          <a:p>
            <a:pPr marL="342900" lvl="2" indent="-342900" algn="justLow">
              <a:lnSpc>
                <a:spcPct val="160000"/>
              </a:lnSpc>
              <a:buClr>
                <a:schemeClr val="tx2"/>
              </a:buClr>
              <a:defRPr/>
            </a:pPr>
            <a:r>
              <a:rPr lang="fa-IR" sz="2800" b="1" dirty="0" smtClean="0">
                <a:ln w="11430"/>
                <a:solidFill>
                  <a:schemeClr val="tx2"/>
                </a:solidFill>
                <a:cs typeface="B Mitra" pitchFamily="2" charset="-78"/>
              </a:rPr>
              <a:t>مواد و کالا</a:t>
            </a:r>
          </a:p>
          <a:p>
            <a:pPr marL="342900" lvl="2" indent="-342900" algn="justLow">
              <a:lnSpc>
                <a:spcPct val="160000"/>
              </a:lnSpc>
              <a:buClr>
                <a:schemeClr val="tx2"/>
              </a:buClr>
              <a:buNone/>
              <a:defRPr/>
            </a:pPr>
            <a:endParaRPr lang="en-US" sz="1800" b="1" dirty="0" smtClean="0">
              <a:ln w="11430"/>
              <a:solidFill>
                <a:schemeClr val="tx2"/>
              </a:solidFill>
              <a:effectLst>
                <a:outerShdw blurRad="38100" dist="38100" dir="2700000" algn="tl">
                  <a:srgbClr val="000000">
                    <a:alpha val="43137"/>
                  </a:srgbClr>
                </a:outerShdw>
              </a:effectLst>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763688" y="285750"/>
            <a:ext cx="6624736" cy="796925"/>
          </a:xfrm>
        </p:spPr>
        <p:txBody>
          <a:bodyPr>
            <a:normAutofit/>
          </a:bodyPr>
          <a:lstStyle/>
          <a:p>
            <a:pPr algn="r"/>
            <a:r>
              <a:rPr lang="ar-SA"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جذابیت‌ها</a:t>
            </a: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 و</a:t>
            </a:r>
            <a:r>
              <a:rPr lang="ar-SA"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 محدودیت‌های </a:t>
            </a: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اوراق مرابحه برای شرکت</a:t>
            </a:r>
            <a:endParaRPr lang="fa-I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395536" y="1643063"/>
            <a:ext cx="8352928" cy="4525962"/>
          </a:xfrm>
        </p:spPr>
        <p:txBody>
          <a:bodyPr>
            <a:normAutofit/>
          </a:bodyPr>
          <a:lstStyle/>
          <a:p>
            <a:pPr algn="justLow">
              <a:lnSpc>
                <a:spcPct val="150000"/>
              </a:lnSpc>
              <a:buClr>
                <a:schemeClr val="accent3"/>
              </a:buClr>
              <a:buNone/>
              <a:defRPr/>
            </a:pPr>
            <a:r>
              <a:rPr lang="fa-IR" sz="2400" b="1" dirty="0" smtClean="0">
                <a:ln w="11430"/>
                <a:solidFill>
                  <a:schemeClr val="tx2"/>
                </a:solidFill>
                <a:cs typeface="B Mitra" pitchFamily="2" charset="-78"/>
              </a:rPr>
              <a:t>مشابه اوراق اجاره با تفاوت های زیر:</a:t>
            </a:r>
          </a:p>
          <a:p>
            <a:pPr algn="justLow">
              <a:lnSpc>
                <a:spcPct val="150000"/>
              </a:lnSpc>
              <a:buClr>
                <a:schemeClr val="accent3"/>
              </a:buClr>
              <a:defRPr/>
            </a:pPr>
            <a:r>
              <a:rPr lang="fa-IR" sz="2400" b="1" dirty="0" smtClean="0">
                <a:ln w="11430"/>
                <a:solidFill>
                  <a:schemeClr val="tx2"/>
                </a:solidFill>
                <a:cs typeface="B Mitra" pitchFamily="2" charset="-78"/>
              </a:rPr>
              <a:t>اوراق مرابحه صرفاً برای تأمین دارایی است.</a:t>
            </a:r>
          </a:p>
          <a:p>
            <a:pPr algn="justLow">
              <a:lnSpc>
                <a:spcPct val="150000"/>
              </a:lnSpc>
              <a:buClr>
                <a:schemeClr val="accent3"/>
              </a:buClr>
              <a:defRPr/>
            </a:pPr>
            <a:endParaRPr lang="fa-IR" sz="2400" b="1" dirty="0" smtClean="0">
              <a:ln w="11430"/>
              <a:solidFill>
                <a:schemeClr val="tx2"/>
              </a:solidFill>
              <a:cs typeface="B Mitra" pitchFamily="2" charset="-78"/>
            </a:endParaRPr>
          </a:p>
          <a:p>
            <a:pPr algn="justLow">
              <a:lnSpc>
                <a:spcPct val="150000"/>
              </a:lnSpc>
              <a:buClr>
                <a:schemeClr val="accent3"/>
              </a:buClr>
              <a:defRPr/>
            </a:pPr>
            <a:r>
              <a:rPr lang="fa-IR" sz="2400" b="1" dirty="0" smtClean="0">
                <a:ln w="11430"/>
                <a:solidFill>
                  <a:schemeClr val="tx2"/>
                </a:solidFill>
                <a:cs typeface="B Mitra" pitchFamily="2" charset="-78"/>
              </a:rPr>
              <a:t>تفاوت مالکیتی :</a:t>
            </a:r>
          </a:p>
          <a:p>
            <a:pPr lvl="1" algn="justLow">
              <a:lnSpc>
                <a:spcPct val="150000"/>
              </a:lnSpc>
              <a:buClr>
                <a:schemeClr val="accent3"/>
              </a:buClr>
              <a:defRPr/>
            </a:pPr>
            <a:r>
              <a:rPr lang="fa-IR" sz="2000" b="1" dirty="0" smtClean="0">
                <a:ln w="11430"/>
                <a:solidFill>
                  <a:schemeClr val="tx2"/>
                </a:solidFill>
                <a:cs typeface="B Mitra" pitchFamily="2" charset="-78"/>
              </a:rPr>
              <a:t>در اوراق اجاره در طول دورۀ اوراق، نهاد واسط مالک دارایی (موجر) و شرکت بانی مستأجر است.</a:t>
            </a:r>
          </a:p>
          <a:p>
            <a:pPr lvl="1" algn="justLow">
              <a:lnSpc>
                <a:spcPct val="150000"/>
              </a:lnSpc>
              <a:buClr>
                <a:schemeClr val="accent3"/>
              </a:buClr>
              <a:defRPr/>
            </a:pPr>
            <a:r>
              <a:rPr lang="fa-IR" sz="2000" b="1" dirty="0" smtClean="0">
                <a:ln w="11430"/>
                <a:solidFill>
                  <a:schemeClr val="tx2"/>
                </a:solidFill>
                <a:cs typeface="B Mitra" pitchFamily="2" charset="-78"/>
              </a:rPr>
              <a:t>در اوراق مرابحه در طول دورۀ اوراق، بانی مالک است که دارایی را به عنوان وثیقه در رهن نهاد واسط قرار می‌دهد.</a:t>
            </a:r>
          </a:p>
          <a:p>
            <a:pPr algn="justLow">
              <a:lnSpc>
                <a:spcPct val="150000"/>
              </a:lnSpc>
              <a:defRPr/>
            </a:pPr>
            <a:endParaRPr lang="fa-IR" sz="2400" b="1" dirty="0" smtClean="0">
              <a:ln w="11430"/>
              <a:solidFill>
                <a:schemeClr val="tx2"/>
              </a:solidFill>
              <a:cs typeface="B Mitra" pitchFamily="2" charset="-78"/>
            </a:endParaRPr>
          </a:p>
          <a:p>
            <a:pPr algn="justLow">
              <a:lnSpc>
                <a:spcPct val="150000"/>
              </a:lnSpc>
              <a:defRPr/>
            </a:pPr>
            <a:endParaRPr lang="fa-IR" sz="27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 y="285750"/>
            <a:ext cx="8138767" cy="796925"/>
          </a:xfrm>
        </p:spPr>
        <p:txBody>
          <a:bodyPr>
            <a:normAutofit/>
          </a:bodyPr>
          <a:lstStyle/>
          <a:p>
            <a:pPr algn="r"/>
            <a:r>
              <a:rPr lang="fa-I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مدل عملیاتی انتشار اوراق با هدف تأمین دارایی</a:t>
            </a:r>
            <a:endParaRPr lang="fa-IR"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pSp>
        <p:nvGrpSpPr>
          <p:cNvPr id="26" name="Content Placeholder 7"/>
          <p:cNvGrpSpPr>
            <a:grpSpLocks noGrp="1"/>
          </p:cNvGrpSpPr>
          <p:nvPr/>
        </p:nvGrpSpPr>
        <p:grpSpPr>
          <a:xfrm>
            <a:off x="571500" y="1988840"/>
            <a:ext cx="8286780" cy="3888432"/>
            <a:chOff x="785786" y="1643050"/>
            <a:chExt cx="7215238" cy="4429156"/>
          </a:xfrm>
        </p:grpSpPr>
        <p:sp>
          <p:nvSpPr>
            <p:cNvPr id="27" name="Rectangle 3"/>
            <p:cNvSpPr>
              <a:spLocks noChangeArrowheads="1"/>
            </p:cNvSpPr>
            <p:nvPr/>
          </p:nvSpPr>
          <p:spPr bwMode="auto">
            <a:xfrm>
              <a:off x="785786" y="5004653"/>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lang="fa-IR" sz="1600" dirty="0" smtClean="0">
                  <a:latin typeface="Calibri" pitchFamily="34" charset="0"/>
                  <a:cs typeface="B Mitra" pitchFamily="2" charset="-78"/>
                </a:rPr>
                <a:t>فروشنده</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sp>
          <p:nvSpPr>
            <p:cNvPr id="28" name="Rectangle 4"/>
            <p:cNvSpPr>
              <a:spLocks noChangeArrowheads="1"/>
            </p:cNvSpPr>
            <p:nvPr/>
          </p:nvSpPr>
          <p:spPr bwMode="auto">
            <a:xfrm>
              <a:off x="3390830" y="5004653"/>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lang="fa-IR" sz="1600" dirty="0" smtClean="0">
                  <a:latin typeface="Calibri" pitchFamily="34" charset="0"/>
                  <a:cs typeface="B Mitra" pitchFamily="2" charset="-78"/>
                </a:rPr>
                <a:t>نهاد واسط</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cxnSp>
          <p:nvCxnSpPr>
            <p:cNvPr id="29" name="AutoShape 5"/>
            <p:cNvCxnSpPr>
              <a:cxnSpLocks noChangeShapeType="1"/>
            </p:cNvCxnSpPr>
            <p:nvPr/>
          </p:nvCxnSpPr>
          <p:spPr bwMode="auto">
            <a:xfrm>
              <a:off x="2201820" y="5044802"/>
              <a:ext cx="1163146" cy="1029"/>
            </a:xfrm>
            <a:prstGeom prst="straightConnector1">
              <a:avLst/>
            </a:prstGeom>
            <a:noFill/>
            <a:ln w="9525">
              <a:solidFill>
                <a:srgbClr val="000000"/>
              </a:solidFill>
              <a:round/>
              <a:headEnd/>
              <a:tailEnd type="triangle" w="med" len="med"/>
            </a:ln>
          </p:spPr>
        </p:cxnSp>
        <p:cxnSp>
          <p:nvCxnSpPr>
            <p:cNvPr id="30" name="AutoShape 6"/>
            <p:cNvCxnSpPr>
              <a:cxnSpLocks noChangeShapeType="1"/>
            </p:cNvCxnSpPr>
            <p:nvPr/>
          </p:nvCxnSpPr>
          <p:spPr bwMode="auto">
            <a:xfrm flipH="1">
              <a:off x="2201820" y="5491589"/>
              <a:ext cx="1163146" cy="0"/>
            </a:xfrm>
            <a:prstGeom prst="straightConnector1">
              <a:avLst/>
            </a:prstGeom>
            <a:noFill/>
            <a:ln w="9525">
              <a:solidFill>
                <a:srgbClr val="000000"/>
              </a:solidFill>
              <a:round/>
              <a:headEnd/>
              <a:tailEnd type="triangle" w="med" len="med"/>
            </a:ln>
          </p:spPr>
        </p:cxnSp>
        <p:sp>
          <p:nvSpPr>
            <p:cNvPr id="31" name="Text Box 7"/>
            <p:cNvSpPr txBox="1">
              <a:spLocks noChangeArrowheads="1"/>
            </p:cNvSpPr>
            <p:nvPr/>
          </p:nvSpPr>
          <p:spPr bwMode="auto">
            <a:xfrm>
              <a:off x="2199665" y="4524923"/>
              <a:ext cx="1122913" cy="45399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4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3- فروش دارایی</a:t>
              </a:r>
              <a:endParaRPr kumimoji="0" lang="fa-IR" sz="1400" b="0" i="0" u="none" strike="noStrike" cap="none" normalizeH="0" baseline="0" dirty="0" smtClean="0">
                <a:ln>
                  <a:noFill/>
                </a:ln>
                <a:solidFill>
                  <a:schemeClr val="tx1"/>
                </a:solidFill>
                <a:effectLst/>
                <a:latin typeface="Arial" pitchFamily="34" charset="0"/>
                <a:cs typeface="B Mitra" pitchFamily="2" charset="-78"/>
              </a:endParaRPr>
            </a:p>
          </p:txBody>
        </p:sp>
        <p:sp>
          <p:nvSpPr>
            <p:cNvPr id="53" name="Rectangle 8"/>
            <p:cNvSpPr>
              <a:spLocks noChangeArrowheads="1"/>
            </p:cNvSpPr>
            <p:nvPr/>
          </p:nvSpPr>
          <p:spPr bwMode="auto">
            <a:xfrm>
              <a:off x="6000902" y="5024212"/>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خریداران اوراق</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cxnSp>
          <p:nvCxnSpPr>
            <p:cNvPr id="54" name="AutoShape 9"/>
            <p:cNvCxnSpPr>
              <a:cxnSpLocks noChangeShapeType="1"/>
            </p:cNvCxnSpPr>
            <p:nvPr/>
          </p:nvCxnSpPr>
          <p:spPr bwMode="auto">
            <a:xfrm>
              <a:off x="4811893" y="5064361"/>
              <a:ext cx="1163146" cy="1029"/>
            </a:xfrm>
            <a:prstGeom prst="straightConnector1">
              <a:avLst/>
            </a:prstGeom>
            <a:noFill/>
            <a:ln w="9525">
              <a:solidFill>
                <a:srgbClr val="000000"/>
              </a:solidFill>
              <a:round/>
              <a:headEnd/>
              <a:tailEnd type="triangle" w="med" len="med"/>
            </a:ln>
          </p:spPr>
        </p:cxnSp>
        <p:cxnSp>
          <p:nvCxnSpPr>
            <p:cNvPr id="55" name="AutoShape 10"/>
            <p:cNvCxnSpPr>
              <a:cxnSpLocks noChangeShapeType="1"/>
            </p:cNvCxnSpPr>
            <p:nvPr/>
          </p:nvCxnSpPr>
          <p:spPr bwMode="auto">
            <a:xfrm flipH="1">
              <a:off x="4811893" y="5511149"/>
              <a:ext cx="1163146" cy="0"/>
            </a:xfrm>
            <a:prstGeom prst="straightConnector1">
              <a:avLst/>
            </a:prstGeom>
            <a:noFill/>
            <a:ln w="9525">
              <a:solidFill>
                <a:srgbClr val="000000"/>
              </a:solidFill>
              <a:round/>
              <a:headEnd/>
              <a:tailEnd type="triangle" w="med" len="med"/>
            </a:ln>
          </p:spPr>
        </p:cxnSp>
        <p:sp>
          <p:nvSpPr>
            <p:cNvPr id="56" name="Text Box 11"/>
            <p:cNvSpPr txBox="1">
              <a:spLocks noChangeArrowheads="1"/>
            </p:cNvSpPr>
            <p:nvPr/>
          </p:nvSpPr>
          <p:spPr bwMode="auto">
            <a:xfrm>
              <a:off x="4783156" y="4583602"/>
              <a:ext cx="1360715" cy="379872"/>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4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1- انتشار اوراق</a:t>
              </a:r>
              <a:endParaRPr kumimoji="0" lang="fa-IR" sz="1400" b="0" i="0" u="none" strike="noStrike" cap="none" normalizeH="0" baseline="0" dirty="0" smtClean="0">
                <a:ln>
                  <a:noFill/>
                </a:ln>
                <a:solidFill>
                  <a:schemeClr val="tx1"/>
                </a:solidFill>
                <a:effectLst/>
                <a:latin typeface="Arial" pitchFamily="34" charset="0"/>
                <a:cs typeface="B Mitra" pitchFamily="2" charset="-78"/>
              </a:endParaRPr>
            </a:p>
          </p:txBody>
        </p:sp>
        <p:sp>
          <p:nvSpPr>
            <p:cNvPr id="57" name="Text Box 12"/>
            <p:cNvSpPr txBox="1">
              <a:spLocks noChangeArrowheads="1"/>
            </p:cNvSpPr>
            <p:nvPr/>
          </p:nvSpPr>
          <p:spPr bwMode="auto">
            <a:xfrm>
              <a:off x="2142909" y="5557474"/>
              <a:ext cx="1246484" cy="497231"/>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lvl="0" algn="ctr" fontAlgn="base">
                <a:spcBef>
                  <a:spcPct val="0"/>
                </a:spcBef>
                <a:spcAft>
                  <a:spcPts val="1000"/>
                </a:spcAft>
              </a:pPr>
              <a:r>
                <a:rPr lang="fa-IR" sz="1400" dirty="0" smtClean="0">
                  <a:latin typeface="Calibri" pitchFamily="34" charset="0"/>
                  <a:ea typeface="Arial" pitchFamily="34" charset="0"/>
                  <a:cs typeface="B Mitra" pitchFamily="2" charset="-78"/>
                </a:rPr>
                <a:t>4- پرداخت وجه</a:t>
              </a:r>
              <a:endParaRPr lang="fa-IR" sz="1400" dirty="0" smtClean="0">
                <a:latin typeface="Arial" pitchFamily="34" charset="0"/>
                <a:cs typeface="B Mitra" pitchFamily="2" charset="-78"/>
              </a:endParaRPr>
            </a:p>
          </p:txBody>
        </p:sp>
        <p:sp>
          <p:nvSpPr>
            <p:cNvPr id="58" name="Text Box 13"/>
            <p:cNvSpPr txBox="1">
              <a:spLocks noChangeArrowheads="1"/>
            </p:cNvSpPr>
            <p:nvPr/>
          </p:nvSpPr>
          <p:spPr bwMode="auto">
            <a:xfrm>
              <a:off x="4811893" y="5585270"/>
              <a:ext cx="1260134" cy="486936"/>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4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2- پرداخت وجه</a:t>
              </a:r>
              <a:endParaRPr kumimoji="0" lang="fa-IR" sz="1400" b="0" i="0" u="none" strike="noStrike" cap="none" normalizeH="0" baseline="0" dirty="0" smtClean="0">
                <a:ln>
                  <a:noFill/>
                </a:ln>
                <a:solidFill>
                  <a:schemeClr val="tx1"/>
                </a:solidFill>
                <a:effectLst/>
                <a:latin typeface="Arial" pitchFamily="34" charset="0"/>
                <a:cs typeface="B Mitra" pitchFamily="2" charset="-78"/>
              </a:endParaRPr>
            </a:p>
          </p:txBody>
        </p:sp>
        <p:sp>
          <p:nvSpPr>
            <p:cNvPr id="59" name="Rectangle 14"/>
            <p:cNvSpPr>
              <a:spLocks noChangeArrowheads="1"/>
            </p:cNvSpPr>
            <p:nvPr/>
          </p:nvSpPr>
          <p:spPr bwMode="auto">
            <a:xfrm>
              <a:off x="6000902" y="3510901"/>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عامل پرداخت</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cxnSp>
          <p:nvCxnSpPr>
            <p:cNvPr id="60" name="AutoShape 15"/>
            <p:cNvCxnSpPr>
              <a:cxnSpLocks noChangeShapeType="1"/>
            </p:cNvCxnSpPr>
            <p:nvPr/>
          </p:nvCxnSpPr>
          <p:spPr bwMode="auto">
            <a:xfrm rot="5400000" flipH="1" flipV="1">
              <a:off x="2711809" y="3645323"/>
              <a:ext cx="2719456" cy="794"/>
            </a:xfrm>
            <a:prstGeom prst="straightConnector1">
              <a:avLst/>
            </a:prstGeom>
            <a:noFill/>
            <a:ln w="9525">
              <a:solidFill>
                <a:srgbClr val="000000"/>
              </a:solidFill>
              <a:round/>
              <a:headEnd/>
              <a:tailEnd/>
            </a:ln>
          </p:spPr>
        </p:cxnSp>
        <p:cxnSp>
          <p:nvCxnSpPr>
            <p:cNvPr id="61" name="AutoShape 16"/>
            <p:cNvCxnSpPr>
              <a:cxnSpLocks noChangeShapeType="1"/>
            </p:cNvCxnSpPr>
            <p:nvPr/>
          </p:nvCxnSpPr>
          <p:spPr bwMode="auto">
            <a:xfrm flipV="1">
              <a:off x="4074850" y="2298194"/>
              <a:ext cx="1887975" cy="7041"/>
            </a:xfrm>
            <a:prstGeom prst="straightConnector1">
              <a:avLst/>
            </a:prstGeom>
            <a:noFill/>
            <a:ln w="9525">
              <a:solidFill>
                <a:srgbClr val="000000"/>
              </a:solidFill>
              <a:round/>
              <a:headEnd/>
              <a:tailEnd type="triangle" w="med" len="med"/>
            </a:ln>
          </p:spPr>
        </p:cxnSp>
        <p:cxnSp>
          <p:nvCxnSpPr>
            <p:cNvPr id="62" name="AutoShape 17"/>
            <p:cNvCxnSpPr>
              <a:cxnSpLocks noChangeShapeType="1"/>
            </p:cNvCxnSpPr>
            <p:nvPr/>
          </p:nvCxnSpPr>
          <p:spPr bwMode="auto">
            <a:xfrm>
              <a:off x="6681978" y="4095637"/>
              <a:ext cx="718" cy="918281"/>
            </a:xfrm>
            <a:prstGeom prst="straightConnector1">
              <a:avLst/>
            </a:prstGeom>
            <a:noFill/>
            <a:ln w="9525">
              <a:solidFill>
                <a:srgbClr val="000000"/>
              </a:solidFill>
              <a:round/>
              <a:headEnd/>
              <a:tailEnd type="triangle" w="med" len="med"/>
            </a:ln>
          </p:spPr>
        </p:cxnSp>
        <p:sp>
          <p:nvSpPr>
            <p:cNvPr id="63" name="Text Box 18"/>
            <p:cNvSpPr txBox="1">
              <a:spLocks noChangeArrowheads="1"/>
            </p:cNvSpPr>
            <p:nvPr/>
          </p:nvSpPr>
          <p:spPr bwMode="auto">
            <a:xfrm>
              <a:off x="6752385" y="4197553"/>
              <a:ext cx="1248639" cy="765921"/>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r>
                <a:rPr lang="fa-IR" sz="1400" dirty="0" smtClean="0">
                  <a:cs typeface="B Mitra" pitchFamily="2" charset="-78"/>
                </a:rPr>
                <a:t>7- پرداخت اقساط به نمایندگی از نهاد واسط </a:t>
              </a:r>
              <a:endParaRPr lang="en-US" sz="1400" dirty="0">
                <a:cs typeface="B Mitra" pitchFamily="2" charset="-78"/>
              </a:endParaRPr>
            </a:p>
          </p:txBody>
        </p:sp>
        <p:sp>
          <p:nvSpPr>
            <p:cNvPr id="64" name="Rectangle 19"/>
            <p:cNvSpPr>
              <a:spLocks noChangeArrowheads="1"/>
            </p:cNvSpPr>
            <p:nvPr/>
          </p:nvSpPr>
          <p:spPr bwMode="auto">
            <a:xfrm>
              <a:off x="5990126" y="2028474"/>
              <a:ext cx="1373647" cy="533262"/>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lang="fa-IR" sz="1600" dirty="0" smtClean="0">
                  <a:latin typeface="Calibri" pitchFamily="34" charset="0"/>
                  <a:cs typeface="B Mitra" pitchFamily="2" charset="-78"/>
                </a:rPr>
                <a:t>بانی</a:t>
              </a:r>
              <a:endParaRPr kumimoji="0" lang="fa-IR" sz="1600" b="0" i="0" u="none" strike="noStrike" cap="none" normalizeH="0" baseline="0" dirty="0" smtClean="0">
                <a:ln>
                  <a:noFill/>
                </a:ln>
                <a:solidFill>
                  <a:schemeClr val="tx1"/>
                </a:solidFill>
                <a:effectLst/>
                <a:latin typeface="Arial" pitchFamily="34" charset="0"/>
                <a:cs typeface="B Mitra" pitchFamily="2" charset="-78"/>
              </a:endParaRPr>
            </a:p>
          </p:txBody>
        </p:sp>
        <p:cxnSp>
          <p:nvCxnSpPr>
            <p:cNvPr id="65" name="AutoShape 20"/>
            <p:cNvCxnSpPr>
              <a:cxnSpLocks noChangeShapeType="1"/>
            </p:cNvCxnSpPr>
            <p:nvPr/>
          </p:nvCxnSpPr>
          <p:spPr bwMode="auto">
            <a:xfrm>
              <a:off x="6681978" y="2597768"/>
              <a:ext cx="718" cy="918281"/>
            </a:xfrm>
            <a:prstGeom prst="straightConnector1">
              <a:avLst/>
            </a:prstGeom>
            <a:noFill/>
            <a:ln w="9525">
              <a:solidFill>
                <a:srgbClr val="000000"/>
              </a:solidFill>
              <a:round/>
              <a:headEnd/>
              <a:tailEnd type="triangle" w="med" len="med"/>
            </a:ln>
          </p:spPr>
        </p:cxnSp>
        <p:sp>
          <p:nvSpPr>
            <p:cNvPr id="66" name="Text Box 21"/>
            <p:cNvSpPr txBox="1">
              <a:spLocks noChangeArrowheads="1"/>
            </p:cNvSpPr>
            <p:nvPr/>
          </p:nvSpPr>
          <p:spPr bwMode="auto">
            <a:xfrm>
              <a:off x="6752385" y="2828367"/>
              <a:ext cx="1248639" cy="495172"/>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fa-IR" sz="1400" dirty="0" smtClean="0">
                  <a:cs typeface="B Mitra" pitchFamily="2" charset="-78"/>
                </a:rPr>
                <a:t>6- پرداخت اقساط</a:t>
              </a:r>
              <a:endParaRPr lang="en-US" sz="1400" dirty="0" smtClean="0">
                <a:cs typeface="B Mitra" pitchFamily="2" charset="-78"/>
              </a:endParaRPr>
            </a:p>
            <a:p>
              <a:pPr marL="0" marR="0" lvl="0" indent="0" algn="l" defTabSz="914400" rtl="1" eaLnBrk="1" fontAlgn="base" latinLnBrk="0" hangingPunct="1">
                <a:lnSpc>
                  <a:spcPct val="100000"/>
                </a:lnSpc>
                <a:spcBef>
                  <a:spcPct val="0"/>
                </a:spcBef>
                <a:spcAft>
                  <a:spcPts val="1000"/>
                </a:spcAft>
                <a:buClrTx/>
                <a:buSzTx/>
                <a:buFontTx/>
                <a:buNone/>
                <a:tabLst/>
              </a:pPr>
              <a:endParaRPr kumimoji="0" lang="fa-I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67" name="Text Box 22"/>
            <p:cNvSpPr txBox="1">
              <a:spLocks noChangeArrowheads="1"/>
            </p:cNvSpPr>
            <p:nvPr/>
          </p:nvSpPr>
          <p:spPr bwMode="auto">
            <a:xfrm>
              <a:off x="4143372" y="1643050"/>
              <a:ext cx="1741286" cy="567015"/>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400" b="0" i="0" u="none" strike="noStrike" cap="none" normalizeH="0" baseline="0" dirty="0" smtClean="0">
                  <a:ln>
                    <a:noFill/>
                  </a:ln>
                  <a:solidFill>
                    <a:schemeClr val="tx1"/>
                  </a:solidFill>
                  <a:effectLst/>
                  <a:latin typeface="Calibri" pitchFamily="34" charset="0"/>
                  <a:ea typeface="Arial" pitchFamily="34" charset="0"/>
                  <a:cs typeface="B Mitra" pitchFamily="2" charset="-78"/>
                </a:rPr>
                <a:t>5- فروش اقساطی دارایی</a:t>
              </a:r>
              <a:r>
                <a:rPr kumimoji="0" lang="fa-IR" sz="1400" b="0" i="0" u="none" strike="noStrike" cap="none" normalizeH="0" dirty="0" smtClean="0">
                  <a:ln>
                    <a:noFill/>
                  </a:ln>
                  <a:solidFill>
                    <a:schemeClr val="tx1"/>
                  </a:solidFill>
                  <a:effectLst/>
                  <a:latin typeface="Calibri" pitchFamily="34" charset="0"/>
                  <a:ea typeface="Arial" pitchFamily="34" charset="0"/>
                  <a:cs typeface="B Mitra" pitchFamily="2" charset="-78"/>
                </a:rPr>
                <a:t> به نمایندگی از خریداران اوراق</a:t>
              </a:r>
              <a:endParaRPr kumimoji="0" lang="fa-IR" sz="1400" b="0" i="0" u="none" strike="noStrike" cap="none" normalizeH="0" baseline="0" dirty="0" smtClean="0">
                <a:ln>
                  <a:noFill/>
                </a:ln>
                <a:solidFill>
                  <a:schemeClr val="tx1"/>
                </a:solidFill>
                <a:effectLst/>
                <a:latin typeface="Arial" pitchFamily="34" charset="0"/>
                <a:cs typeface="B Mitra" pitchFamily="2" charset="-78"/>
              </a:endParaRPr>
            </a:p>
          </p:txBody>
        </p:sp>
      </p:grpSp>
      <p:pic>
        <p:nvPicPr>
          <p:cNvPr id="32" name="Pictur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26611716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611560" y="1723310"/>
            <a:ext cx="7999348" cy="361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tab pos="63500" algn="r"/>
              </a:tabLst>
            </a:pPr>
            <a:r>
              <a:rPr kumimoji="0" lang="fa-IR" sz="2000" b="1" i="0" u="none" strike="noStrike" cap="none" normalizeH="0" baseline="0" dirty="0" smtClean="0">
                <a:ln>
                  <a:noFill/>
                </a:ln>
                <a:solidFill>
                  <a:srgbClr val="C00000"/>
                </a:solidFill>
                <a:effectLst/>
                <a:latin typeface="Arial" pitchFamily="34" charset="0"/>
                <a:ea typeface="Times New Roman" pitchFamily="18" charset="0"/>
                <a:cs typeface="B Mitra" pitchFamily="2" charset="-78"/>
              </a:rPr>
              <a:t>الف- مشخصات دارایی: </a:t>
            </a:r>
          </a:p>
          <a:p>
            <a:pPr marL="0" marR="0" lvl="0" indent="0" algn="justLow" defTabSz="914400" rtl="1" eaLnBrk="1" fontAlgn="base" latinLnBrk="0" hangingPunct="1">
              <a:lnSpc>
                <a:spcPct val="100000"/>
              </a:lnSpc>
              <a:spcBef>
                <a:spcPct val="0"/>
              </a:spcBef>
              <a:spcAft>
                <a:spcPct val="0"/>
              </a:spcAft>
              <a:buClrTx/>
              <a:buSzTx/>
              <a:buFontTx/>
              <a:buNone/>
              <a:tabLst>
                <a:tab pos="63500" algn="r"/>
              </a:tabLst>
            </a:pPr>
            <a:endParaRPr lang="fa-IR" sz="2000" b="1" dirty="0">
              <a:solidFill>
                <a:srgbClr val="000000"/>
              </a:solidFill>
              <a:latin typeface="Arial" pitchFamily="34" charset="0"/>
              <a:cs typeface="B Mitr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tab pos="63500" algn="r"/>
              </a:tabLst>
            </a:pPr>
            <a:r>
              <a:rPr lang="fa-IR" sz="2000" b="1" dirty="0" smtClean="0">
                <a:solidFill>
                  <a:srgbClr val="000000"/>
                </a:solidFill>
                <a:latin typeface="Arial" pitchFamily="34" charset="0"/>
                <a:cs typeface="B Mitra" pitchFamily="2" charset="-78"/>
              </a:rPr>
              <a:t>خرید قطعات و مجموعه های مورد نیاز برای تولید خودرو</a:t>
            </a:r>
            <a:endParaRPr kumimoji="0" lang="fa-IR" sz="2000" b="1" i="0" u="none" strike="noStrike" cap="none" normalizeH="0" baseline="0" dirty="0" smtClean="0">
              <a:ln>
                <a:noFill/>
              </a:ln>
              <a:solidFill>
                <a:srgbClr val="000000"/>
              </a:solidFill>
              <a:effectLst/>
              <a:latin typeface="Arial" pitchFamily="34" charset="0"/>
              <a:cs typeface="B Mitr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tab pos="63500" algn="r"/>
              </a:tabLst>
            </a:pPr>
            <a:endParaRPr lang="fa-IR" sz="2000" b="1" dirty="0">
              <a:solidFill>
                <a:srgbClr val="000000"/>
              </a:solidFill>
              <a:latin typeface="Arial" pitchFamily="34" charset="0"/>
              <a:cs typeface="B Mitra"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tab pos="63500" algn="r"/>
              </a:tabLst>
            </a:pPr>
            <a:endParaRPr kumimoji="0" lang="fa-IR" sz="2000" b="1" i="0" u="none" strike="noStrike" cap="none" normalizeH="0" baseline="0" dirty="0" smtClean="0">
              <a:ln>
                <a:noFill/>
              </a:ln>
              <a:solidFill>
                <a:srgbClr val="000000"/>
              </a:solidFill>
              <a:effectLst/>
              <a:latin typeface="Arial" pitchFamily="34" charset="0"/>
              <a:ea typeface="Times New Roman" pitchFamily="18" charset="0"/>
              <a:cs typeface="Nazanin"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tab pos="63500" algn="r"/>
              </a:tabLst>
            </a:pPr>
            <a:endParaRPr lang="fa-IR" sz="2000" b="1" dirty="0">
              <a:solidFill>
                <a:srgbClr val="000000"/>
              </a:solidFill>
              <a:latin typeface="Arial" pitchFamily="34" charset="0"/>
              <a:ea typeface="Times New Roman" pitchFamily="18" charset="0"/>
              <a:cs typeface="Nazanin" pitchFamily="2" charset="-78"/>
            </a:endParaRPr>
          </a:p>
          <a:p>
            <a:pPr marL="457200" marR="0" lvl="0" indent="-457200" algn="justLow" defTabSz="914400" rtl="1" eaLnBrk="0" fontAlgn="base" latinLnBrk="0" hangingPunct="0">
              <a:lnSpc>
                <a:spcPct val="100000"/>
              </a:lnSpc>
              <a:spcBef>
                <a:spcPct val="0"/>
              </a:spcBef>
              <a:spcAft>
                <a:spcPct val="0"/>
              </a:spcAft>
              <a:buClrTx/>
              <a:buSzTx/>
              <a:buFontTx/>
              <a:buAutoNum type="arabic1Minus" startAt="2"/>
              <a:tabLst>
                <a:tab pos="63500" algn="r"/>
              </a:tabLst>
            </a:pPr>
            <a:r>
              <a:rPr lang="fa-IR" sz="2000" b="1" dirty="0">
                <a:solidFill>
                  <a:srgbClr val="C00000"/>
                </a:solidFill>
                <a:latin typeface="Arial" pitchFamily="34" charset="0"/>
                <a:ea typeface="Times New Roman" pitchFamily="18" charset="0"/>
                <a:cs typeface="B Mitra" pitchFamily="2" charset="-78"/>
              </a:rPr>
              <a:t>شرایط مرابحه:</a:t>
            </a:r>
          </a:p>
          <a:p>
            <a:pPr marR="0" lvl="0" algn="justLow" defTabSz="914400" rtl="1" eaLnBrk="0" fontAlgn="base" latinLnBrk="0" hangingPunct="0">
              <a:lnSpc>
                <a:spcPct val="100000"/>
              </a:lnSpc>
              <a:spcBef>
                <a:spcPct val="0"/>
              </a:spcBef>
              <a:spcAft>
                <a:spcPct val="0"/>
              </a:spcAft>
              <a:buClrTx/>
              <a:buSzTx/>
              <a:tabLst>
                <a:tab pos="63500" algn="r"/>
              </a:tabLst>
            </a:pPr>
            <a:endParaRPr kumimoji="0" lang="en-US" sz="900" b="0" i="0" u="none" strike="noStrike" cap="none" normalizeH="0" baseline="0" dirty="0" smtClean="0">
              <a:ln>
                <a:noFill/>
              </a:ln>
              <a:solidFill>
                <a:srgbClr val="C00000"/>
              </a:solidFill>
              <a:effectLst/>
              <a:latin typeface="Arial" pitchFamily="34" charset="0"/>
              <a:cs typeface="Arial" pitchFamily="34" charset="0"/>
            </a:endParaRPr>
          </a:p>
          <a:p>
            <a:pPr marL="342900" marR="0" lvl="0" indent="-34290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kumimoji="0" lang="fa-IR" b="1"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دوره مرابحه: </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4 سال،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b="1" dirty="0">
                <a:latin typeface="Arial" pitchFamily="34" charset="0"/>
                <a:ea typeface="Times New Roman" pitchFamily="18" charset="0"/>
                <a:cs typeface="B Mitra" pitchFamily="2" charset="-78"/>
              </a:rPr>
              <a:t>مواعد پرداخت اقساط دارایی: </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هر سه ماه یک‌بار از تاریخ انتشار اوراق،</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b="1" dirty="0">
                <a:latin typeface="Arial" pitchFamily="34" charset="0"/>
                <a:ea typeface="Times New Roman" pitchFamily="18" charset="0"/>
                <a:cs typeface="B Mitra" pitchFamily="2" charset="-78"/>
              </a:rPr>
              <a:t>مبالغ پرداختی: </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000ر040ر12 میلیون ریال،</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b="1" dirty="0">
                <a:latin typeface="Arial" pitchFamily="34" charset="0"/>
                <a:ea typeface="Times New Roman" pitchFamily="18" charset="0"/>
                <a:cs typeface="B Mitra" pitchFamily="2" charset="-78"/>
              </a:rPr>
              <a:t>نرخ پرداختی: </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18 درصد،</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Rounded Rectangle 8"/>
          <p:cNvSpPr/>
          <p:nvPr/>
        </p:nvSpPr>
        <p:spPr>
          <a:xfrm>
            <a:off x="5436096" y="517090"/>
            <a:ext cx="3055826" cy="402910"/>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a:r>
              <a:rPr lang="fa-IR" kern="0" dirty="0" smtClean="0">
                <a:solidFill>
                  <a:sysClr val="window" lastClr="FFFFFF"/>
                </a:solidFill>
                <a:latin typeface="Calibri Light" pitchFamily="34" charset="0"/>
                <a:cs typeface="B Titr" pitchFamily="2" charset="-78"/>
              </a:rPr>
              <a:t>اوراق مرابحه شرکت ایران خودرو</a:t>
            </a:r>
            <a:endParaRPr lang="fa-IR" kern="0" dirty="0">
              <a:solidFill>
                <a:sysClr val="window" lastClr="FFFFFF"/>
              </a:solidFill>
              <a:latin typeface="Calibri Light" pitchFamily="34" charset="0"/>
              <a:cs typeface="B Titr" pitchFamily="2" charset="-78"/>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
        <p:nvSpPr>
          <p:cNvPr id="2" name="Title 1"/>
          <p:cNvSpPr>
            <a:spLocks noGrp="1"/>
          </p:cNvSpPr>
          <p:nvPr>
            <p:ph type="title"/>
          </p:nvPr>
        </p:nvSpPr>
        <p:spPr/>
        <p:txBody>
          <a:bodyPr/>
          <a:lstStyle/>
          <a:p>
            <a:endParaRPr lang="fa-IR" dirty="0"/>
          </a:p>
        </p:txBody>
      </p:sp>
    </p:spTree>
    <p:extLst>
      <p:ext uri="{BB962C8B-B14F-4D97-AF65-F5344CB8AC3E}">
        <p14:creationId xmlns:p14="http://schemas.microsoft.com/office/powerpoint/2010/main" val="409603595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683568" y="670195"/>
            <a:ext cx="8232807" cy="5893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Low" rtl="1" eaLnBrk="0" fontAlgn="base" hangingPunct="0">
              <a:spcBef>
                <a:spcPct val="0"/>
              </a:spcBef>
              <a:spcAft>
                <a:spcPct val="0"/>
              </a:spcAft>
              <a:tabLst>
                <a:tab pos="63500" algn="r"/>
              </a:tabLst>
            </a:pPr>
            <a:r>
              <a:rPr lang="fa-IR" sz="1600" b="1" dirty="0">
                <a:solidFill>
                  <a:srgbClr val="C00000"/>
                </a:solidFill>
                <a:latin typeface="Arial" pitchFamily="34" charset="0"/>
                <a:ea typeface="Calibri" pitchFamily="34" charset="0"/>
                <a:cs typeface="B Mitra" pitchFamily="2" charset="-78"/>
              </a:rPr>
              <a:t>ج- مشخصات اوراق مرابحه:</a:t>
            </a:r>
            <a:endParaRPr lang="en-US" sz="1600" b="1" dirty="0">
              <a:solidFill>
                <a:srgbClr val="C00000"/>
              </a:solidFill>
              <a:latin typeface="Arial" pitchFamily="34" charset="0"/>
              <a:ea typeface="Calibri" pitchFamily="34" charset="0"/>
              <a:cs typeface="B Mitra" pitchFamily="2" charset="-78"/>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kumimoji="0" lang="fa-IR" sz="1400" b="1"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موضوع انتشار اوراق مرابحه: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خرید قطعات</a:t>
            </a:r>
            <a:r>
              <a:rPr kumimoji="0" lang="fa-IR" sz="1600" b="0" i="0" u="none" strike="noStrike" cap="none" normalizeH="0" dirty="0" smtClean="0">
                <a:ln>
                  <a:noFill/>
                </a:ln>
                <a:solidFill>
                  <a:schemeClr val="tx1"/>
                </a:solidFill>
                <a:effectLst/>
                <a:latin typeface="Arial" pitchFamily="34" charset="0"/>
                <a:ea typeface="Times New Roman" pitchFamily="18" charset="0"/>
                <a:cs typeface="B Mitra" pitchFamily="2" charset="-78"/>
              </a:rPr>
              <a:t> و مجموعه های مورد نیاز برای تولید خودرو</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مبلغ اوراق مرابحۀ در دست انتشار: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000ر000ر7 میلیون ریال،</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مبلغ اسمی هر ورقۀ مرابحه: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000ر000ر1 ریال،</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تعداد اوراق مرابحة در دست انتشار: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تعداد 000ر000ر7 ورقه،</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نوع اوراق مرابحه: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با نام،</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نرخ اوراق: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18 درصد،</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دورۀ عمر اوراق: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4 سال،</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مقاطع پرداخت‌های مرتبط با اوراق مرابحه: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هر سه ماه یک‌بار از تاریخ انتشار اوراق،</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مدت عرضه: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5 روز کاری،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شیوه عرضه: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به قیمت بازار به روش حراج،</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ü"/>
              <a:tabLst>
                <a:tab pos="63500" algn="r"/>
              </a:tabLst>
            </a:pPr>
            <a:r>
              <a:rPr lang="fa-IR" sz="1400" b="1" dirty="0">
                <a:latin typeface="Arial" pitchFamily="34" charset="0"/>
                <a:ea typeface="Times New Roman" pitchFamily="18" charset="0"/>
                <a:cs typeface="B Mitra" pitchFamily="2" charset="-78"/>
              </a:rPr>
              <a:t>معاملات ثانویۀ اوراق مرابحه: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قابلیت معامله در بورس</a:t>
            </a:r>
            <a:r>
              <a:rPr kumimoji="0" lang="fa-IR" sz="1600" b="0" i="0" u="none" strike="noStrike" cap="none" normalizeH="0" dirty="0" smtClean="0">
                <a:ln>
                  <a:noFill/>
                </a:ln>
                <a:solidFill>
                  <a:schemeClr val="tx1"/>
                </a:solidFill>
                <a:effectLst/>
                <a:latin typeface="Arial" pitchFamily="34" charset="0"/>
                <a:ea typeface="Times New Roman" pitchFamily="18" charset="0"/>
                <a:cs typeface="B Mitra" pitchFamily="2" charset="-78"/>
              </a:rPr>
              <a:t> اوراق بهادار تهران</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a:t>
            </a:r>
          </a:p>
          <a:p>
            <a:pPr marR="0" lvl="0" algn="justLow" defTabSz="914400" rtl="1" eaLnBrk="0" fontAlgn="base" latinLnBrk="0" hangingPunct="0">
              <a:lnSpc>
                <a:spcPct val="100000"/>
              </a:lnSpc>
              <a:spcBef>
                <a:spcPct val="0"/>
              </a:spcBef>
              <a:spcAft>
                <a:spcPct val="0"/>
              </a:spcAft>
              <a:buClrTx/>
              <a:buSzTx/>
              <a:tabLst>
                <a:tab pos="63500" algn="r"/>
              </a:tabLst>
            </a:pP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buFontTx/>
              <a:buNone/>
              <a:tabLst>
                <a:tab pos="63500" algn="r"/>
              </a:tabLst>
            </a:pPr>
            <a:r>
              <a:rPr kumimoji="0" lang="fa-IR" sz="1600" b="1" i="0" u="none" strike="noStrike" cap="none" normalizeH="0" baseline="0" dirty="0" smtClean="0">
                <a:ln>
                  <a:noFill/>
                </a:ln>
                <a:solidFill>
                  <a:srgbClr val="C00000"/>
                </a:solidFill>
                <a:effectLst/>
                <a:latin typeface="Arial" pitchFamily="34" charset="0"/>
                <a:ea typeface="Calibri" pitchFamily="34" charset="0"/>
                <a:cs typeface="B Mitra" pitchFamily="2" charset="-78"/>
              </a:rPr>
              <a:t>د- ارکان انتشار اوراق مرابحه:</a:t>
            </a:r>
            <a:endParaRPr kumimoji="0" lang="en-US" sz="1000" b="0" i="0" u="none" strike="noStrike" cap="none" normalizeH="0" baseline="0" dirty="0" smtClean="0">
              <a:ln>
                <a:noFill/>
              </a:ln>
              <a:solidFill>
                <a:srgbClr val="C00000"/>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v"/>
              <a:tabLst>
                <a:tab pos="63500" algn="r"/>
              </a:tabLst>
            </a:pPr>
            <a:r>
              <a:rPr lang="fa-IR" sz="1400" b="1" dirty="0">
                <a:latin typeface="Arial" pitchFamily="34" charset="0"/>
                <a:ea typeface="Times New Roman" pitchFamily="18" charset="0"/>
                <a:cs typeface="B Mitra" pitchFamily="2" charset="-78"/>
              </a:rPr>
              <a:t>بانی: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شرکت ایران خودرو (سهامی عام)،</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v"/>
              <a:tabLst>
                <a:tab pos="63500" algn="r"/>
              </a:tabLst>
            </a:pPr>
            <a:r>
              <a:rPr lang="fa-IR" sz="1400" b="1" dirty="0">
                <a:latin typeface="Arial" pitchFamily="34" charset="0"/>
                <a:ea typeface="Times New Roman" pitchFamily="18" charset="0"/>
                <a:cs typeface="B Mitra" pitchFamily="2" charset="-78"/>
              </a:rPr>
              <a:t>ناشر: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واسط مالی آذر سوم (با مسؤولیت محدود)،</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v"/>
              <a:tabLst>
                <a:tab pos="63500" algn="r"/>
              </a:tabLst>
            </a:pPr>
            <a:r>
              <a:rPr lang="fa-IR" sz="1400" b="1" dirty="0">
                <a:latin typeface="Arial" pitchFamily="34" charset="0"/>
                <a:ea typeface="Times New Roman" pitchFamily="18" charset="0"/>
                <a:cs typeface="B Mitra" pitchFamily="2" charset="-78"/>
              </a:rPr>
              <a:t>ضامن: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بانک ملت،</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v"/>
              <a:tabLst>
                <a:tab pos="63500" algn="r"/>
              </a:tabLst>
            </a:pPr>
            <a:r>
              <a:rPr lang="fa-IR" sz="1400" b="1" dirty="0">
                <a:latin typeface="Arial" pitchFamily="34" charset="0"/>
                <a:ea typeface="Times New Roman" pitchFamily="18" charset="0"/>
                <a:cs typeface="B Mitra" pitchFamily="2" charset="-78"/>
              </a:rPr>
              <a:t>فروشنده:</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 شرکت های ذکر شده در بخش مشخصات دارایی به عنوان فروشنده و شرکت طراحی، مهندسی و تامین قطعات ایران خودرو (ساپکو) (سهامی خاص) به عنوان حق العمل کار معرفی شده</a:t>
            </a:r>
            <a:r>
              <a:rPr kumimoji="0" lang="fa-IR" sz="1600" b="0" i="0" u="none" strike="noStrike" cap="none" normalizeH="0" dirty="0" smtClean="0">
                <a:ln>
                  <a:noFill/>
                </a:ln>
                <a:solidFill>
                  <a:schemeClr val="tx1"/>
                </a:solidFill>
                <a:effectLst/>
                <a:latin typeface="Arial" pitchFamily="34" charset="0"/>
                <a:ea typeface="Times New Roman" pitchFamily="18" charset="0"/>
                <a:cs typeface="B Mitra" pitchFamily="2" charset="-78"/>
              </a:rPr>
              <a:t> است.</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v"/>
              <a:tabLst>
                <a:tab pos="63500" algn="r"/>
              </a:tabLst>
            </a:pPr>
            <a:r>
              <a:rPr lang="fa-IR" sz="1400" b="1" dirty="0" smtClean="0">
                <a:latin typeface="Arial" pitchFamily="34" charset="0"/>
                <a:ea typeface="Times New Roman" pitchFamily="18" charset="0"/>
                <a:cs typeface="B Mitra" pitchFamily="2" charset="-78"/>
              </a:rPr>
              <a:t>بازارگردان و متعهد پذیره نویس: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شرکت های تامین سرمایه لوتوس پارسیان (سهامی خاص) به مبلغ 2500 میلیارد ریال، تامین سرمایه بانک ملت (سهامی خاص) به مبلغ 3500 میلیارد ریال</a:t>
            </a:r>
            <a:r>
              <a:rPr kumimoji="0" lang="fa-IR" sz="1600" b="0" i="0" u="none" strike="noStrike" cap="none" normalizeH="0" dirty="0" smtClean="0">
                <a:ln>
                  <a:noFill/>
                </a:ln>
                <a:solidFill>
                  <a:schemeClr val="tx1"/>
                </a:solidFill>
                <a:effectLst/>
                <a:latin typeface="Arial" pitchFamily="34" charset="0"/>
                <a:ea typeface="Times New Roman" pitchFamily="18" charset="0"/>
                <a:cs typeface="B Mitra" pitchFamily="2" charset="-78"/>
              </a:rPr>
              <a:t> و تامین سرمایه امید (سهامی خاص) به مبلغ 1000 میلیارد ریال،</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v"/>
              <a:tabLst>
                <a:tab pos="63500" algn="r"/>
              </a:tabLst>
            </a:pPr>
            <a:r>
              <a:rPr lang="fa-IR" sz="1400" b="1" dirty="0" smtClean="0">
                <a:latin typeface="Arial" pitchFamily="34" charset="0"/>
                <a:ea typeface="Times New Roman" pitchFamily="18" charset="0"/>
                <a:cs typeface="B Mitra" pitchFamily="2" charset="-78"/>
              </a:rPr>
              <a:t>حسابرس</a:t>
            </a:r>
            <a:r>
              <a:rPr lang="fa-IR" sz="1400" b="1" dirty="0">
                <a:latin typeface="Arial" pitchFamily="34" charset="0"/>
                <a:ea typeface="Times New Roman" pitchFamily="18" charset="0"/>
                <a:cs typeface="B Mitra" pitchFamily="2" charset="-78"/>
              </a:rPr>
              <a:t>: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سازمان حسابرسی،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v"/>
              <a:tabLst>
                <a:tab pos="63500" algn="r"/>
              </a:tabLst>
            </a:pPr>
            <a:r>
              <a:rPr lang="fa-IR" sz="1400" b="1" dirty="0">
                <a:latin typeface="Arial" pitchFamily="34" charset="0"/>
                <a:ea typeface="Times New Roman" pitchFamily="18" charset="0"/>
                <a:cs typeface="B Mitra" pitchFamily="2" charset="-78"/>
              </a:rPr>
              <a:t>عامل فروش: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شرکت کارگزاری بانک ملت (سهامی خاص)،</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Low" defTabSz="914400" rtl="1" eaLnBrk="0" fontAlgn="base" latinLnBrk="0" hangingPunct="0">
              <a:lnSpc>
                <a:spcPct val="100000"/>
              </a:lnSpc>
              <a:spcBef>
                <a:spcPct val="0"/>
              </a:spcBef>
              <a:spcAft>
                <a:spcPct val="0"/>
              </a:spcAft>
              <a:buClrTx/>
              <a:buSzTx/>
              <a:buFont typeface="Wingdings" pitchFamily="2" charset="2"/>
              <a:buChar char="v"/>
              <a:tabLst>
                <a:tab pos="63500" algn="r"/>
              </a:tabLst>
            </a:pPr>
            <a:r>
              <a:rPr lang="fa-IR" sz="1400" b="1" dirty="0">
                <a:latin typeface="Arial" pitchFamily="34" charset="0"/>
                <a:ea typeface="Times New Roman" pitchFamily="18" charset="0"/>
                <a:cs typeface="B Mitra" pitchFamily="2" charset="-78"/>
              </a:rPr>
              <a:t>عامل پرداخت: </a:t>
            </a:r>
            <a:r>
              <a:rPr kumimoji="0" lang="fa-IR" sz="1600" b="0" i="0" u="none" strike="noStrike" cap="none" normalizeH="0" baseline="0" dirty="0" smtClean="0">
                <a:ln>
                  <a:noFill/>
                </a:ln>
                <a:solidFill>
                  <a:schemeClr val="tx1"/>
                </a:solidFill>
                <a:effectLst/>
                <a:latin typeface="Arial" pitchFamily="34" charset="0"/>
                <a:ea typeface="Times New Roman" pitchFamily="18" charset="0"/>
                <a:cs typeface="B Mitra" pitchFamily="2" charset="-78"/>
              </a:rPr>
              <a:t>شرکت سپرده‌گذاری مرکزی اوراق بهادار و تسویۀ وجوه (سهامی عام)،</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ounded Rectangle 5"/>
          <p:cNvSpPr/>
          <p:nvPr/>
        </p:nvSpPr>
        <p:spPr>
          <a:xfrm>
            <a:off x="5364088" y="181835"/>
            <a:ext cx="3415866" cy="383897"/>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a:r>
              <a:rPr lang="fa-IR" kern="0" dirty="0" smtClean="0">
                <a:solidFill>
                  <a:sysClr val="window" lastClr="FFFFFF"/>
                </a:solidFill>
                <a:latin typeface="Calibri Light" pitchFamily="34" charset="0"/>
                <a:cs typeface="B Titr" pitchFamily="2" charset="-78"/>
              </a:rPr>
              <a:t>اوراق مرابحه شرکت ایران خودرو</a:t>
            </a:r>
            <a:endParaRPr lang="fa-IR" kern="0" dirty="0">
              <a:solidFill>
                <a:sysClr val="window" lastClr="FFFFFF"/>
              </a:solidFill>
              <a:latin typeface="Calibri Light" pitchFamily="34" charset="0"/>
              <a:cs typeface="B Titr" pitchFamily="2" charset="-78"/>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dirty="0"/>
          </a:p>
        </p:txBody>
      </p:sp>
    </p:spTree>
    <p:extLst>
      <p:ext uri="{BB962C8B-B14F-4D97-AF65-F5344CB8AC3E}">
        <p14:creationId xmlns:p14="http://schemas.microsoft.com/office/powerpoint/2010/main" val="284442968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971600" y="1556792"/>
            <a:ext cx="7560839" cy="4248472"/>
          </a:xfrm>
          <a:prstGeom prst="rect">
            <a:avLst/>
          </a:prstGeom>
        </p:spPr>
      </p:pic>
      <p:sp>
        <p:nvSpPr>
          <p:cNvPr id="6" name="Rectangle 5"/>
          <p:cNvSpPr/>
          <p:nvPr/>
        </p:nvSpPr>
        <p:spPr>
          <a:xfrm>
            <a:off x="611560" y="260648"/>
            <a:ext cx="7920880" cy="600164"/>
          </a:xfrm>
          <a:prstGeom prst="rect">
            <a:avLst/>
          </a:prstGeom>
        </p:spPr>
        <p:txBody>
          <a:bodyPr wrap="square">
            <a:spAutoFit/>
          </a:bodyPr>
          <a:lstStyle/>
          <a:p>
            <a:pPr algn="ctr" fontAlgn="base">
              <a:lnSpc>
                <a:spcPct val="150000"/>
              </a:lnSpc>
              <a:spcBef>
                <a:spcPct val="0"/>
              </a:spcBef>
              <a:spcAft>
                <a:spcPct val="0"/>
              </a:spcAft>
              <a:defRPr/>
            </a:pPr>
            <a:r>
              <a:rPr lang="fa-IR" sz="2400" kern="0" dirty="0" smtClean="0">
                <a:solidFill>
                  <a:prstClr val="black"/>
                </a:solidFill>
                <a:latin typeface="Tw Cen MT"/>
                <a:cs typeface="B Titr" pitchFamily="2" charset="-78"/>
              </a:rPr>
              <a:t>مدل عملیاتی انتشار اوراق مرابحه شرکت ایران خودرو</a:t>
            </a:r>
            <a:endParaRPr lang="fa-IR" sz="2400" kern="0" dirty="0">
              <a:solidFill>
                <a:prstClr val="black"/>
              </a:solidFill>
              <a:latin typeface="Tw Cen MT"/>
              <a:cs typeface="B Titr" pitchFamily="2" charset="-78"/>
            </a:endParaRPr>
          </a:p>
        </p:txBody>
      </p:sp>
    </p:spTree>
    <p:extLst>
      <p:ext uri="{BB962C8B-B14F-4D97-AF65-F5344CB8AC3E}">
        <p14:creationId xmlns:p14="http://schemas.microsoft.com/office/powerpoint/2010/main" val="21115883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71472" y="2719984"/>
            <a:ext cx="8001056" cy="2554545"/>
          </a:xfrm>
          <a:prstGeom prst="rect">
            <a:avLst/>
          </a:prstGeom>
          <a:noFill/>
        </p:spPr>
        <p:txBody>
          <a:bodyPr wrap="square" rtlCol="1">
            <a:spAutoFit/>
          </a:bodyPr>
          <a:lstStyle/>
          <a:p>
            <a:pPr algn="ctr"/>
            <a:r>
              <a:rPr lang="fa-IR" sz="8000" dirty="0" smtClean="0">
                <a:effectLst>
                  <a:outerShdw blurRad="38100" dist="38100" dir="2700000" algn="tl">
                    <a:srgbClr val="000000">
                      <a:alpha val="43137"/>
                    </a:srgbClr>
                  </a:outerShdw>
                </a:effectLst>
                <a:cs typeface="B Majid Shadow" pitchFamily="2" charset="-78"/>
              </a:rPr>
              <a:t>اوراق سفارش ساخت</a:t>
            </a:r>
            <a:endParaRPr lang="en-US" sz="8000" dirty="0" smtClean="0">
              <a:effectLst>
                <a:outerShdw blurRad="38100" dist="38100" dir="2700000" algn="tl">
                  <a:srgbClr val="000000">
                    <a:alpha val="43137"/>
                  </a:srgbClr>
                </a:outerShdw>
              </a:effectLst>
              <a:cs typeface="B Majid Shadow" pitchFamily="2" charset="-78"/>
            </a:endParaRPr>
          </a:p>
          <a:p>
            <a:pPr algn="ctr"/>
            <a:endParaRPr lang="fa-IR" sz="8000" dirty="0">
              <a:effectLst>
                <a:outerShdw blurRad="38100" dist="38100" dir="2700000" algn="tl">
                  <a:srgbClr val="000000">
                    <a:alpha val="43137"/>
                  </a:srgbClr>
                </a:outerShdw>
              </a:effectLst>
              <a:cs typeface="B Majid Shadow" pitchFamily="2" charset="-78"/>
            </a:endParaRPr>
          </a:p>
        </p:txBody>
      </p:sp>
      <p:pic>
        <p:nvPicPr>
          <p:cNvPr id="7" name="Picture 6" descr="j0438680.jpg"/>
          <p:cNvPicPr>
            <a:picLocks noChangeAspect="1"/>
          </p:cNvPicPr>
          <p:nvPr/>
        </p:nvPicPr>
        <p:blipFill>
          <a:blip r:embed="rId2" cstate="print"/>
          <a:srcRect/>
          <a:stretch>
            <a:fillRect/>
          </a:stretch>
        </p:blipFill>
        <p:spPr bwMode="auto">
          <a:xfrm>
            <a:off x="5715008" y="0"/>
            <a:ext cx="3428992" cy="2571744"/>
          </a:xfrm>
          <a:prstGeom prst="rect">
            <a:avLst/>
          </a:prstGeom>
          <a:noFill/>
          <a:ln w="9525">
            <a:noFill/>
            <a:miter lim="800000"/>
            <a:headEnd/>
            <a:tailEnd/>
          </a:ln>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7429500" cy="796925"/>
          </a:xfrm>
        </p:spPr>
        <p:txBody>
          <a:bodyPr>
            <a:normAutofit/>
          </a:bodyPr>
          <a:lstStyle/>
          <a:p>
            <a:pPr lvl="2" algn="r" rtl="1">
              <a:spcBef>
                <a:spcPct val="0"/>
              </a:spcBef>
            </a:pP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اوراق سفارش ساخت</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323528" y="1643063"/>
            <a:ext cx="8352928" cy="4525962"/>
          </a:xfrm>
        </p:spPr>
        <p:txBody>
          <a:bodyPr>
            <a:normAutofit fontScale="62500" lnSpcReduction="20000"/>
          </a:bodyPr>
          <a:lstStyle/>
          <a:p>
            <a:pPr marL="342900" marR="45720" lvl="2" indent="-342900" algn="justLow">
              <a:lnSpc>
                <a:spcPct val="180000"/>
              </a:lnSpc>
              <a:buClr>
                <a:schemeClr val="tx2"/>
              </a:buClr>
              <a:buSzPct val="95000"/>
              <a:buNone/>
              <a:defRPr/>
            </a:pPr>
            <a:r>
              <a:rPr lang="fa-IR" sz="3600" b="1" dirty="0" smtClean="0">
                <a:ln w="11430"/>
                <a:solidFill>
                  <a:schemeClr val="accent2">
                    <a:lumMod val="75000"/>
                  </a:schemeClr>
                </a:solidFill>
                <a:cs typeface="B Mitra" pitchFamily="2" charset="-78"/>
              </a:rPr>
              <a:t>اوراق سفارش ساخت </a:t>
            </a:r>
          </a:p>
          <a:p>
            <a:pPr marL="342900" marR="45720" lvl="2" indent="-342900" algn="justLow">
              <a:lnSpc>
                <a:spcPct val="180000"/>
              </a:lnSpc>
              <a:buClr>
                <a:schemeClr val="tx2"/>
              </a:buClr>
              <a:buSzPct val="95000"/>
              <a:defRPr/>
            </a:pPr>
            <a:r>
              <a:rPr lang="fa-IR" sz="3600" b="1" dirty="0" smtClean="0">
                <a:ln w="11430"/>
                <a:solidFill>
                  <a:schemeClr val="tx2"/>
                </a:solidFill>
                <a:cs typeface="B Mitra" pitchFamily="2" charset="-78"/>
              </a:rPr>
              <a:t>اوراق بهاداری است که ناشر بر اساس قرارداد سفارش ساخت منتشر می‌کند. این اوراق قابل‌معامله در بورس‌ها یا بازارهای خارج از بورس می‌باشند.</a:t>
            </a:r>
          </a:p>
          <a:p>
            <a:pPr marL="342900" marR="45720" lvl="2" indent="-342900" algn="justLow">
              <a:lnSpc>
                <a:spcPct val="180000"/>
              </a:lnSpc>
              <a:buClr>
                <a:schemeClr val="tx2"/>
              </a:buClr>
              <a:buSzPct val="95000"/>
              <a:buNone/>
              <a:defRPr/>
            </a:pPr>
            <a:endParaRPr lang="fa-IR" sz="3600" b="1" dirty="0" smtClean="0">
              <a:ln w="11430"/>
              <a:solidFill>
                <a:schemeClr val="tx2"/>
              </a:solidFill>
              <a:cs typeface="B Mitra" pitchFamily="2" charset="-78"/>
            </a:endParaRPr>
          </a:p>
          <a:p>
            <a:pPr marL="342900" marR="45720" lvl="2" indent="-342900" algn="justLow">
              <a:lnSpc>
                <a:spcPct val="180000"/>
              </a:lnSpc>
              <a:buClr>
                <a:schemeClr val="tx2"/>
              </a:buClr>
              <a:buSzPct val="95000"/>
              <a:buNone/>
              <a:defRPr/>
            </a:pPr>
            <a:r>
              <a:rPr lang="fa-IR" sz="3700" b="1" dirty="0" smtClean="0">
                <a:ln w="11430"/>
                <a:solidFill>
                  <a:schemeClr val="accent2">
                    <a:lumMod val="75000"/>
                  </a:schemeClr>
                </a:solidFill>
                <a:cs typeface="B Mitra" pitchFamily="2" charset="-78"/>
              </a:rPr>
              <a:t>قراداد سفارش ساخت </a:t>
            </a:r>
          </a:p>
          <a:p>
            <a:pPr marL="342900" marR="45720" lvl="2" indent="-342900" algn="justLow">
              <a:lnSpc>
                <a:spcPct val="180000"/>
              </a:lnSpc>
              <a:buClr>
                <a:schemeClr val="tx2"/>
              </a:buClr>
              <a:buSzPct val="95000"/>
              <a:defRPr/>
            </a:pPr>
            <a:r>
              <a:rPr lang="fa-IR" sz="3700" b="1" dirty="0" smtClean="0">
                <a:ln w="11430"/>
                <a:solidFill>
                  <a:schemeClr val="tx2"/>
                </a:solidFill>
                <a:cs typeface="B Mitra" pitchFamily="2" charset="-78"/>
              </a:rPr>
              <a:t>قراردادی است که به موجب آن یکی از طرفین قرارداد در مقابل مبلغی معین، ساخت و تحویل دارایی مشخصی را در زمان معین متعهد می‌شود.</a:t>
            </a:r>
            <a:endParaRPr lang="en-US" sz="3700" b="1" dirty="0" smtClean="0">
              <a:ln w="11430"/>
              <a:solidFill>
                <a:schemeClr val="tx2"/>
              </a:solidFill>
              <a:cs typeface="B Mitra" pitchFamily="2" charset="-78"/>
            </a:endParaRPr>
          </a:p>
          <a:p>
            <a:pPr marL="342900" marR="45720" lvl="2" indent="-342900" algn="justLow">
              <a:lnSpc>
                <a:spcPct val="180000"/>
              </a:lnSpc>
              <a:buClr>
                <a:schemeClr val="tx2"/>
              </a:buClr>
              <a:buSzPct val="95000"/>
              <a:defRPr/>
            </a:pPr>
            <a:endParaRPr lang="fa-IR" sz="3600" b="1" dirty="0" smtClean="0">
              <a:ln w="11430"/>
              <a:solidFill>
                <a:schemeClr val="tx2"/>
              </a:solidFill>
              <a:effectLst>
                <a:outerShdw blurRad="38100" dist="38100" dir="2700000" algn="tl">
                  <a:srgbClr val="000000">
                    <a:alpha val="43137"/>
                  </a:srgbClr>
                </a:outerShdw>
              </a:effectLst>
              <a:cs typeface="B Mitra" pitchFamily="2" charset="-78"/>
            </a:endParaRPr>
          </a:p>
          <a:p>
            <a:pPr marL="342900" lvl="2" indent="-342900" algn="justLow">
              <a:lnSpc>
                <a:spcPct val="160000"/>
              </a:lnSpc>
              <a:buClr>
                <a:schemeClr val="tx2"/>
              </a:buClr>
              <a:buNone/>
              <a:defRPr/>
            </a:pPr>
            <a:endParaRPr lang="fa-IR" sz="1800" b="1" dirty="0" smtClean="0">
              <a:ln w="11430"/>
              <a:solidFill>
                <a:schemeClr val="tx2"/>
              </a:solidFill>
              <a:effectLst>
                <a:outerShdw blurRad="38100" dist="38100" dir="2700000" algn="tl">
                  <a:srgbClr val="000000">
                    <a:alpha val="43137"/>
                  </a:srgbClr>
                </a:outerShdw>
              </a:effectLst>
              <a:cs typeface="B Mitra" pitchFamily="2" charset="-78"/>
            </a:endParaRPr>
          </a:p>
          <a:p>
            <a:pPr marL="342900" lvl="2" indent="-342900" algn="justLow">
              <a:lnSpc>
                <a:spcPct val="160000"/>
              </a:lnSpc>
              <a:buClr>
                <a:schemeClr val="tx2"/>
              </a:buClr>
              <a:buNone/>
              <a:defRPr/>
            </a:pPr>
            <a:endParaRPr lang="en-US" sz="1800" b="1" dirty="0" smtClean="0">
              <a:ln w="11430"/>
              <a:solidFill>
                <a:schemeClr val="tx2"/>
              </a:solidFill>
              <a:effectLst>
                <a:outerShdw blurRad="38100" dist="38100" dir="2700000" algn="tl">
                  <a:srgbClr val="000000">
                    <a:alpha val="43137"/>
                  </a:srgbClr>
                </a:outerShdw>
              </a:effectLst>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8001024" cy="796925"/>
          </a:xfrm>
        </p:spPr>
        <p:txBody>
          <a:bodyPr>
            <a:normAutofit/>
          </a:bodyPr>
          <a:lstStyle/>
          <a:p>
            <a:pPr algn="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مدل عملیاتی انتشار اوراق سفارش ساخت</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 Box 9"/>
          <p:cNvSpPr txBox="1">
            <a:spLocks noChangeArrowheads="1"/>
          </p:cNvSpPr>
          <p:nvPr/>
        </p:nvSpPr>
        <p:spPr bwMode="auto">
          <a:xfrm>
            <a:off x="1533426" y="3046896"/>
            <a:ext cx="1285875" cy="285750"/>
          </a:xfrm>
          <a:prstGeom prst="rect">
            <a:avLst/>
          </a:prstGeom>
          <a:solidFill>
            <a:srgbClr val="FFFFFF"/>
          </a:solidFill>
          <a:ln w="9525">
            <a:solidFill>
              <a:srgbClr val="FFFFFF"/>
            </a:solidFill>
            <a:miter lim="800000"/>
            <a:headEnd/>
            <a:tailEnd/>
          </a:ln>
        </p:spPr>
        <p:txBody>
          <a:bodyPr/>
          <a:lstStyle/>
          <a:p>
            <a:pPr algn="ctr">
              <a:spcAft>
                <a:spcPts val="1000"/>
              </a:spcAft>
            </a:pPr>
            <a:r>
              <a:rPr lang="fa-IR" sz="1200" b="1" dirty="0">
                <a:latin typeface="Calibri" pitchFamily="34" charset="0"/>
                <a:cs typeface="B Mitra" pitchFamily="2" charset="-78"/>
              </a:rPr>
              <a:t>پرداخت پول</a:t>
            </a:r>
            <a:endParaRPr lang="en-US" sz="1200" b="1" dirty="0"/>
          </a:p>
        </p:txBody>
      </p:sp>
      <p:sp>
        <p:nvSpPr>
          <p:cNvPr id="8" name="Text Box 9"/>
          <p:cNvSpPr txBox="1">
            <a:spLocks noChangeArrowheads="1"/>
          </p:cNvSpPr>
          <p:nvPr/>
        </p:nvSpPr>
        <p:spPr bwMode="auto">
          <a:xfrm>
            <a:off x="1382130" y="2221185"/>
            <a:ext cx="1533426" cy="285750"/>
          </a:xfrm>
          <a:prstGeom prst="rect">
            <a:avLst/>
          </a:prstGeom>
          <a:solidFill>
            <a:srgbClr val="FFFFFF"/>
          </a:solidFill>
          <a:ln w="9525">
            <a:solidFill>
              <a:srgbClr val="FFFFFF"/>
            </a:solidFill>
            <a:miter lim="800000"/>
            <a:headEnd/>
            <a:tailEnd/>
          </a:ln>
        </p:spPr>
        <p:txBody>
          <a:bodyPr/>
          <a:lstStyle/>
          <a:p>
            <a:pPr>
              <a:spcAft>
                <a:spcPts val="1000"/>
              </a:spcAft>
            </a:pPr>
            <a:r>
              <a:rPr lang="fa-IR" sz="1200" b="1" dirty="0" smtClean="0">
                <a:latin typeface="Calibri" pitchFamily="34" charset="0"/>
                <a:cs typeface="B Mitra" pitchFamily="2" charset="-78"/>
              </a:rPr>
              <a:t>4. ساخت </a:t>
            </a:r>
            <a:r>
              <a:rPr lang="fa-IR" sz="1200" b="1" dirty="0">
                <a:latin typeface="Calibri" pitchFamily="34" charset="0"/>
                <a:cs typeface="B Mitra" pitchFamily="2" charset="-78"/>
              </a:rPr>
              <a:t>و تحویل دارایی</a:t>
            </a:r>
            <a:endParaRPr lang="en-US" sz="1200" b="1" dirty="0"/>
          </a:p>
        </p:txBody>
      </p:sp>
      <p:sp>
        <p:nvSpPr>
          <p:cNvPr id="10" name="AutoShape 4"/>
          <p:cNvSpPr>
            <a:spLocks noChangeArrowheads="1"/>
          </p:cNvSpPr>
          <p:nvPr/>
        </p:nvSpPr>
        <p:spPr bwMode="auto">
          <a:xfrm>
            <a:off x="500063" y="2435498"/>
            <a:ext cx="928687" cy="682625"/>
          </a:xfrm>
          <a:prstGeom prst="roundRect">
            <a:avLst>
              <a:gd name="adj" fmla="val 16667"/>
            </a:avLst>
          </a:prstGeom>
          <a:solidFill>
            <a:schemeClr val="accent6">
              <a:lumMod val="60000"/>
              <a:lumOff val="40000"/>
            </a:schemeClr>
          </a:solidFill>
          <a:ln w="9525">
            <a:noFill/>
            <a:round/>
            <a:headEnd/>
            <a:tailEnd/>
          </a:ln>
        </p:spPr>
        <p:txBody>
          <a:bodyPr/>
          <a:lstStyle/>
          <a:p>
            <a:pPr algn="ctr" rtl="0">
              <a:spcAft>
                <a:spcPts val="1000"/>
              </a:spcAft>
              <a:defRPr/>
            </a:pPr>
            <a:r>
              <a:rPr lang="fa-IR" sz="2200" b="1" dirty="0">
                <a:latin typeface="Calibri" pitchFamily="34" charset="0"/>
                <a:ea typeface="B Mitra" pitchFamily="2" charset="-78"/>
                <a:cs typeface="B Mitra" pitchFamily="2" charset="-78"/>
              </a:rPr>
              <a:t>بانی</a:t>
            </a:r>
            <a:endParaRPr lang="en-US" sz="2200" b="1" dirty="0">
              <a:ea typeface="Arial" pitchFamily="34" charset="0"/>
            </a:endParaRPr>
          </a:p>
        </p:txBody>
      </p:sp>
      <p:sp>
        <p:nvSpPr>
          <p:cNvPr id="11" name="AutoShape 5"/>
          <p:cNvSpPr>
            <a:spLocks noChangeArrowheads="1"/>
          </p:cNvSpPr>
          <p:nvPr/>
        </p:nvSpPr>
        <p:spPr bwMode="auto">
          <a:xfrm>
            <a:off x="4572000" y="2435498"/>
            <a:ext cx="928687" cy="682625"/>
          </a:xfrm>
          <a:prstGeom prst="roundRect">
            <a:avLst>
              <a:gd name="adj" fmla="val 16667"/>
            </a:avLst>
          </a:prstGeom>
          <a:solidFill>
            <a:schemeClr val="accent6">
              <a:lumMod val="60000"/>
              <a:lumOff val="40000"/>
            </a:schemeClr>
          </a:solidFill>
          <a:ln w="9525">
            <a:noFill/>
            <a:round/>
            <a:headEnd/>
            <a:tailEnd/>
          </a:ln>
        </p:spPr>
        <p:txBody>
          <a:bodyPr/>
          <a:lstStyle/>
          <a:p>
            <a:pPr algn="ctr" rtl="0">
              <a:spcAft>
                <a:spcPts val="1000"/>
              </a:spcAft>
              <a:defRPr/>
            </a:pPr>
            <a:r>
              <a:rPr lang="fa-IR" sz="1600" b="1" dirty="0" smtClean="0">
                <a:latin typeface="Calibri" pitchFamily="34" charset="0"/>
                <a:ea typeface="B Mitra" pitchFamily="2" charset="-78"/>
                <a:cs typeface="B Mitra" pitchFamily="2" charset="-78"/>
              </a:rPr>
              <a:t>نهاد واسط</a:t>
            </a:r>
            <a:endParaRPr lang="en-US" sz="1600" b="1" dirty="0">
              <a:latin typeface="Calibri" pitchFamily="34" charset="0"/>
              <a:ea typeface="B Mitra" pitchFamily="2" charset="-78"/>
              <a:cs typeface="B Mitra" pitchFamily="2" charset="-78"/>
            </a:endParaRPr>
          </a:p>
        </p:txBody>
      </p:sp>
      <p:sp>
        <p:nvSpPr>
          <p:cNvPr id="13" name="AutoShape 6"/>
          <p:cNvSpPr>
            <a:spLocks noChangeArrowheads="1"/>
          </p:cNvSpPr>
          <p:nvPr/>
        </p:nvSpPr>
        <p:spPr bwMode="auto">
          <a:xfrm>
            <a:off x="7050088" y="2435498"/>
            <a:ext cx="1460599" cy="682625"/>
          </a:xfrm>
          <a:prstGeom prst="roundRect">
            <a:avLst>
              <a:gd name="adj" fmla="val 16667"/>
            </a:avLst>
          </a:prstGeom>
          <a:solidFill>
            <a:schemeClr val="accent6">
              <a:lumMod val="60000"/>
              <a:lumOff val="40000"/>
            </a:schemeClr>
          </a:solidFill>
          <a:ln w="9525">
            <a:noFill/>
            <a:round/>
            <a:headEnd/>
            <a:tailEnd/>
          </a:ln>
        </p:spPr>
        <p:txBody>
          <a:bodyPr/>
          <a:lstStyle/>
          <a:p>
            <a:pPr algn="ctr" rtl="0">
              <a:spcAft>
                <a:spcPts val="1000"/>
              </a:spcAft>
              <a:defRPr/>
            </a:pPr>
            <a:endParaRPr lang="fa-IR" sz="100" b="1" dirty="0">
              <a:latin typeface="Calibri" pitchFamily="34" charset="0"/>
              <a:ea typeface="B Mitra" pitchFamily="2" charset="-78"/>
              <a:cs typeface="B Mitra" pitchFamily="2" charset="-78"/>
            </a:endParaRPr>
          </a:p>
          <a:p>
            <a:pPr algn="ctr" rtl="0">
              <a:spcAft>
                <a:spcPts val="1000"/>
              </a:spcAft>
              <a:defRPr/>
            </a:pPr>
            <a:r>
              <a:rPr lang="fa-IR" sz="2000" b="1" dirty="0">
                <a:latin typeface="Calibri" pitchFamily="34" charset="0"/>
                <a:ea typeface="B Mitra" pitchFamily="2" charset="-78"/>
                <a:cs typeface="B Mitra" pitchFamily="2" charset="-78"/>
              </a:rPr>
              <a:t>سرمایه‌گذاران</a:t>
            </a:r>
          </a:p>
        </p:txBody>
      </p:sp>
      <p:sp>
        <p:nvSpPr>
          <p:cNvPr id="14" name="Text Box 11"/>
          <p:cNvSpPr txBox="1">
            <a:spLocks noChangeArrowheads="1"/>
          </p:cNvSpPr>
          <p:nvPr/>
        </p:nvSpPr>
        <p:spPr bwMode="auto">
          <a:xfrm>
            <a:off x="5500688" y="2259285"/>
            <a:ext cx="1446212" cy="554038"/>
          </a:xfrm>
          <a:prstGeom prst="rect">
            <a:avLst/>
          </a:prstGeom>
          <a:solidFill>
            <a:srgbClr val="FFFFFF"/>
          </a:solidFill>
          <a:ln w="9525">
            <a:solidFill>
              <a:srgbClr val="FFFFFF"/>
            </a:solidFill>
            <a:miter lim="800000"/>
            <a:headEnd/>
            <a:tailEnd/>
          </a:ln>
        </p:spPr>
        <p:txBody>
          <a:bodyPr/>
          <a:lstStyle/>
          <a:p>
            <a:pPr algn="ctr">
              <a:spcAft>
                <a:spcPts val="1000"/>
              </a:spcAft>
            </a:pPr>
            <a:r>
              <a:rPr lang="fa-IR" sz="1200" b="1" dirty="0">
                <a:latin typeface="Calibri" pitchFamily="34" charset="0"/>
                <a:cs typeface="B Mitra" pitchFamily="2" charset="-78"/>
              </a:rPr>
              <a:t>2. فروش اوراق</a:t>
            </a:r>
            <a:endParaRPr lang="en-US" sz="1200" b="1" dirty="0"/>
          </a:p>
        </p:txBody>
      </p:sp>
      <p:sp>
        <p:nvSpPr>
          <p:cNvPr id="15" name="Text Box 12"/>
          <p:cNvSpPr txBox="1">
            <a:spLocks noChangeArrowheads="1"/>
          </p:cNvSpPr>
          <p:nvPr/>
        </p:nvSpPr>
        <p:spPr bwMode="auto">
          <a:xfrm>
            <a:off x="5643563" y="3027635"/>
            <a:ext cx="1143000" cy="357188"/>
          </a:xfrm>
          <a:prstGeom prst="rect">
            <a:avLst/>
          </a:prstGeom>
          <a:solidFill>
            <a:srgbClr val="FFFFFF"/>
          </a:solidFill>
          <a:ln w="9525">
            <a:solidFill>
              <a:srgbClr val="FFFFFF"/>
            </a:solidFill>
            <a:miter lim="800000"/>
            <a:headEnd/>
            <a:tailEnd/>
          </a:ln>
        </p:spPr>
        <p:txBody>
          <a:bodyPr/>
          <a:lstStyle/>
          <a:p>
            <a:pPr>
              <a:spcAft>
                <a:spcPts val="1000"/>
              </a:spcAft>
            </a:pPr>
            <a:r>
              <a:rPr lang="fa-IR" sz="1200" b="1" dirty="0">
                <a:latin typeface="Calibri" pitchFamily="34" charset="0"/>
                <a:cs typeface="B Mitra" pitchFamily="2" charset="-78"/>
              </a:rPr>
              <a:t>3. پرداخت پول</a:t>
            </a:r>
            <a:endParaRPr lang="en-US" sz="1200" b="1" dirty="0"/>
          </a:p>
        </p:txBody>
      </p:sp>
      <p:cxnSp>
        <p:nvCxnSpPr>
          <p:cNvPr id="16" name="AutoShape 13"/>
          <p:cNvCxnSpPr>
            <a:cxnSpLocks noChangeShapeType="1"/>
          </p:cNvCxnSpPr>
          <p:nvPr/>
        </p:nvCxnSpPr>
        <p:spPr bwMode="auto">
          <a:xfrm>
            <a:off x="5484813" y="2576785"/>
            <a:ext cx="1565275" cy="0"/>
          </a:xfrm>
          <a:prstGeom prst="straightConnector1">
            <a:avLst/>
          </a:prstGeom>
          <a:noFill/>
          <a:ln w="9525">
            <a:solidFill>
              <a:srgbClr val="000000"/>
            </a:solidFill>
            <a:round/>
            <a:headEnd/>
            <a:tailEnd type="triangle" w="med" len="med"/>
          </a:ln>
        </p:spPr>
      </p:cxnSp>
      <p:cxnSp>
        <p:nvCxnSpPr>
          <p:cNvPr id="17" name="AutoShape 14"/>
          <p:cNvCxnSpPr>
            <a:cxnSpLocks noChangeShapeType="1"/>
          </p:cNvCxnSpPr>
          <p:nvPr/>
        </p:nvCxnSpPr>
        <p:spPr bwMode="auto">
          <a:xfrm>
            <a:off x="5484813" y="2956198"/>
            <a:ext cx="1565275" cy="0"/>
          </a:xfrm>
          <a:prstGeom prst="straightConnector1">
            <a:avLst/>
          </a:prstGeom>
          <a:noFill/>
          <a:ln w="9525">
            <a:solidFill>
              <a:srgbClr val="000000"/>
            </a:solidFill>
            <a:round/>
            <a:headEnd type="triangle" w="med" len="med"/>
            <a:tailEnd/>
          </a:ln>
        </p:spPr>
      </p:cxnSp>
      <p:cxnSp>
        <p:nvCxnSpPr>
          <p:cNvPr id="18" name="AutoShape 15"/>
          <p:cNvCxnSpPr>
            <a:cxnSpLocks noChangeShapeType="1"/>
          </p:cNvCxnSpPr>
          <p:nvPr/>
        </p:nvCxnSpPr>
        <p:spPr bwMode="auto">
          <a:xfrm>
            <a:off x="1428750" y="2811735"/>
            <a:ext cx="3143250" cy="1588"/>
          </a:xfrm>
          <a:prstGeom prst="straightConnector1">
            <a:avLst/>
          </a:prstGeom>
          <a:noFill/>
          <a:ln w="9525">
            <a:solidFill>
              <a:srgbClr val="000000"/>
            </a:solidFill>
            <a:round/>
            <a:headEnd type="triangle" w="med" len="med"/>
            <a:tailEnd type="triangle" w="med" len="med"/>
          </a:ln>
        </p:spPr>
      </p:cxnSp>
      <p:sp>
        <p:nvSpPr>
          <p:cNvPr id="19" name="Rectangle 19"/>
          <p:cNvSpPr>
            <a:spLocks noChangeArrowheads="1"/>
          </p:cNvSpPr>
          <p:nvPr/>
        </p:nvSpPr>
        <p:spPr bwMode="auto">
          <a:xfrm>
            <a:off x="4737211" y="2040210"/>
            <a:ext cx="567507" cy="323850"/>
          </a:xfrm>
          <a:prstGeom prst="rect">
            <a:avLst/>
          </a:prstGeom>
          <a:solidFill>
            <a:srgbClr val="FFFFFF"/>
          </a:solidFill>
          <a:ln w="9525">
            <a:noFill/>
            <a:prstDash val="sysDot"/>
            <a:miter lim="800000"/>
            <a:headEnd/>
            <a:tailEnd/>
          </a:ln>
        </p:spPr>
        <p:txBody>
          <a:bodyPr/>
          <a:lstStyle/>
          <a:p>
            <a:pPr algn="ctr" rtl="0">
              <a:spcAft>
                <a:spcPts val="1000"/>
              </a:spcAft>
            </a:pPr>
            <a:r>
              <a:rPr lang="fa-IR" sz="1200" b="1" dirty="0">
                <a:latin typeface="Calibri" pitchFamily="34" charset="0"/>
                <a:cs typeface="B Mitra" pitchFamily="2" charset="-78"/>
              </a:rPr>
              <a:t>کارفرما</a:t>
            </a:r>
            <a:endParaRPr lang="en-US" sz="1600" b="1" dirty="0"/>
          </a:p>
        </p:txBody>
      </p:sp>
      <p:sp>
        <p:nvSpPr>
          <p:cNvPr id="20" name="Rectangle 19"/>
          <p:cNvSpPr>
            <a:spLocks noChangeArrowheads="1"/>
          </p:cNvSpPr>
          <p:nvPr/>
        </p:nvSpPr>
        <p:spPr bwMode="auto">
          <a:xfrm>
            <a:off x="365125" y="2060848"/>
            <a:ext cx="1206500" cy="323850"/>
          </a:xfrm>
          <a:prstGeom prst="rect">
            <a:avLst/>
          </a:prstGeom>
          <a:solidFill>
            <a:srgbClr val="FFFFFF"/>
          </a:solidFill>
          <a:ln w="9525">
            <a:noFill/>
            <a:prstDash val="sysDot"/>
            <a:miter lim="800000"/>
            <a:headEnd/>
            <a:tailEnd/>
          </a:ln>
        </p:spPr>
        <p:txBody>
          <a:bodyPr/>
          <a:lstStyle/>
          <a:p>
            <a:pPr algn="ctr" rtl="0">
              <a:spcAft>
                <a:spcPts val="1000"/>
              </a:spcAft>
            </a:pPr>
            <a:r>
              <a:rPr lang="fa-IR" sz="1200" b="1" dirty="0">
                <a:latin typeface="Calibri" pitchFamily="34" charset="0"/>
                <a:cs typeface="B Mitra" pitchFamily="2" charset="-78"/>
              </a:rPr>
              <a:t>پیمانکار</a:t>
            </a:r>
            <a:endParaRPr lang="en-US" sz="1200" b="1" dirty="0">
              <a:latin typeface="Calibri" pitchFamily="34" charset="0"/>
              <a:cs typeface="B Mitra" pitchFamily="2" charset="-78"/>
            </a:endParaRPr>
          </a:p>
        </p:txBody>
      </p:sp>
      <p:cxnSp>
        <p:nvCxnSpPr>
          <p:cNvPr id="21" name="AutoShape 15"/>
          <p:cNvCxnSpPr>
            <a:cxnSpLocks noChangeShapeType="1"/>
          </p:cNvCxnSpPr>
          <p:nvPr/>
        </p:nvCxnSpPr>
        <p:spPr bwMode="auto">
          <a:xfrm>
            <a:off x="1428750" y="2597423"/>
            <a:ext cx="3143250" cy="1587"/>
          </a:xfrm>
          <a:prstGeom prst="straightConnector1">
            <a:avLst/>
          </a:prstGeom>
          <a:noFill/>
          <a:ln w="9525">
            <a:solidFill>
              <a:srgbClr val="000000"/>
            </a:solidFill>
            <a:round/>
            <a:headEnd/>
            <a:tailEnd type="triangle" w="med" len="med"/>
          </a:ln>
        </p:spPr>
      </p:cxnSp>
      <p:cxnSp>
        <p:nvCxnSpPr>
          <p:cNvPr id="22" name="AutoShape 15"/>
          <p:cNvCxnSpPr>
            <a:cxnSpLocks noChangeShapeType="1"/>
          </p:cNvCxnSpPr>
          <p:nvPr/>
        </p:nvCxnSpPr>
        <p:spPr bwMode="auto">
          <a:xfrm>
            <a:off x="1428750" y="3026048"/>
            <a:ext cx="3143250" cy="1587"/>
          </a:xfrm>
          <a:prstGeom prst="straightConnector1">
            <a:avLst/>
          </a:prstGeom>
          <a:noFill/>
          <a:ln w="9525">
            <a:solidFill>
              <a:srgbClr val="000000"/>
            </a:solidFill>
            <a:round/>
            <a:headEnd type="triangle" w="med" len="med"/>
            <a:tailEnd/>
          </a:ln>
        </p:spPr>
      </p:cxnSp>
      <p:sp>
        <p:nvSpPr>
          <p:cNvPr id="23" name="Text Box 9"/>
          <p:cNvSpPr txBox="1">
            <a:spLocks noChangeArrowheads="1"/>
          </p:cNvSpPr>
          <p:nvPr/>
        </p:nvSpPr>
        <p:spPr bwMode="auto">
          <a:xfrm>
            <a:off x="3570077" y="2124594"/>
            <a:ext cx="1080120" cy="229941"/>
          </a:xfrm>
          <a:prstGeom prst="rect">
            <a:avLst/>
          </a:prstGeom>
          <a:solidFill>
            <a:srgbClr val="FFFFFF"/>
          </a:solidFill>
          <a:ln w="9525">
            <a:solidFill>
              <a:srgbClr val="FFFFFF"/>
            </a:solidFill>
            <a:miter lim="800000"/>
            <a:headEnd/>
            <a:tailEnd/>
          </a:ln>
        </p:spPr>
        <p:txBody>
          <a:bodyPr/>
          <a:lstStyle/>
          <a:p>
            <a:pPr marL="342900" indent="-342900">
              <a:spcAft>
                <a:spcPts val="1000"/>
              </a:spcAft>
            </a:pPr>
            <a:r>
              <a:rPr lang="fa-IR" sz="1100" b="1" dirty="0" smtClean="0">
                <a:latin typeface="Calibri" pitchFamily="34" charset="0"/>
                <a:cs typeface="B Mitra" pitchFamily="2" charset="-78"/>
              </a:rPr>
              <a:t>1. قرارداد سفارش ساخت  </a:t>
            </a:r>
            <a:endParaRPr lang="en-US" sz="1100" b="1" dirty="0"/>
          </a:p>
        </p:txBody>
      </p:sp>
      <p:sp>
        <p:nvSpPr>
          <p:cNvPr id="24" name="Oval 18"/>
          <p:cNvSpPr>
            <a:spLocks noChangeArrowheads="1"/>
          </p:cNvSpPr>
          <p:nvPr/>
        </p:nvSpPr>
        <p:spPr bwMode="auto">
          <a:xfrm>
            <a:off x="2704841" y="2382417"/>
            <a:ext cx="1117600" cy="833437"/>
          </a:xfrm>
          <a:prstGeom prst="ellipse">
            <a:avLst/>
          </a:prstGeom>
          <a:solidFill>
            <a:schemeClr val="accent6">
              <a:lumMod val="60000"/>
              <a:lumOff val="40000"/>
            </a:schemeClr>
          </a:solidFill>
          <a:ln w="9525">
            <a:solidFill>
              <a:srgbClr val="000000"/>
            </a:solidFill>
            <a:prstDash val="lgDashDotDot"/>
            <a:round/>
            <a:headEnd/>
            <a:tailEnd/>
          </a:ln>
        </p:spPr>
        <p:txBody>
          <a:bodyPr/>
          <a:lstStyle/>
          <a:p>
            <a:pPr algn="ctr" rtl="0">
              <a:spcAft>
                <a:spcPts val="1000"/>
              </a:spcAft>
            </a:pPr>
            <a:r>
              <a:rPr lang="fa-IR" sz="2000" b="1" dirty="0">
                <a:solidFill>
                  <a:schemeClr val="bg1"/>
                </a:solidFill>
                <a:latin typeface="Calibri" pitchFamily="34" charset="0"/>
                <a:cs typeface="B Mitra" pitchFamily="2" charset="-78"/>
              </a:rPr>
              <a:t>ناظر ساخت</a:t>
            </a:r>
            <a:endParaRPr lang="en-US" sz="2000" b="1" dirty="0">
              <a:solidFill>
                <a:schemeClr val="bg1"/>
              </a:solidFill>
            </a:endParaRPr>
          </a:p>
        </p:txBody>
      </p:sp>
      <p:sp>
        <p:nvSpPr>
          <p:cNvPr id="23553" name="Rectangle 1"/>
          <p:cNvSpPr>
            <a:spLocks noChangeArrowheads="1"/>
          </p:cNvSpPr>
          <p:nvPr/>
        </p:nvSpPr>
        <p:spPr bwMode="auto">
          <a:xfrm>
            <a:off x="642910" y="3789131"/>
            <a:ext cx="7241458" cy="21852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tab pos="452438" algn="l"/>
              </a:tabLst>
            </a:pPr>
            <a:r>
              <a:rPr kumimoji="0" lang="fa-IR" sz="1600" b="1" i="0" u="none" strike="noStrike" cap="none" normalizeH="0" baseline="0" dirty="0" smtClean="0">
                <a:ln>
                  <a:noFill/>
                </a:ln>
                <a:solidFill>
                  <a:schemeClr val="tx1"/>
                </a:solidFill>
                <a:effectLst/>
                <a:latin typeface="CG Times"/>
                <a:ea typeface="Times New Roman" pitchFamily="18" charset="0"/>
                <a:cs typeface="B Mitra" panose="00000400000000000000" pitchFamily="2" charset="-78"/>
              </a:rPr>
              <a:t>نهاد واسط :</a:t>
            </a:r>
            <a:r>
              <a:rPr kumimoji="0" lang="fa-IR" sz="1600" b="0" i="0" u="none" strike="noStrike" cap="none" normalizeH="0" baseline="0" dirty="0" smtClean="0">
                <a:ln>
                  <a:noFill/>
                </a:ln>
                <a:solidFill>
                  <a:schemeClr val="tx1"/>
                </a:solidFill>
                <a:effectLst/>
                <a:latin typeface="CG Times"/>
                <a:ea typeface="Times New Roman" pitchFamily="18" charset="0"/>
                <a:cs typeface="B Mitra" panose="00000400000000000000" pitchFamily="2" charset="-78"/>
              </a:rPr>
              <a:t> ناشر، مالک و کارفرما </a:t>
            </a:r>
            <a:endParaRPr kumimoji="0" lang="en-US" sz="1600" b="0" i="0" u="none" strike="noStrike" cap="none" normalizeH="0" baseline="0" dirty="0" smtClean="0">
              <a:ln>
                <a:noFill/>
              </a:ln>
              <a:solidFill>
                <a:schemeClr val="tx1"/>
              </a:solidFill>
              <a:effectLst/>
              <a:latin typeface="CG Times"/>
              <a:ea typeface="Times New Roman" pitchFamily="18" charset="0"/>
              <a:cs typeface="B Mitra" panose="00000400000000000000"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tab pos="452438" algn="l"/>
              </a:tabLst>
            </a:pPr>
            <a:endParaRPr kumimoji="0" lang="en-US" sz="1000" b="0" i="0" u="none" strike="noStrike" cap="none" normalizeH="0" baseline="0" dirty="0" smtClean="0">
              <a:ln>
                <a:noFill/>
              </a:ln>
              <a:solidFill>
                <a:schemeClr val="tx1"/>
              </a:solidFill>
              <a:effectLst/>
              <a:latin typeface="Arial" pitchFamily="34" charset="0"/>
              <a:cs typeface="B Mitra" panose="00000400000000000000"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tab pos="452438" algn="l"/>
              </a:tabLst>
            </a:pPr>
            <a:r>
              <a:rPr kumimoji="0" lang="fa-IR" sz="1600" b="1" i="0" u="none" strike="noStrike" cap="none" normalizeH="0" baseline="0" dirty="0" smtClean="0">
                <a:ln>
                  <a:noFill/>
                </a:ln>
                <a:solidFill>
                  <a:schemeClr val="tx1"/>
                </a:solidFill>
                <a:effectLst/>
                <a:latin typeface="CG Times"/>
                <a:ea typeface="Times New Roman" pitchFamily="18" charset="0"/>
                <a:cs typeface="B Mitra" panose="00000400000000000000" pitchFamily="2" charset="-78"/>
              </a:rPr>
              <a:t>بانی:</a:t>
            </a:r>
            <a:r>
              <a:rPr kumimoji="0" lang="fa-IR" sz="1600" b="0" i="0" u="none" strike="noStrike" cap="none" normalizeH="0" baseline="0" dirty="0" smtClean="0">
                <a:ln>
                  <a:noFill/>
                </a:ln>
                <a:solidFill>
                  <a:schemeClr val="tx1"/>
                </a:solidFill>
                <a:effectLst/>
                <a:latin typeface="CG Times"/>
                <a:ea typeface="Times New Roman" pitchFamily="18" charset="0"/>
                <a:cs typeface="B Mitra" panose="00000400000000000000" pitchFamily="2" charset="-78"/>
              </a:rPr>
              <a:t> شخص حقوقی است که اوراق سفارش ساخت، با هدف ساخت دارایی برای وی منتشر می‌شود </a:t>
            </a:r>
            <a:endParaRPr kumimoji="0" lang="en-US" sz="1600" b="0" i="0" u="none" strike="noStrike" cap="none" normalizeH="0" baseline="0" dirty="0" smtClean="0">
              <a:ln>
                <a:noFill/>
              </a:ln>
              <a:solidFill>
                <a:schemeClr val="tx1"/>
              </a:solidFill>
              <a:effectLst/>
              <a:latin typeface="CG Times"/>
              <a:ea typeface="Times New Roman" pitchFamily="18" charset="0"/>
              <a:cs typeface="B Mitra" panose="00000400000000000000"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tab pos="452438" algn="l"/>
              </a:tabLst>
            </a:pPr>
            <a:r>
              <a:rPr kumimoji="0" lang="fa-IR" sz="1600" b="0" i="0" u="none" strike="noStrike" cap="none" normalizeH="0" baseline="0" dirty="0" smtClean="0">
                <a:ln>
                  <a:noFill/>
                </a:ln>
                <a:solidFill>
                  <a:schemeClr val="tx1"/>
                </a:solidFill>
                <a:effectLst/>
                <a:latin typeface="CG Times"/>
                <a:ea typeface="Times New Roman" pitchFamily="18" charset="0"/>
                <a:cs typeface="B Mitra" panose="00000400000000000000" pitchFamily="2" charset="-78"/>
              </a:rPr>
              <a:t>و براساس قرارداد سفارش ساخت، مسئولیت ساخت و تحویل دارایی را نیز بر عهده دارد.</a:t>
            </a:r>
            <a:endParaRPr kumimoji="0" lang="en-US" sz="1600" b="0" i="0" u="none" strike="noStrike" cap="none" normalizeH="0" baseline="0" dirty="0" smtClean="0">
              <a:ln>
                <a:noFill/>
              </a:ln>
              <a:solidFill>
                <a:schemeClr val="tx1"/>
              </a:solidFill>
              <a:effectLst/>
              <a:latin typeface="CG Times"/>
              <a:ea typeface="Times New Roman" pitchFamily="18" charset="0"/>
              <a:cs typeface="B Mitra" panose="00000400000000000000"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tab pos="452438" algn="l"/>
              </a:tabLst>
            </a:pPr>
            <a:endParaRPr kumimoji="0" lang="en-US" sz="1000" b="0" i="0" u="none" strike="noStrike" cap="none" normalizeH="0" baseline="0" dirty="0" smtClean="0">
              <a:ln>
                <a:noFill/>
              </a:ln>
              <a:solidFill>
                <a:schemeClr val="tx1"/>
              </a:solidFill>
              <a:effectLst/>
              <a:latin typeface="Arial" pitchFamily="34" charset="0"/>
              <a:cs typeface="B Mitra" panose="00000400000000000000"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tab pos="452438" algn="l"/>
              </a:tabLst>
            </a:pPr>
            <a:r>
              <a:rPr kumimoji="0" lang="fa-IR" sz="1600" b="0" i="0" u="none" strike="noStrike" cap="none" normalizeH="0" baseline="0" dirty="0" smtClean="0">
                <a:ln>
                  <a:noFill/>
                </a:ln>
                <a:solidFill>
                  <a:schemeClr val="tx1"/>
                </a:solidFill>
                <a:effectLst/>
                <a:latin typeface="CG Times"/>
                <a:ea typeface="Times New Roman" pitchFamily="18" charset="0"/>
                <a:cs typeface="B Mitra" panose="00000400000000000000" pitchFamily="2" charset="-78"/>
              </a:rPr>
              <a:t>در این مدل، بانی یا خود پیمانکار است یا برای انجام عملیات ساخت با پیمانکاران وارد قرارداد می‌گردد. به عبارتی </a:t>
            </a:r>
            <a:r>
              <a:rPr lang="fa-IR" sz="1600" dirty="0" smtClean="0">
                <a:latin typeface="CG Times"/>
                <a:ea typeface="Times New Roman" pitchFamily="18" charset="0"/>
                <a:cs typeface="B Mitra" panose="00000400000000000000" pitchFamily="2" charset="-78"/>
              </a:rPr>
              <a:t>بانی میتواند در طول دوره ساخت، خود سازنده دارایی باشد و پس از تکمیل و تحویل آن به نهاد واسط، آن را اجاره نماید. جهت اطمینان از ساخت صحیح دارایی، ناظری برای ساخت در نظر گرفته شده که به صورت مستمر بر ساخت دارایی نظارت میکند. </a:t>
            </a:r>
            <a:endParaRPr lang="en-US" sz="1600" dirty="0" smtClean="0">
              <a:latin typeface="CG Times"/>
              <a:ea typeface="Times New Roman" pitchFamily="18" charset="0"/>
              <a:cs typeface="B Mitra" panose="00000400000000000000"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tab pos="452438" algn="l"/>
              </a:tabLst>
            </a:pP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20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2000"/>
                                        <p:tgtEl>
                                          <p:spTgt spid="13"/>
                                        </p:tgtEl>
                                      </p:cBhvr>
                                    </p:animEffect>
                                  </p:childTnLst>
                                </p:cTn>
                              </p:par>
                              <p:par>
                                <p:cTn id="16" presetID="10" presetClass="entr" presetSubtype="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20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20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000"/>
                                        <p:tgtEl>
                                          <p:spTgt spid="15"/>
                                        </p:tgtEl>
                                      </p:cBhvr>
                                    </p:animEffect>
                                  </p:childTnLst>
                                </p:cTn>
                              </p:par>
                              <p:par>
                                <p:cTn id="30" presetID="10" presetClass="exit" presetSubtype="0" fill="hold" grpId="1" nodeType="withEffect">
                                  <p:stCondLst>
                                    <p:cond delay="0"/>
                                  </p:stCondLst>
                                  <p:childTnLst>
                                    <p:animEffect transition="out" filter="fade">
                                      <p:cBhvr>
                                        <p:cTn id="31" dur="2000"/>
                                        <p:tgtEl>
                                          <p:spTgt spid="23"/>
                                        </p:tgtEl>
                                      </p:cBhvr>
                                    </p:animEffect>
                                    <p:set>
                                      <p:cBhvr>
                                        <p:cTn id="32" dur="1" fill="hold">
                                          <p:stCondLst>
                                            <p:cond delay="1999"/>
                                          </p:stCondLst>
                                        </p:cTn>
                                        <p:tgtEl>
                                          <p:spTgt spid="2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20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2000"/>
                                        <p:tgtEl>
                                          <p:spTgt spid="8"/>
                                        </p:tgtEl>
                                      </p:cBhvr>
                                    </p:animEffect>
                                  </p:childTnLst>
                                </p:cTn>
                              </p:par>
                              <p:par>
                                <p:cTn id="41" presetID="10" presetClass="exit" presetSubtype="0" fill="hold" nodeType="withEffect">
                                  <p:stCondLst>
                                    <p:cond delay="0"/>
                                  </p:stCondLst>
                                  <p:childTnLst>
                                    <p:animEffect transition="out" filter="fade">
                                      <p:cBhvr>
                                        <p:cTn id="42" dur="2000"/>
                                        <p:tgtEl>
                                          <p:spTgt spid="18"/>
                                        </p:tgtEl>
                                      </p:cBhvr>
                                    </p:animEffect>
                                    <p:set>
                                      <p:cBhvr>
                                        <p:cTn id="43" dur="1" fill="hold">
                                          <p:stCondLst>
                                            <p:cond delay="1999"/>
                                          </p:stCondLst>
                                        </p:cTn>
                                        <p:tgtEl>
                                          <p:spTgt spid="18"/>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2000"/>
                                        <p:tgtEl>
                                          <p:spTgt spid="2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2000"/>
                                        <p:tgtEl>
                                          <p:spTgt spid="7"/>
                                        </p:tgtEl>
                                      </p:cBhvr>
                                    </p:animEffect>
                                  </p:childTnLst>
                                </p:cTn>
                              </p:par>
                              <p:par>
                                <p:cTn id="52" presetID="10"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2000"/>
                                        <p:tgtEl>
                                          <p:spTgt spid="24"/>
                                        </p:tgtEl>
                                      </p:cBhvr>
                                    </p:animEffect>
                                  </p:childTnLst>
                                </p:cTn>
                              </p:par>
                            </p:childTnLst>
                          </p:cTn>
                        </p:par>
                      </p:childTnLst>
                    </p:cTn>
                  </p:par>
                  <p:par>
                    <p:cTn id="55" fill="hold">
                      <p:stCondLst>
                        <p:cond delay="indefinite"/>
                      </p:stCondLst>
                      <p:childTnLst>
                        <p:par>
                          <p:cTn id="56" fill="hold">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23553"/>
                                        </p:tgtEl>
                                        <p:attrNameLst>
                                          <p:attrName>style.visibility</p:attrName>
                                        </p:attrNameLst>
                                      </p:cBhvr>
                                      <p:to>
                                        <p:strVal val="visible"/>
                                      </p:to>
                                    </p:set>
                                    <p:animEffect transition="in" filter="blinds(horizontal)">
                                      <p:cBhvr>
                                        <p:cTn id="59" dur="500"/>
                                        <p:tgtEl>
                                          <p:spTgt spid="235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4" grpId="0" animBg="1"/>
      <p:bldP spid="15" grpId="0" animBg="1"/>
      <p:bldP spid="23" grpId="0" animBg="1"/>
      <p:bldP spid="23" grpId="1" animBg="1"/>
      <p:bldP spid="2355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8748464" cy="796925"/>
          </a:xfrm>
        </p:spPr>
        <p:txBody>
          <a:bodyPr>
            <a:normAutofit/>
          </a:bodyPr>
          <a:lstStyle/>
          <a:p>
            <a:pPr lvl="2" algn="r" rtl="1">
              <a:spcBef>
                <a:spcPct val="0"/>
              </a:spcBef>
            </a:pP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فرآیند کلی تأمین مالی از طریق انتشار اوراق سفارش ساخت</a:t>
            </a:r>
            <a:endParaRPr lang="fa-I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395536" y="1643063"/>
            <a:ext cx="8352928" cy="4525962"/>
          </a:xfrm>
        </p:spPr>
        <p:txBody>
          <a:bodyPr>
            <a:normAutofit fontScale="40000" lnSpcReduction="20000"/>
          </a:bodyPr>
          <a:lstStyle/>
          <a:p>
            <a:pPr marL="0" marR="45720" lvl="2" indent="0" algn="justLow">
              <a:lnSpc>
                <a:spcPct val="180000"/>
              </a:lnSpc>
              <a:buClr>
                <a:schemeClr val="tx2"/>
              </a:buClr>
              <a:buSzPct val="95000"/>
              <a:buNone/>
              <a:defRPr/>
            </a:pPr>
            <a:r>
              <a:rPr lang="fa-IR" sz="4000" b="1" dirty="0" smtClean="0">
                <a:ln w="11430"/>
                <a:solidFill>
                  <a:schemeClr val="tx2"/>
                </a:solidFill>
                <a:cs typeface="B Mitra" pitchFamily="2" charset="-78"/>
              </a:rPr>
              <a:t>1. طرح احداث دارایی توسط بانی به نهاد واسط ارائه می‌شود و همزمان بانی اعلام می‌نماید که:</a:t>
            </a:r>
            <a:endParaRPr lang="en-US" sz="4000" b="1" dirty="0" smtClean="0">
              <a:ln w="11430"/>
              <a:solidFill>
                <a:schemeClr val="tx2"/>
              </a:solidFill>
              <a:cs typeface="B Mitra" pitchFamily="2" charset="-78"/>
            </a:endParaRPr>
          </a:p>
          <a:p>
            <a:pPr marL="1200150" marR="45720" lvl="3" indent="-742950" algn="justLow">
              <a:lnSpc>
                <a:spcPct val="180000"/>
              </a:lnSpc>
              <a:buClr>
                <a:schemeClr val="tx2"/>
              </a:buClr>
              <a:buSzPct val="95000"/>
              <a:defRPr/>
            </a:pPr>
            <a:r>
              <a:rPr lang="fa-IR" sz="4000" b="1" dirty="0" smtClean="0">
                <a:ln w="11430"/>
                <a:solidFill>
                  <a:schemeClr val="tx2"/>
                </a:solidFill>
                <a:cs typeface="B Mitra" pitchFamily="2" charset="-78"/>
              </a:rPr>
              <a:t>توانایی و تمایل به احداث دارایی را دارد.</a:t>
            </a:r>
            <a:endParaRPr lang="en-US" sz="4000" b="1" dirty="0" smtClean="0">
              <a:ln w="11430"/>
              <a:solidFill>
                <a:schemeClr val="tx2"/>
              </a:solidFill>
              <a:cs typeface="B Mitra" pitchFamily="2" charset="-78"/>
            </a:endParaRPr>
          </a:p>
          <a:p>
            <a:pPr marL="1200150" marR="45720" lvl="3" indent="-742950" algn="justLow">
              <a:lnSpc>
                <a:spcPct val="180000"/>
              </a:lnSpc>
              <a:buClr>
                <a:schemeClr val="tx2"/>
              </a:buClr>
              <a:buSzPct val="95000"/>
              <a:defRPr/>
            </a:pPr>
            <a:r>
              <a:rPr lang="fa-IR" sz="4000" b="1" dirty="0" smtClean="0">
                <a:ln w="11430"/>
                <a:solidFill>
                  <a:schemeClr val="tx2"/>
                </a:solidFill>
                <a:cs typeface="B Mitra" pitchFamily="2" charset="-78"/>
              </a:rPr>
              <a:t>پس از احداث دارایی آن را از نهاد واسط اجاره می‌نماید.</a:t>
            </a:r>
            <a:endParaRPr lang="en-US" sz="4000" b="1" dirty="0" smtClean="0">
              <a:ln w="11430"/>
              <a:solidFill>
                <a:schemeClr val="tx2"/>
              </a:solidFill>
              <a:cs typeface="B Mitra" pitchFamily="2" charset="-78"/>
            </a:endParaRPr>
          </a:p>
          <a:p>
            <a:pPr marL="0" marR="45720" lvl="2" indent="0" algn="justLow">
              <a:lnSpc>
                <a:spcPct val="180000"/>
              </a:lnSpc>
              <a:buClr>
                <a:schemeClr val="tx2"/>
              </a:buClr>
              <a:buSzPct val="95000"/>
              <a:buNone/>
              <a:defRPr/>
            </a:pPr>
            <a:r>
              <a:rPr lang="fa-IR" sz="4000" b="1" dirty="0" smtClean="0">
                <a:ln w="11430"/>
                <a:solidFill>
                  <a:schemeClr val="tx2"/>
                </a:solidFill>
                <a:cs typeface="B Mitra" pitchFamily="2" charset="-78"/>
              </a:rPr>
              <a:t>2. قرارداد سفارش ساخت بین نهاد واسط و بانی جهت احداث منعقد می‌گردد. در این قرارداد نهاد واسط نقش کارفرما را بر عهده دارد و مسئولیت ساخت را بر عهده بانی قرار می‌دهد. در این مدل، بانی ضمن عقد سفارش ساخت، متعهد به اجاره (اجاره به شرط تملیک) بعد از دوره ساخت می‌گردد. </a:t>
            </a:r>
            <a:endParaRPr lang="en-US" sz="4000" b="1" dirty="0" smtClean="0">
              <a:ln w="11430"/>
              <a:solidFill>
                <a:schemeClr val="tx2"/>
              </a:solidFill>
              <a:cs typeface="B Mitra" pitchFamily="2" charset="-78"/>
            </a:endParaRPr>
          </a:p>
          <a:p>
            <a:pPr marL="0" marR="45720" lvl="2" indent="0" algn="justLow">
              <a:lnSpc>
                <a:spcPct val="180000"/>
              </a:lnSpc>
              <a:buClr>
                <a:schemeClr val="tx2"/>
              </a:buClr>
              <a:buSzPct val="95000"/>
              <a:buNone/>
              <a:defRPr/>
            </a:pPr>
            <a:r>
              <a:rPr lang="fa-IR" sz="4000" b="1" dirty="0" smtClean="0">
                <a:ln w="11430"/>
                <a:solidFill>
                  <a:schemeClr val="tx2"/>
                </a:solidFill>
                <a:cs typeface="B Mitra" pitchFamily="2" charset="-78"/>
              </a:rPr>
              <a:t>3. نهادواسط با انتشار اوراق سفارش ساخت، وجوه را جمع‌آوری می‌کند.</a:t>
            </a:r>
            <a:endParaRPr lang="en-US" sz="4000" b="1" dirty="0" smtClean="0">
              <a:ln w="11430"/>
              <a:solidFill>
                <a:schemeClr val="tx2"/>
              </a:solidFill>
              <a:cs typeface="B Mitra" pitchFamily="2" charset="-78"/>
            </a:endParaRPr>
          </a:p>
          <a:p>
            <a:pPr marL="0" marR="45720" lvl="2" indent="0" algn="justLow">
              <a:lnSpc>
                <a:spcPct val="180000"/>
              </a:lnSpc>
              <a:buClr>
                <a:schemeClr val="tx2"/>
              </a:buClr>
              <a:buSzPct val="95000"/>
              <a:buNone/>
              <a:defRPr/>
            </a:pPr>
            <a:r>
              <a:rPr lang="fa-IR" sz="4000" b="1" dirty="0" smtClean="0">
                <a:ln w="11430"/>
                <a:solidFill>
                  <a:schemeClr val="tx2"/>
                </a:solidFill>
                <a:cs typeface="B Mitra" pitchFamily="2" charset="-78"/>
              </a:rPr>
              <a:t>4. در طول دورۀ احداث، نهاد واسط مالک دارایی و بانی سازنده است.</a:t>
            </a:r>
            <a:endParaRPr lang="en-US" sz="4000" b="1" dirty="0" smtClean="0">
              <a:ln w="11430"/>
              <a:solidFill>
                <a:schemeClr val="tx2"/>
              </a:solidFill>
              <a:cs typeface="B Mitra" pitchFamily="2" charset="-78"/>
            </a:endParaRPr>
          </a:p>
          <a:p>
            <a:pPr marL="0" marR="45720" lvl="2" indent="0" algn="justLow">
              <a:lnSpc>
                <a:spcPct val="180000"/>
              </a:lnSpc>
              <a:buClr>
                <a:schemeClr val="tx2"/>
              </a:buClr>
              <a:buSzPct val="95000"/>
              <a:buNone/>
              <a:defRPr/>
            </a:pPr>
            <a:r>
              <a:rPr lang="fa-IR" sz="4000" b="1" dirty="0" smtClean="0">
                <a:ln w="11430"/>
                <a:solidFill>
                  <a:schemeClr val="tx2"/>
                </a:solidFill>
                <a:cs typeface="B Mitra" pitchFamily="2" charset="-78"/>
              </a:rPr>
              <a:t>5. پس از ساخت دارایی و تحویل آن توسط بانی به نهاد واسط، نهاد واسط دارایی را طی قرارداد جداگانه در قالب عقد اجاره به بانی اجاره می‌دهد. </a:t>
            </a:r>
            <a:endParaRPr lang="fa-IR" sz="4000" b="1" dirty="0" smtClean="0">
              <a:ln w="11430"/>
              <a:solidFill>
                <a:schemeClr val="tx2"/>
              </a:solidFill>
              <a:effectLst>
                <a:outerShdw blurRad="38100" dist="38100" dir="2700000" algn="tl">
                  <a:srgbClr val="000000">
                    <a:alpha val="43137"/>
                  </a:srgbClr>
                </a:outerShdw>
              </a:effectLst>
              <a:cs typeface="B Mitra" pitchFamily="2" charset="-78"/>
            </a:endParaRPr>
          </a:p>
          <a:p>
            <a:pPr marL="342900" lvl="2" indent="-342900" algn="justLow">
              <a:lnSpc>
                <a:spcPct val="160000"/>
              </a:lnSpc>
              <a:buClr>
                <a:schemeClr val="tx2"/>
              </a:buClr>
              <a:buNone/>
              <a:defRPr/>
            </a:pPr>
            <a:endParaRPr lang="fa-IR" sz="1800" b="1" dirty="0" smtClean="0">
              <a:ln w="11430"/>
              <a:solidFill>
                <a:schemeClr val="tx2"/>
              </a:solidFill>
              <a:effectLst>
                <a:outerShdw blurRad="38100" dist="38100" dir="2700000" algn="tl">
                  <a:srgbClr val="000000">
                    <a:alpha val="43137"/>
                  </a:srgbClr>
                </a:outerShdw>
              </a:effectLst>
              <a:cs typeface="B Mitra" pitchFamily="2" charset="-78"/>
            </a:endParaRPr>
          </a:p>
          <a:p>
            <a:pPr marL="342900" lvl="2" indent="-342900" algn="justLow">
              <a:lnSpc>
                <a:spcPct val="160000"/>
              </a:lnSpc>
              <a:buClr>
                <a:schemeClr val="tx2"/>
              </a:buClr>
              <a:buNone/>
              <a:defRPr/>
            </a:pPr>
            <a:endParaRPr lang="en-US" sz="1800" b="1" dirty="0" smtClean="0">
              <a:ln w="11430"/>
              <a:solidFill>
                <a:schemeClr val="tx2"/>
              </a:solidFill>
              <a:effectLst>
                <a:outerShdw blurRad="38100" dist="38100" dir="2700000" algn="tl">
                  <a:srgbClr val="000000">
                    <a:alpha val="43137"/>
                  </a:srgbClr>
                </a:outerShdw>
              </a:effectLst>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79512" y="1412875"/>
            <a:ext cx="8640960" cy="4321175"/>
          </a:xfrm>
        </p:spPr>
        <p:txBody>
          <a:bodyPr>
            <a:normAutofit fontScale="62500" lnSpcReduction="20000"/>
          </a:bodyPr>
          <a:lstStyle/>
          <a:p>
            <a:pPr marL="742950" marR="45720" lvl="2" indent="-742950" algn="justLow">
              <a:lnSpc>
                <a:spcPct val="180000"/>
              </a:lnSpc>
              <a:buClr>
                <a:schemeClr val="tx2"/>
              </a:buClr>
              <a:buSzPct val="95000"/>
              <a:buNone/>
              <a:defRPr/>
            </a:pPr>
            <a:r>
              <a:rPr lang="fa-IR" sz="3700" b="1" dirty="0" smtClean="0">
                <a:ln w="11430"/>
                <a:solidFill>
                  <a:schemeClr val="tx2"/>
                </a:solidFill>
                <a:cs typeface="B Mitra" pitchFamily="2" charset="-78"/>
              </a:rPr>
              <a:t>ناظر از میان اشخاص حقوقی دارای پروانه اشتغال به کار مهندسی وفق قوانین و مقررات مربوط به نظام مهندسی و یا دارای گواهی نظارت (صلاحیت) از معاونت برنامه‌ریزی و نظارت راهبردی ریاست جمهوری، به انتحاب بانی با تایید سازمان انتخاب می‌شود.</a:t>
            </a:r>
          </a:p>
          <a:p>
            <a:pPr marL="742950" marR="45720" lvl="2" indent="-742950" algn="justLow">
              <a:lnSpc>
                <a:spcPct val="180000"/>
              </a:lnSpc>
              <a:buClr>
                <a:schemeClr val="tx2"/>
              </a:buClr>
              <a:buSzPct val="95000"/>
              <a:buNone/>
              <a:defRPr/>
            </a:pPr>
            <a:endParaRPr lang="en-US" sz="3700" b="1" dirty="0" smtClean="0">
              <a:ln w="11430"/>
              <a:solidFill>
                <a:schemeClr val="tx2"/>
              </a:solidFill>
              <a:cs typeface="B Mitra" pitchFamily="2" charset="-78"/>
            </a:endParaRPr>
          </a:p>
          <a:p>
            <a:pPr marL="742950" marR="45720" lvl="2" indent="-742950" algn="justLow">
              <a:lnSpc>
                <a:spcPct val="180000"/>
              </a:lnSpc>
              <a:buClr>
                <a:schemeClr val="tx2"/>
              </a:buClr>
              <a:buSzPct val="95000"/>
              <a:buNone/>
              <a:defRPr/>
            </a:pPr>
            <a:r>
              <a:rPr lang="fa-IR" sz="3700" b="1" dirty="0" smtClean="0">
                <a:ln w="11430"/>
                <a:solidFill>
                  <a:schemeClr val="tx2"/>
                </a:solidFill>
                <a:cs typeface="B Mitra" pitchFamily="2" charset="-78"/>
              </a:rPr>
              <a:t>تبصره:  ناظر و بانی نباید تحت کنترل مشترک باشند. همچنین ناظر نباید تحت کنترل بانی باشد. رعایت این موضوع باید توسط حسابرس بانی تأیید گردد.</a:t>
            </a:r>
            <a:endParaRPr lang="en-US" sz="3700" b="1" dirty="0" smtClean="0">
              <a:ln w="11430"/>
              <a:solidFill>
                <a:schemeClr val="tx2"/>
              </a:solidFill>
              <a:cs typeface="B Mitra" pitchFamily="2" charset="-78"/>
            </a:endParaRPr>
          </a:p>
        </p:txBody>
      </p:sp>
      <p:sp>
        <p:nvSpPr>
          <p:cNvPr id="2" name="Title 1"/>
          <p:cNvSpPr>
            <a:spLocks noGrp="1"/>
          </p:cNvSpPr>
          <p:nvPr>
            <p:ph type="title" idx="4294967295"/>
          </p:nvPr>
        </p:nvSpPr>
        <p:spPr>
          <a:xfrm>
            <a:off x="1619672" y="285750"/>
            <a:ext cx="6381352" cy="796925"/>
          </a:xfrm>
        </p:spPr>
        <p:txBody>
          <a:bodyPr>
            <a:normAutofit/>
          </a:bodyPr>
          <a:lstStyle/>
          <a:p>
            <a:pPr lvl="2" algn="r" rtl="1">
              <a:spcBef>
                <a:spcPct val="0"/>
              </a:spcBef>
            </a:pP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شرایط ناظر ساخت</a:t>
            </a:r>
            <a:endParaRPr lang="fa-I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7429500" cy="796925"/>
          </a:xfrm>
        </p:spPr>
        <p:txBody>
          <a:bodyPr>
            <a:normAutofit/>
          </a:bodyPr>
          <a:lstStyle/>
          <a:p>
            <a:pPr lvl="2" algn="r" rtl="1">
              <a:spcBef>
                <a:spcPct val="0"/>
              </a:spcBef>
            </a:pPr>
            <a:r>
              <a:rPr lang="fa-I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دارایی‌ مبنای انتشار </a:t>
            </a: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اوراق سفارش ساخت</a:t>
            </a:r>
            <a:endParaRPr lang="fa-I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251520" y="1412875"/>
            <a:ext cx="8496944" cy="4760913"/>
          </a:xfrm>
        </p:spPr>
        <p:txBody>
          <a:bodyPr>
            <a:noAutofit/>
          </a:bodyPr>
          <a:lstStyle/>
          <a:p>
            <a:pPr marL="0" marR="45720" lvl="2" indent="0" algn="justLow">
              <a:lnSpc>
                <a:spcPct val="180000"/>
              </a:lnSpc>
              <a:buClr>
                <a:schemeClr val="tx2"/>
              </a:buClr>
              <a:buSzPct val="95000"/>
              <a:buNone/>
              <a:defRPr/>
            </a:pPr>
            <a:r>
              <a:rPr lang="fa-IR" sz="1600" b="1" dirty="0" smtClean="0">
                <a:ln w="11430"/>
                <a:solidFill>
                  <a:schemeClr val="tx2"/>
                </a:solidFill>
                <a:cs typeface="B Mitra" pitchFamily="2" charset="-78"/>
              </a:rPr>
              <a:t>1. هر نوع دارایی که امکان ساخت و تحویل آن در مواعد زمانی مورد نظر بانی وجود داشته باشد. دارایی‌هایی که به مقادیر زیاد و به طور مستمر در کوتاه‌مدت تولید می‌شود، نمی‌تواند مبنای انتشار اوراق قرار گیرد.</a:t>
            </a:r>
            <a:endParaRPr lang="en-US" sz="1600" b="1" dirty="0" smtClean="0">
              <a:ln w="11430"/>
              <a:solidFill>
                <a:schemeClr val="tx2"/>
              </a:solidFill>
              <a:cs typeface="B Mitra" pitchFamily="2" charset="-78"/>
            </a:endParaRPr>
          </a:p>
          <a:p>
            <a:pPr marL="0" marR="45720" lvl="2" indent="0" algn="justLow">
              <a:lnSpc>
                <a:spcPct val="180000"/>
              </a:lnSpc>
              <a:buClr>
                <a:schemeClr val="tx2"/>
              </a:buClr>
              <a:buSzPct val="95000"/>
              <a:buNone/>
              <a:defRPr/>
            </a:pPr>
            <a:r>
              <a:rPr lang="fa-IR" sz="1600" b="1" dirty="0" smtClean="0">
                <a:ln w="11430"/>
                <a:solidFill>
                  <a:schemeClr val="tx2"/>
                </a:solidFill>
                <a:cs typeface="B Mitra" pitchFamily="2" charset="-78"/>
              </a:rPr>
              <a:t>2. هیچگونه محدودیت یا منع قانونی، قراردادی یا قضایی برای ساخت و انتقال دارایی وجود نداشته باشد.</a:t>
            </a:r>
            <a:endParaRPr lang="en-US" sz="1600" b="1" dirty="0" smtClean="0">
              <a:ln w="11430"/>
              <a:solidFill>
                <a:schemeClr val="tx2"/>
              </a:solidFill>
              <a:cs typeface="B Mitra" pitchFamily="2" charset="-78"/>
            </a:endParaRPr>
          </a:p>
          <a:p>
            <a:pPr marL="0" marR="45720" lvl="2" indent="0" algn="justLow">
              <a:lnSpc>
                <a:spcPct val="180000"/>
              </a:lnSpc>
              <a:buClr>
                <a:schemeClr val="tx2"/>
              </a:buClr>
              <a:buSzPct val="95000"/>
              <a:buNone/>
              <a:defRPr/>
            </a:pPr>
            <a:r>
              <a:rPr lang="fa-IR" sz="1600" b="1" dirty="0" smtClean="0">
                <a:ln w="11430"/>
                <a:solidFill>
                  <a:schemeClr val="tx2"/>
                </a:solidFill>
                <a:cs typeface="B Mitra" pitchFamily="2" charset="-78"/>
              </a:rPr>
              <a:t>3. از زمان شروع ساخت تا پایان سررسید اوراق، دارایی باید از پوشش بیمه‌ای مناسب و کافی از جمله بیمه مسئولیت مدنی و بیمه تمام خطر پروژه برخوردار باشد.</a:t>
            </a:r>
            <a:endParaRPr lang="en-US" sz="1600" b="1" dirty="0" smtClean="0">
              <a:ln w="11430"/>
              <a:solidFill>
                <a:schemeClr val="tx2"/>
              </a:solidFill>
              <a:cs typeface="B Mitra" pitchFamily="2" charset="-78"/>
            </a:endParaRPr>
          </a:p>
          <a:p>
            <a:pPr marL="0" marR="45720" lvl="2" indent="0" algn="justLow">
              <a:lnSpc>
                <a:spcPct val="180000"/>
              </a:lnSpc>
              <a:buClr>
                <a:schemeClr val="tx2"/>
              </a:buClr>
              <a:buSzPct val="95000"/>
              <a:buNone/>
              <a:defRPr/>
            </a:pPr>
            <a:r>
              <a:rPr lang="fa-IR" sz="1600" b="1" dirty="0" smtClean="0">
                <a:ln w="11430"/>
                <a:solidFill>
                  <a:schemeClr val="tx2"/>
                </a:solidFill>
                <a:cs typeface="B Mitra" pitchFamily="2" charset="-78"/>
              </a:rPr>
              <a:t>4. تمامی مجوزهای قانونی لازم برای ساخت آن از مراجع ذیربط اخذ شده باشد.</a:t>
            </a:r>
            <a:endParaRPr lang="en-US" sz="1600" b="1" dirty="0" smtClean="0">
              <a:ln w="11430"/>
              <a:solidFill>
                <a:schemeClr val="tx2"/>
              </a:solidFill>
              <a:cs typeface="B Mitra" pitchFamily="2" charset="-78"/>
            </a:endParaRPr>
          </a:p>
          <a:p>
            <a:pPr marL="742950" marR="45720" lvl="2" indent="-742950" algn="justLow">
              <a:lnSpc>
                <a:spcPct val="180000"/>
              </a:lnSpc>
              <a:buClr>
                <a:schemeClr val="tx2"/>
              </a:buClr>
              <a:buSzPct val="95000"/>
              <a:buNone/>
              <a:defRPr/>
            </a:pPr>
            <a:r>
              <a:rPr lang="ar-SA" sz="1600" b="1" dirty="0" smtClean="0">
                <a:ln w="11430"/>
                <a:solidFill>
                  <a:schemeClr val="tx2"/>
                </a:solidFill>
                <a:cs typeface="B Mitra" pitchFamily="2" charset="-78"/>
              </a:rPr>
              <a:t>تبصره:</a:t>
            </a:r>
            <a:r>
              <a:rPr lang="fa-IR" sz="1600" b="1" dirty="0" smtClean="0">
                <a:ln w="11430"/>
                <a:solidFill>
                  <a:schemeClr val="tx2"/>
                </a:solidFill>
                <a:cs typeface="B Mitra" pitchFamily="2" charset="-78"/>
              </a:rPr>
              <a:t>	دارایی‌ در حال ساخت تا پرداخت کلیۀ وجوه اوراق، به وکالت از طرف دارندگان اوراق تحت مالکیت نهاد واسط قرار می‌گیرد. اسناد، مدارک و قراردادهای مربوط به دارایی به وکالت از دارندگان اوراق در اختیار شرکت سپرده‌گذاری مرکزی اوراق بهادار و تسویۀ وجوه قرار می‌گیرد.</a:t>
            </a:r>
            <a:endParaRPr lang="en-US" sz="16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7429500" cy="796925"/>
          </a:xfrm>
        </p:spPr>
        <p:txBody>
          <a:bodyPr>
            <a:normAutofit/>
          </a:bodyPr>
          <a:lstStyle/>
          <a:p>
            <a:pPr lvl="2" algn="r" rtl="1">
              <a:spcBef>
                <a:spcPct val="0"/>
              </a:spcBef>
            </a:pP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نکاتی در انتشار اوراق سفارش ساخت</a:t>
            </a:r>
            <a:endParaRPr lang="fa-I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323528" y="1412875"/>
            <a:ext cx="8280920" cy="4321175"/>
          </a:xfrm>
        </p:spPr>
        <p:txBody>
          <a:bodyPr>
            <a:normAutofit fontScale="55000" lnSpcReduction="20000"/>
          </a:bodyPr>
          <a:lstStyle/>
          <a:p>
            <a:pPr marL="742950" marR="45720" lvl="2" indent="-742950" algn="justLow">
              <a:lnSpc>
                <a:spcPct val="180000"/>
              </a:lnSpc>
              <a:buClr>
                <a:schemeClr val="tx2"/>
              </a:buClr>
              <a:buSzPct val="95000"/>
              <a:defRPr/>
            </a:pPr>
            <a:r>
              <a:rPr lang="fa-IR" sz="3800" b="1" dirty="0" smtClean="0">
                <a:ln w="11430"/>
                <a:solidFill>
                  <a:schemeClr val="tx2"/>
                </a:solidFill>
                <a:cs typeface="B Mitra" pitchFamily="2" charset="-78"/>
              </a:rPr>
              <a:t>بانی باید توانایی پرداخت مبالغ مربوط به اوراق سفارش ساخت را داشته باشد.</a:t>
            </a:r>
            <a:endParaRPr lang="en-US" sz="3800" b="1" dirty="0" smtClean="0">
              <a:ln w="11430"/>
              <a:solidFill>
                <a:schemeClr val="tx2"/>
              </a:solidFill>
              <a:cs typeface="B Mitra" pitchFamily="2" charset="-78"/>
            </a:endParaRPr>
          </a:p>
          <a:p>
            <a:pPr marL="742950" marR="45720" lvl="2" indent="-742950" algn="justLow">
              <a:lnSpc>
                <a:spcPct val="180000"/>
              </a:lnSpc>
              <a:buClr>
                <a:schemeClr val="tx2"/>
              </a:buClr>
              <a:buSzPct val="95000"/>
              <a:defRPr/>
            </a:pPr>
            <a:r>
              <a:rPr lang="fa-IR" sz="3800" b="1" dirty="0" smtClean="0">
                <a:ln w="11430"/>
                <a:solidFill>
                  <a:schemeClr val="tx2"/>
                </a:solidFill>
                <a:cs typeface="B Mitra" pitchFamily="2" charset="-78"/>
              </a:rPr>
              <a:t>دارندگان اوراق سفارش ساخت نمی‌توانند تقاضای تقسیم دارایی مبنای انتشار اوراق را نمایند.</a:t>
            </a:r>
            <a:endParaRPr lang="en-US" sz="3800" b="1" dirty="0" smtClean="0">
              <a:ln w="11430"/>
              <a:solidFill>
                <a:schemeClr val="tx2"/>
              </a:solidFill>
              <a:cs typeface="B Mitra" pitchFamily="2" charset="-78"/>
            </a:endParaRPr>
          </a:p>
          <a:p>
            <a:pPr marL="742950" marR="45720" lvl="2" indent="-742950" algn="justLow">
              <a:lnSpc>
                <a:spcPct val="180000"/>
              </a:lnSpc>
              <a:buClr>
                <a:schemeClr val="tx2"/>
              </a:buClr>
              <a:buSzPct val="95000"/>
              <a:defRPr/>
            </a:pPr>
            <a:r>
              <a:rPr lang="fa-IR" sz="3800" b="1" dirty="0" smtClean="0">
                <a:ln w="11430"/>
                <a:solidFill>
                  <a:schemeClr val="tx2"/>
                </a:solidFill>
                <a:cs typeface="B Mitra" pitchFamily="2" charset="-78"/>
              </a:rPr>
              <a:t>ارزش اسمی اوراق نبايد كمتر از 100ميليارد ريال باشد.</a:t>
            </a:r>
          </a:p>
          <a:p>
            <a:pPr marL="742950" marR="45720" lvl="2" indent="-742950" algn="justLow">
              <a:lnSpc>
                <a:spcPct val="180000"/>
              </a:lnSpc>
              <a:buClr>
                <a:schemeClr val="tx2"/>
              </a:buClr>
              <a:buSzPct val="95000"/>
              <a:defRPr/>
            </a:pPr>
            <a:r>
              <a:rPr lang="ar-SA" sz="3800" b="1" dirty="0" smtClean="0">
                <a:ln w="11430"/>
                <a:solidFill>
                  <a:schemeClr val="tx2"/>
                </a:solidFill>
                <a:cs typeface="B Mitra" pitchFamily="2" charset="-78"/>
              </a:rPr>
              <a:t>خرید اوراق </a:t>
            </a:r>
            <a:r>
              <a:rPr lang="fa-IR" sz="3800" b="1" dirty="0" smtClean="0">
                <a:ln w="11430"/>
                <a:solidFill>
                  <a:schemeClr val="tx2"/>
                </a:solidFill>
                <a:cs typeface="B Mitra" pitchFamily="2" charset="-78"/>
              </a:rPr>
              <a:t>توسط بانی منجر</a:t>
            </a:r>
            <a:r>
              <a:rPr lang="ar-SA" sz="3800" b="1" dirty="0" smtClean="0">
                <a:ln w="11430"/>
                <a:solidFill>
                  <a:schemeClr val="tx2"/>
                </a:solidFill>
                <a:cs typeface="B Mitra" pitchFamily="2" charset="-78"/>
              </a:rPr>
              <a:t> به مالکیت مافی‌الذمه و سقوط تعهد شده و اوراق مزبور باطل و از تعداد کل اوراق کسر می‌شود.</a:t>
            </a:r>
            <a:endParaRPr lang="en-US" sz="3800" b="1" dirty="0" smtClean="0">
              <a:ln w="11430"/>
              <a:solidFill>
                <a:schemeClr val="tx2"/>
              </a:solidFill>
              <a:cs typeface="B Mitra" pitchFamily="2" charset="-78"/>
            </a:endParaRPr>
          </a:p>
          <a:p>
            <a:pPr marL="742950" marR="45720" lvl="2" indent="-742950" algn="justLow">
              <a:lnSpc>
                <a:spcPct val="180000"/>
              </a:lnSpc>
              <a:buClr>
                <a:schemeClr val="tx2"/>
              </a:buClr>
              <a:buSzPct val="95000"/>
              <a:defRPr/>
            </a:pPr>
            <a:endParaRPr lang="en-US" sz="38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7429500" cy="796925"/>
          </a:xfrm>
        </p:spPr>
        <p:txBody>
          <a:bodyPr>
            <a:normAutofit/>
          </a:bodyPr>
          <a:lstStyle/>
          <a:p>
            <a:pPr lvl="2" algn="r" rtl="1">
              <a:spcBef>
                <a:spcPct val="0"/>
              </a:spcBef>
            </a:pP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پرداخت ها در اوراق سفارش ساخت</a:t>
            </a:r>
            <a:endParaRPr lang="fa-I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251520" y="1412875"/>
            <a:ext cx="8496944" cy="4321175"/>
          </a:xfrm>
        </p:spPr>
        <p:txBody>
          <a:bodyPr>
            <a:normAutofit fontScale="55000" lnSpcReduction="20000"/>
          </a:bodyPr>
          <a:lstStyle/>
          <a:p>
            <a:pPr marL="742950" marR="45720" lvl="2" indent="-742950" algn="justLow">
              <a:lnSpc>
                <a:spcPct val="180000"/>
              </a:lnSpc>
              <a:buClr>
                <a:schemeClr val="tx2"/>
              </a:buClr>
              <a:buSzPct val="95000"/>
              <a:buFont typeface="Wingdings" panose="05000000000000000000" pitchFamily="2" charset="2"/>
              <a:buChar char="q"/>
              <a:defRPr/>
            </a:pPr>
            <a:r>
              <a:rPr lang="fa-IR" sz="3800" b="1" dirty="0" smtClean="0">
                <a:ln w="11430"/>
                <a:solidFill>
                  <a:schemeClr val="tx2"/>
                </a:solidFill>
                <a:cs typeface="B Mitra" pitchFamily="2" charset="-78"/>
              </a:rPr>
              <a:t>نهاد واسط می‌تواند با اخذ ضمانت‌نامۀ بانکی بدون قید و شرط، حداکثر تا 10 درصد مبلغ کل اوراق را به عنوان پیش‌پرداخت به بانی پرداخت نماید.</a:t>
            </a:r>
          </a:p>
          <a:p>
            <a:pPr marL="742950" marR="45720" lvl="2" indent="-742950" algn="justLow">
              <a:lnSpc>
                <a:spcPct val="180000"/>
              </a:lnSpc>
              <a:buClr>
                <a:schemeClr val="tx2"/>
              </a:buClr>
              <a:buSzPct val="95000"/>
              <a:buNone/>
              <a:defRPr/>
            </a:pPr>
            <a:endParaRPr lang="fa-IR" sz="3200" b="1" dirty="0">
              <a:ln w="11430"/>
              <a:solidFill>
                <a:schemeClr val="tx2"/>
              </a:solidFill>
              <a:cs typeface="B Mitra" pitchFamily="2" charset="-78"/>
            </a:endParaRPr>
          </a:p>
          <a:p>
            <a:pPr marL="742950" marR="45720" lvl="2" indent="-742950" algn="justLow">
              <a:lnSpc>
                <a:spcPct val="180000"/>
              </a:lnSpc>
              <a:buClr>
                <a:schemeClr val="tx2"/>
              </a:buClr>
              <a:buSzPct val="95000"/>
              <a:buFont typeface="Wingdings" panose="05000000000000000000" pitchFamily="2" charset="2"/>
              <a:buChar char="q"/>
              <a:defRPr/>
            </a:pPr>
            <a:r>
              <a:rPr lang="fa-IR" sz="3200" b="1" dirty="0" smtClean="0">
                <a:ln w="11430"/>
                <a:solidFill>
                  <a:schemeClr val="tx2"/>
                </a:solidFill>
                <a:cs typeface="B Mitra" pitchFamily="2" charset="-78"/>
              </a:rPr>
              <a:t>تبصره: ضمانت‌نامۀ بانکی مذکور تا پایان دورۀ ساخت، به عنوان ضمانت حسن انجام کار نزد نهاد واسط باقی می‌ماند.</a:t>
            </a:r>
          </a:p>
          <a:p>
            <a:pPr marL="742950" marR="45720" lvl="2" indent="-742950" algn="justLow">
              <a:lnSpc>
                <a:spcPct val="180000"/>
              </a:lnSpc>
              <a:buClr>
                <a:schemeClr val="tx2"/>
              </a:buClr>
              <a:buSzPct val="95000"/>
              <a:buNone/>
              <a:defRPr/>
            </a:pPr>
            <a:endParaRPr lang="en-US" sz="3800" b="1" dirty="0" smtClean="0">
              <a:ln w="11430"/>
              <a:solidFill>
                <a:schemeClr val="tx2"/>
              </a:solidFill>
              <a:cs typeface="B Mitra" pitchFamily="2" charset="-78"/>
            </a:endParaRPr>
          </a:p>
          <a:p>
            <a:pPr marL="742950" marR="45720" lvl="2" indent="-742950" algn="justLow">
              <a:lnSpc>
                <a:spcPct val="180000"/>
              </a:lnSpc>
              <a:buClr>
                <a:schemeClr val="tx2"/>
              </a:buClr>
              <a:buSzPct val="95000"/>
              <a:buFont typeface="Wingdings" panose="05000000000000000000" pitchFamily="2" charset="2"/>
              <a:buChar char="q"/>
              <a:defRPr/>
            </a:pPr>
            <a:r>
              <a:rPr lang="fa-IR" sz="3800" b="1" dirty="0" smtClean="0">
                <a:ln w="11430"/>
                <a:solidFill>
                  <a:schemeClr val="tx2"/>
                </a:solidFill>
                <a:cs typeface="B Mitra" pitchFamily="2" charset="-78"/>
              </a:rPr>
              <a:t>نهاد واسط در هر مرحله، پس از دریافت گزارش پیشرفت کار (فیزیکی و مالی) که به تأیید ناظر و بانی رسیده است، پرداخت‌های مربوط را انجام ‌می‌دهد.</a:t>
            </a:r>
            <a:endParaRPr lang="en-US" sz="3800" b="1" dirty="0" smtClean="0">
              <a:ln w="11430"/>
              <a:solidFill>
                <a:schemeClr val="tx2"/>
              </a:solidFill>
              <a:cs typeface="B Mitra" pitchFamily="2" charset="-78"/>
            </a:endParaRPr>
          </a:p>
          <a:p>
            <a:pPr marL="742950" marR="45720" lvl="2" indent="-742950" algn="justLow">
              <a:lnSpc>
                <a:spcPct val="180000"/>
              </a:lnSpc>
              <a:buClr>
                <a:schemeClr val="tx2"/>
              </a:buClr>
              <a:buSzPct val="95000"/>
              <a:defRPr/>
            </a:pPr>
            <a:endParaRPr lang="en-US" sz="38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7429500" cy="796925"/>
          </a:xfrm>
        </p:spPr>
        <p:txBody>
          <a:bodyPr>
            <a:normAutofit/>
          </a:bodyPr>
          <a:lstStyle/>
          <a:p>
            <a:pPr lvl="2" algn="r" rtl="1">
              <a:spcBef>
                <a:spcPct val="0"/>
              </a:spcBef>
            </a:pP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گزارش های ارائه شده در اوراق سفارش ساخت</a:t>
            </a:r>
            <a:endParaRPr lang="fa-I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251520" y="1412875"/>
            <a:ext cx="8568952" cy="4321175"/>
          </a:xfrm>
        </p:spPr>
        <p:txBody>
          <a:bodyPr>
            <a:normAutofit fontScale="55000" lnSpcReduction="20000"/>
          </a:bodyPr>
          <a:lstStyle/>
          <a:p>
            <a:pPr marL="742950" marR="45720" lvl="2" indent="-742950" algn="justLow">
              <a:lnSpc>
                <a:spcPct val="180000"/>
              </a:lnSpc>
              <a:buClr>
                <a:schemeClr val="tx2"/>
              </a:buClr>
              <a:buSzPct val="95000"/>
              <a:defRPr/>
            </a:pPr>
            <a:r>
              <a:rPr lang="ar-SA" sz="3800" b="1" dirty="0" smtClean="0">
                <a:ln w="11430"/>
                <a:solidFill>
                  <a:schemeClr val="tx2"/>
                </a:solidFill>
                <a:cs typeface="B Mitra" pitchFamily="2" charset="-78"/>
              </a:rPr>
              <a:t>بانی باید گزارش فنی، اقتصادی و مالی ساخت دارایی را پس از اخذ تأیید ناظر به حسابرس ارایه نموده و اظهارنظر حسابرس در خصوص آن را اخذ نماید.</a:t>
            </a:r>
            <a:endParaRPr lang="fa-IR" sz="3800" b="1" dirty="0" smtClean="0">
              <a:ln w="11430"/>
              <a:solidFill>
                <a:schemeClr val="tx2"/>
              </a:solidFill>
              <a:cs typeface="B Mitra" pitchFamily="2" charset="-78"/>
            </a:endParaRPr>
          </a:p>
          <a:p>
            <a:pPr marL="742950" marR="45720" lvl="2" indent="-742950" algn="justLow">
              <a:lnSpc>
                <a:spcPct val="180000"/>
              </a:lnSpc>
              <a:buClr>
                <a:schemeClr val="tx2"/>
              </a:buClr>
              <a:buSzPct val="95000"/>
              <a:defRPr/>
            </a:pPr>
            <a:endParaRPr lang="en-US" sz="3800" b="1" dirty="0" smtClean="0">
              <a:ln w="11430"/>
              <a:solidFill>
                <a:schemeClr val="tx2"/>
              </a:solidFill>
              <a:cs typeface="B Mitra" pitchFamily="2" charset="-78"/>
            </a:endParaRPr>
          </a:p>
          <a:p>
            <a:pPr marL="742950" marR="45720" lvl="2" indent="-742950" algn="justLow">
              <a:lnSpc>
                <a:spcPct val="180000"/>
              </a:lnSpc>
              <a:buClr>
                <a:schemeClr val="tx2"/>
              </a:buClr>
              <a:buSzPct val="95000"/>
              <a:defRPr/>
            </a:pPr>
            <a:r>
              <a:rPr lang="fa-IR" sz="3800" b="1" dirty="0" smtClean="0">
                <a:ln w="11430"/>
                <a:solidFill>
                  <a:schemeClr val="tx2"/>
                </a:solidFill>
                <a:cs typeface="B Mitra" pitchFamily="2" charset="-78"/>
              </a:rPr>
              <a:t>بانی موظف است گزارشی در خصوص ساخت دارایی را با تأیید ناظر حداقل هر شش ماه یکبار ارائه نماید. گزارش مذکور در مقاطع سالیانه علاوه بر تأیید ناظر باید با اظهارنظر حسابرس ارائه گردد. </a:t>
            </a:r>
            <a:endParaRPr lang="en-US" sz="3800" b="1" dirty="0" smtClean="0">
              <a:ln w="11430"/>
              <a:solidFill>
                <a:schemeClr val="tx2"/>
              </a:solidFill>
              <a:cs typeface="B Mitra" pitchFamily="2" charset="-78"/>
            </a:endParaRPr>
          </a:p>
          <a:p>
            <a:pPr marL="742950" marR="45720" lvl="2" indent="-742950" algn="justLow">
              <a:lnSpc>
                <a:spcPct val="180000"/>
              </a:lnSpc>
              <a:buClr>
                <a:schemeClr val="tx2"/>
              </a:buClr>
              <a:buSzPct val="95000"/>
              <a:defRPr/>
            </a:pPr>
            <a:endParaRPr lang="en-US" sz="3800" b="1" dirty="0" smtClean="0">
              <a:ln w="11430"/>
              <a:solidFill>
                <a:schemeClr val="tx2"/>
              </a:soli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8219" y="1254630"/>
            <a:ext cx="8064896" cy="4524315"/>
          </a:xfrm>
          <a:prstGeom prst="rect">
            <a:avLst/>
          </a:prstGeom>
        </p:spPr>
        <p:txBody>
          <a:bodyPr wrap="square">
            <a:spAutoFit/>
          </a:bodyPr>
          <a:lstStyle/>
          <a:p>
            <a:pPr algn="just" rtl="1">
              <a:spcAft>
                <a:spcPts val="0"/>
              </a:spcAft>
            </a:pPr>
            <a:r>
              <a:rPr lang="fa-IR" sz="1000" b="1" dirty="0">
                <a:solidFill>
                  <a:srgbClr val="000000"/>
                </a:solidFill>
                <a:latin typeface="Arial"/>
                <a:ea typeface="Times New Roman"/>
                <a:cs typeface="B Mitra"/>
              </a:rPr>
              <a:t> </a:t>
            </a:r>
            <a:endParaRPr lang="en-US" sz="1600" dirty="0">
              <a:latin typeface="Times New Roman"/>
              <a:ea typeface="Times New Roman"/>
              <a:cs typeface="Nazanin"/>
            </a:endParaRPr>
          </a:p>
          <a:p>
            <a:pPr algn="just" rtl="1">
              <a:spcAft>
                <a:spcPts val="0"/>
              </a:spcAft>
            </a:pPr>
            <a:r>
              <a:rPr lang="fa-IR" b="1" dirty="0">
                <a:solidFill>
                  <a:srgbClr val="C00000"/>
                </a:solidFill>
                <a:latin typeface="Arial"/>
                <a:ea typeface="Times New Roman"/>
                <a:cs typeface="B Mitra"/>
              </a:rPr>
              <a:t>الف- دارایی </a:t>
            </a:r>
            <a:endParaRPr lang="en-US" sz="1600" dirty="0">
              <a:solidFill>
                <a:srgbClr val="C00000"/>
              </a:solidFill>
              <a:latin typeface="Times New Roman"/>
              <a:ea typeface="Times New Roman"/>
              <a:cs typeface="Nazanin"/>
            </a:endParaRPr>
          </a:p>
          <a:p>
            <a:pPr marL="342900" lvl="0" indent="-342900" algn="justLow" rtl="1">
              <a:spcAft>
                <a:spcPts val="0"/>
              </a:spcAft>
              <a:buFont typeface="Symbol"/>
              <a:buChar char=""/>
            </a:pPr>
            <a:r>
              <a:rPr lang="fa-IR" sz="1600" b="1" dirty="0">
                <a:latin typeface="Times New Roman"/>
                <a:ea typeface="Times New Roman"/>
                <a:cs typeface="B Mitra"/>
              </a:rPr>
              <a:t>مشخصات دارایی: </a:t>
            </a:r>
            <a:r>
              <a:rPr lang="fa-IR" dirty="0">
                <a:latin typeface="Times New Roman"/>
                <a:ea typeface="Times New Roman"/>
                <a:cs typeface="B Mitra"/>
              </a:rPr>
              <a:t>ساخت ساختمان‌های صنعتی کارخانه کنسانتره و کارخانه گندله هر یک با ظرفیت تولید 5/2 میلیون تن در سال،</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latin typeface="Times New Roman"/>
                <a:ea typeface="Times New Roman"/>
                <a:cs typeface="B Mitra"/>
              </a:rPr>
              <a:t>دورۀ ساخت دارایی: </a:t>
            </a:r>
            <a:r>
              <a:rPr lang="fa-IR" dirty="0">
                <a:latin typeface="Times New Roman"/>
                <a:ea typeface="Times New Roman"/>
                <a:cs typeface="B Mitra"/>
              </a:rPr>
              <a:t>7 ماه، </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latin typeface="Times New Roman"/>
                <a:ea typeface="Times New Roman"/>
                <a:cs typeface="B Mitra"/>
              </a:rPr>
              <a:t>عمر اقتصادی پیش‌بینی شده: </a:t>
            </a:r>
            <a:r>
              <a:rPr lang="fa-IR" dirty="0">
                <a:latin typeface="Times New Roman"/>
                <a:ea typeface="Times New Roman"/>
                <a:cs typeface="B Mitra"/>
              </a:rPr>
              <a:t>20 سال از تاریخ نیمه دوم سال 96،</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latin typeface="Times New Roman"/>
                <a:ea typeface="Times New Roman"/>
                <a:cs typeface="B Mitra"/>
              </a:rPr>
              <a:t>مخارج برآوردی جهت ساخت دارایی: </a:t>
            </a:r>
            <a:r>
              <a:rPr lang="fa-IR" dirty="0">
                <a:latin typeface="Times New Roman"/>
                <a:ea typeface="Times New Roman"/>
                <a:cs typeface="B Mitra"/>
              </a:rPr>
              <a:t>314ر629ر1 میلیون ریال</a:t>
            </a:r>
            <a:r>
              <a:rPr lang="fa-IR" dirty="0" smtClean="0">
                <a:latin typeface="Times New Roman"/>
                <a:ea typeface="Times New Roman"/>
                <a:cs typeface="B Mitra"/>
              </a:rPr>
              <a:t>،</a:t>
            </a:r>
          </a:p>
          <a:p>
            <a:pPr lvl="0" algn="justLow" rtl="1">
              <a:spcAft>
                <a:spcPts val="0"/>
              </a:spcAft>
            </a:pPr>
            <a:endParaRPr lang="en-US" sz="1600" dirty="0">
              <a:latin typeface="Times New Roman"/>
              <a:ea typeface="Times New Roman"/>
              <a:cs typeface="Nazanin"/>
            </a:endParaRPr>
          </a:p>
          <a:p>
            <a:pPr lvl="0" algn="justLow" rtl="1">
              <a:spcAft>
                <a:spcPts val="0"/>
              </a:spcAft>
            </a:pPr>
            <a:r>
              <a:rPr lang="fa-IR" sz="1600" b="1" dirty="0">
                <a:latin typeface="Arial"/>
                <a:ea typeface="Times New Roman"/>
                <a:cs typeface="B Mitra"/>
              </a:rPr>
              <a:t>شرکت صنعتی و معدنی توسعه ملی (سهامی خاص) </a:t>
            </a:r>
            <a:r>
              <a:rPr lang="fa-IR" sz="1600" b="1" dirty="0">
                <a:latin typeface="Times New Roman"/>
                <a:ea typeface="Times New Roman"/>
                <a:cs typeface="B Mitra"/>
              </a:rPr>
              <a:t>متعهد </a:t>
            </a:r>
            <a:r>
              <a:rPr lang="fa-IR" sz="1600" b="1" dirty="0" smtClean="0">
                <a:latin typeface="Times New Roman"/>
                <a:ea typeface="Times New Roman"/>
                <a:cs typeface="B Mitra"/>
              </a:rPr>
              <a:t>گردیده نسبت </a:t>
            </a:r>
            <a:r>
              <a:rPr lang="fa-IR" sz="1600" b="1" dirty="0">
                <a:latin typeface="Times New Roman"/>
                <a:ea typeface="Times New Roman"/>
                <a:cs typeface="B Mitra"/>
              </a:rPr>
              <a:t>به بیمۀ مناسب و کافی دارایی موضوع سفارش ساخت از جمله بیمه مسئولیت مدنی و بیمه تمام خطر پروژه</a:t>
            </a:r>
            <a:r>
              <a:rPr lang="fa-IR" sz="1600" b="1" i="1" dirty="0">
                <a:latin typeface="Times New Roman"/>
                <a:ea typeface="Times New Roman"/>
                <a:cs typeface="B Mitra"/>
              </a:rPr>
              <a:t> </a:t>
            </a:r>
            <a:r>
              <a:rPr lang="fa-IR" sz="1600" b="1" dirty="0">
                <a:latin typeface="Times New Roman"/>
                <a:ea typeface="Times New Roman"/>
                <a:cs typeface="B Mitra"/>
              </a:rPr>
              <a:t>از زمان شروع دورۀ سفارش ساخت تا پایان سررسید اوراق اقدام نماید. </a:t>
            </a:r>
            <a:endParaRPr lang="fa-IR" sz="1600" b="1" dirty="0" smtClean="0">
              <a:latin typeface="Times New Roman"/>
              <a:ea typeface="Times New Roman"/>
              <a:cs typeface="B Mitra"/>
            </a:endParaRPr>
          </a:p>
          <a:p>
            <a:pPr lvl="0" algn="justLow" rtl="1">
              <a:spcAft>
                <a:spcPts val="0"/>
              </a:spcAft>
            </a:pPr>
            <a:endParaRPr lang="en-US" sz="1400" b="1" dirty="0">
              <a:latin typeface="Times New Roman"/>
              <a:ea typeface="Times New Roman"/>
              <a:cs typeface="Nazanin"/>
            </a:endParaRPr>
          </a:p>
          <a:p>
            <a:pPr algn="justLow" rtl="1">
              <a:spcAft>
                <a:spcPts val="0"/>
              </a:spcAft>
            </a:pPr>
            <a:r>
              <a:rPr lang="fa-IR" sz="1000" b="1" dirty="0">
                <a:latin typeface="Times New Roman"/>
                <a:ea typeface="Times New Roman"/>
                <a:cs typeface="B Mitra"/>
              </a:rPr>
              <a:t> </a:t>
            </a:r>
            <a:endParaRPr lang="en-US" sz="1600" dirty="0">
              <a:latin typeface="Times New Roman"/>
              <a:ea typeface="Times New Roman"/>
              <a:cs typeface="Nazanin"/>
            </a:endParaRPr>
          </a:p>
          <a:p>
            <a:pPr algn="justLow" rtl="1">
              <a:spcAft>
                <a:spcPts val="0"/>
              </a:spcAft>
            </a:pPr>
            <a:r>
              <a:rPr lang="fa-IR" b="1" dirty="0">
                <a:solidFill>
                  <a:srgbClr val="C00000"/>
                </a:solidFill>
                <a:latin typeface="Times New Roman"/>
                <a:ea typeface="Times New Roman"/>
                <a:cs typeface="B Mitra"/>
              </a:rPr>
              <a:t>ب-شرایط قرارداد سفارش ساخت</a:t>
            </a:r>
            <a:endParaRPr lang="en-US" sz="1600" dirty="0">
              <a:solidFill>
                <a:srgbClr val="C00000"/>
              </a:solidFill>
              <a:latin typeface="Times New Roman"/>
              <a:ea typeface="Times New Roman"/>
              <a:cs typeface="Nazanin"/>
            </a:endParaRPr>
          </a:p>
          <a:p>
            <a:pPr marL="342900" lvl="0" indent="-342900" algn="justLow" rtl="1">
              <a:spcAft>
                <a:spcPts val="0"/>
              </a:spcAft>
              <a:buFont typeface="Symbol"/>
              <a:buChar char=""/>
            </a:pPr>
            <a:r>
              <a:rPr lang="fa-IR" dirty="0" smtClean="0">
                <a:latin typeface="Times New Roman"/>
                <a:ea typeface="Times New Roman"/>
                <a:cs typeface="B Mitra"/>
              </a:rPr>
              <a:t>شرکت </a:t>
            </a:r>
            <a:r>
              <a:rPr lang="fa-IR" dirty="0">
                <a:latin typeface="Times New Roman"/>
                <a:ea typeface="Times New Roman"/>
                <a:cs typeface="B Mitra"/>
              </a:rPr>
              <a:t>صنعتی و معدنی توسعه ملی (سهامی خاص) به عنوان بانی مسؤولیت پرداخت هزینه­های بیمه و تعمیر و نگهداری، اعم از جزئی و کلی را به عهده </a:t>
            </a:r>
            <a:r>
              <a:rPr lang="fa-IR" dirty="0" smtClean="0">
                <a:latin typeface="Times New Roman"/>
                <a:ea typeface="Times New Roman"/>
                <a:cs typeface="B Mitra"/>
              </a:rPr>
              <a:t>گرفته است.</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latin typeface="Times New Roman"/>
                <a:ea typeface="Times New Roman"/>
                <a:cs typeface="B Mitra"/>
              </a:rPr>
              <a:t>نوع تملک دارایی توسط بانی دارایی پس از اتمام دورۀ قرارداد سفارش ساخت:</a:t>
            </a:r>
            <a:r>
              <a:rPr lang="fa-IR" dirty="0">
                <a:latin typeface="Times New Roman"/>
                <a:ea typeface="Times New Roman"/>
                <a:cs typeface="B Mitra"/>
              </a:rPr>
              <a:t> اجاره به شرط تملیک،</a:t>
            </a:r>
            <a:endParaRPr lang="en-US" sz="1600" dirty="0">
              <a:latin typeface="Times New Roman"/>
              <a:ea typeface="Times New Roman"/>
              <a:cs typeface="Nazanin"/>
            </a:endParaRPr>
          </a:p>
          <a:p>
            <a:pPr algn="justLow" rtl="1">
              <a:spcAft>
                <a:spcPts val="0"/>
              </a:spcAft>
            </a:pPr>
            <a:r>
              <a:rPr lang="fa-IR" sz="1000" b="1" dirty="0">
                <a:highlight>
                  <a:srgbClr val="FFFF00"/>
                </a:highlight>
                <a:latin typeface="Times New Roman"/>
                <a:ea typeface="Times New Roman"/>
                <a:cs typeface="B Mitra"/>
              </a:rPr>
              <a:t> </a:t>
            </a:r>
            <a:endParaRPr lang="en-US" sz="1600" dirty="0">
              <a:latin typeface="Times New Roman"/>
              <a:ea typeface="Times New Roman"/>
              <a:cs typeface="Nazanin"/>
            </a:endParaRPr>
          </a:p>
        </p:txBody>
      </p:sp>
      <p:sp>
        <p:nvSpPr>
          <p:cNvPr id="3" name="Rounded Rectangle 2"/>
          <p:cNvSpPr/>
          <p:nvPr/>
        </p:nvSpPr>
        <p:spPr>
          <a:xfrm>
            <a:off x="2483768" y="544384"/>
            <a:ext cx="6109848" cy="451901"/>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a:r>
              <a:rPr lang="fa-IR" kern="0" dirty="0" smtClean="0">
                <a:solidFill>
                  <a:sysClr val="window" lastClr="FFFFFF"/>
                </a:solidFill>
                <a:latin typeface="Calibri Light" pitchFamily="34" charset="0"/>
                <a:cs typeface="B Titr" pitchFamily="2" charset="-78"/>
              </a:rPr>
              <a:t>اوراق سفارش ساخت شرکت </a:t>
            </a:r>
            <a:r>
              <a:rPr lang="fa-IR" kern="0" dirty="0">
                <a:solidFill>
                  <a:sysClr val="window" lastClr="FFFFFF"/>
                </a:solidFill>
                <a:latin typeface="Calibri Light" pitchFamily="34" charset="0"/>
                <a:cs typeface="B Titr" pitchFamily="2" charset="-78"/>
              </a:rPr>
              <a:t>صنعتی و معدنی توسعه ملی (سهامی خاص)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54854142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3656" y="764704"/>
            <a:ext cx="8280920" cy="5755422"/>
          </a:xfrm>
          <a:prstGeom prst="rect">
            <a:avLst/>
          </a:prstGeom>
        </p:spPr>
        <p:txBody>
          <a:bodyPr wrap="square">
            <a:spAutoFit/>
          </a:bodyPr>
          <a:lstStyle/>
          <a:p>
            <a:pPr algn="justLow" rtl="1">
              <a:spcAft>
                <a:spcPts val="0"/>
              </a:spcAft>
            </a:pPr>
            <a:r>
              <a:rPr lang="fa-IR" b="1" dirty="0" smtClean="0">
                <a:solidFill>
                  <a:srgbClr val="C00000"/>
                </a:solidFill>
                <a:latin typeface="Times New Roman"/>
                <a:ea typeface="Times New Roman"/>
                <a:cs typeface="B Mitra"/>
              </a:rPr>
              <a:t>ج- </a:t>
            </a:r>
            <a:r>
              <a:rPr lang="fa-IR" b="1" dirty="0">
                <a:solidFill>
                  <a:srgbClr val="C00000"/>
                </a:solidFill>
                <a:latin typeface="Times New Roman"/>
                <a:ea typeface="Times New Roman"/>
                <a:cs typeface="B Mitra"/>
              </a:rPr>
              <a:t>مشخصات اوراق</a:t>
            </a:r>
            <a:endParaRPr lang="en-US" sz="1600" dirty="0">
              <a:solidFill>
                <a:srgbClr val="C00000"/>
              </a:solidFill>
              <a:latin typeface="Times New Roman"/>
              <a:ea typeface="Times New Roman"/>
              <a:cs typeface="Nazanin"/>
            </a:endParaRPr>
          </a:p>
          <a:p>
            <a:pPr marL="342900" lvl="0" indent="-342900" algn="justLow" rtl="1">
              <a:spcAft>
                <a:spcPts val="0"/>
              </a:spcAft>
              <a:buSzPts val="1400"/>
              <a:buFont typeface="Wingdings" pitchFamily="2" charset="2"/>
              <a:buChar char="ü"/>
            </a:pPr>
            <a:r>
              <a:rPr lang="fa-IR" sz="1600" b="1" dirty="0">
                <a:solidFill>
                  <a:prstClr val="black"/>
                </a:solidFill>
                <a:latin typeface="Times New Roman"/>
                <a:ea typeface="Times New Roman"/>
                <a:cs typeface="B Mitra"/>
              </a:rPr>
              <a:t>مبلغ اوراق سفارش ساخت در دست انتشار: </a:t>
            </a:r>
            <a:r>
              <a:rPr lang="fa-IR" dirty="0">
                <a:solidFill>
                  <a:prstClr val="black"/>
                </a:solidFill>
                <a:latin typeface="Times New Roman"/>
                <a:ea typeface="Times New Roman"/>
                <a:cs typeface="B Mitra"/>
              </a:rPr>
              <a:t>314ر629ر1 میلیون ریال، </a:t>
            </a:r>
            <a:endParaRPr lang="en-US" dirty="0">
              <a:solidFill>
                <a:prstClr val="black"/>
              </a:solidFill>
              <a:latin typeface="Times New Roman"/>
              <a:ea typeface="Times New Roman"/>
              <a:cs typeface="B Mitra"/>
            </a:endParaRPr>
          </a:p>
          <a:p>
            <a:pPr marL="342900" lvl="0" indent="-342900" algn="justLow" rtl="1">
              <a:spcAft>
                <a:spcPts val="0"/>
              </a:spcAft>
              <a:buSzPts val="1400"/>
              <a:buFont typeface="Wingdings" pitchFamily="2" charset="2"/>
              <a:buChar char="ü"/>
            </a:pPr>
            <a:r>
              <a:rPr lang="fa-IR" sz="1600" b="1" dirty="0">
                <a:solidFill>
                  <a:prstClr val="black"/>
                </a:solidFill>
                <a:latin typeface="Times New Roman"/>
                <a:ea typeface="Times New Roman"/>
                <a:cs typeface="B Mitra"/>
              </a:rPr>
              <a:t>مبلغ اسمی هر ورقۀ سفارش ساخت: </a:t>
            </a:r>
            <a:r>
              <a:rPr lang="fa-IR" dirty="0">
                <a:solidFill>
                  <a:prstClr val="black"/>
                </a:solidFill>
                <a:latin typeface="Times New Roman"/>
                <a:ea typeface="Times New Roman"/>
                <a:cs typeface="B Mitra"/>
              </a:rPr>
              <a:t>000ر000ر1 ریال،  </a:t>
            </a:r>
            <a:endParaRPr lang="en-US" dirty="0">
              <a:solidFill>
                <a:prstClr val="black"/>
              </a:solidFill>
              <a:latin typeface="Times New Roman"/>
              <a:ea typeface="Times New Roman"/>
              <a:cs typeface="B Mitra"/>
            </a:endParaRPr>
          </a:p>
          <a:p>
            <a:pPr marL="342900" lvl="0" indent="-342900" algn="justLow" rtl="1">
              <a:spcAft>
                <a:spcPts val="0"/>
              </a:spcAft>
              <a:buSzPts val="1400"/>
              <a:buFont typeface="Wingdings" pitchFamily="2" charset="2"/>
              <a:buChar char="ü"/>
            </a:pPr>
            <a:r>
              <a:rPr lang="fa-IR" sz="1600" b="1" dirty="0">
                <a:solidFill>
                  <a:prstClr val="black"/>
                </a:solidFill>
                <a:latin typeface="Times New Roman"/>
                <a:ea typeface="Times New Roman"/>
                <a:cs typeface="B Mitra"/>
              </a:rPr>
              <a:t>تعداد اوراق سفارش ساخت در دست انتشار: </a:t>
            </a:r>
            <a:r>
              <a:rPr lang="fa-IR" dirty="0">
                <a:solidFill>
                  <a:prstClr val="black"/>
                </a:solidFill>
                <a:latin typeface="Times New Roman"/>
                <a:ea typeface="Times New Roman"/>
                <a:cs typeface="B Mitra"/>
              </a:rPr>
              <a:t>314ر629ر1 ورقه،</a:t>
            </a:r>
            <a:endParaRPr lang="en-US" dirty="0">
              <a:solidFill>
                <a:prstClr val="black"/>
              </a:solidFill>
              <a:latin typeface="Times New Roman"/>
              <a:ea typeface="Times New Roman"/>
              <a:cs typeface="B Mitra"/>
            </a:endParaRPr>
          </a:p>
          <a:p>
            <a:pPr marL="342900" indent="-342900" algn="justLow" rtl="1">
              <a:buSzPts val="1400"/>
              <a:buFont typeface="Wingdings" pitchFamily="2" charset="2"/>
              <a:buChar char="ü"/>
            </a:pPr>
            <a:r>
              <a:rPr lang="fa-IR" sz="1600" b="1" dirty="0">
                <a:solidFill>
                  <a:prstClr val="black"/>
                </a:solidFill>
                <a:latin typeface="Times New Roman"/>
                <a:ea typeface="Times New Roman"/>
                <a:cs typeface="B Mitra"/>
              </a:rPr>
              <a:t>نوع اوراق سفارش ساخت: </a:t>
            </a:r>
            <a:r>
              <a:rPr lang="fa-IR" dirty="0">
                <a:solidFill>
                  <a:prstClr val="black"/>
                </a:solidFill>
                <a:latin typeface="Times New Roman"/>
                <a:ea typeface="Times New Roman"/>
                <a:cs typeface="B Mitra"/>
              </a:rPr>
              <a:t>با نام،</a:t>
            </a:r>
            <a:endParaRPr lang="en-US" dirty="0">
              <a:solidFill>
                <a:prstClr val="black"/>
              </a:solidFill>
              <a:latin typeface="Times New Roman"/>
              <a:ea typeface="Times New Roman"/>
              <a:cs typeface="B Mitra"/>
            </a:endParaRPr>
          </a:p>
          <a:p>
            <a:pPr marL="342900" indent="-342900" algn="justLow" rtl="1">
              <a:buSzPts val="1400"/>
              <a:buFont typeface="Wingdings" pitchFamily="2" charset="2"/>
              <a:buChar char="ü"/>
            </a:pPr>
            <a:r>
              <a:rPr lang="fa-IR" sz="1600" b="1" dirty="0">
                <a:solidFill>
                  <a:prstClr val="black"/>
                </a:solidFill>
                <a:latin typeface="Times New Roman"/>
                <a:ea typeface="Times New Roman"/>
                <a:cs typeface="B Mitra"/>
              </a:rPr>
              <a:t>نرخ اوراق: </a:t>
            </a:r>
            <a:r>
              <a:rPr lang="fa-IR" dirty="0">
                <a:solidFill>
                  <a:prstClr val="black"/>
                </a:solidFill>
                <a:latin typeface="Times New Roman"/>
                <a:ea typeface="Times New Roman"/>
                <a:cs typeface="B Mitra"/>
              </a:rPr>
              <a:t>23 درصد،</a:t>
            </a:r>
            <a:endParaRPr lang="en-US" dirty="0">
              <a:solidFill>
                <a:prstClr val="black"/>
              </a:solidFill>
              <a:latin typeface="Times New Roman"/>
              <a:ea typeface="Times New Roman"/>
              <a:cs typeface="B Mitra"/>
            </a:endParaRPr>
          </a:p>
          <a:p>
            <a:pPr marL="342900" lvl="0" indent="-342900" algn="justLow" rtl="1">
              <a:spcAft>
                <a:spcPts val="0"/>
              </a:spcAft>
              <a:buSzPts val="1400"/>
              <a:buFont typeface="Wingdings" pitchFamily="2" charset="2"/>
              <a:buChar char="ü"/>
            </a:pPr>
            <a:r>
              <a:rPr lang="fa-IR" sz="1600" b="1" dirty="0">
                <a:solidFill>
                  <a:prstClr val="black"/>
                </a:solidFill>
                <a:latin typeface="Times New Roman"/>
                <a:ea typeface="Times New Roman"/>
                <a:cs typeface="B Mitra"/>
              </a:rPr>
              <a:t>پرداخت‌های مرتبط با اوراق: </a:t>
            </a:r>
            <a:r>
              <a:rPr lang="fa-IR" dirty="0">
                <a:solidFill>
                  <a:prstClr val="black"/>
                </a:solidFill>
                <a:latin typeface="Times New Roman"/>
                <a:ea typeface="Times New Roman"/>
                <a:cs typeface="B Mitra"/>
              </a:rPr>
              <a:t>هر سه ماه یک‌بار از تاریخ انتشار اوراق،</a:t>
            </a:r>
            <a:endParaRPr lang="en-US" dirty="0">
              <a:solidFill>
                <a:prstClr val="black"/>
              </a:solidFill>
              <a:latin typeface="Times New Roman"/>
              <a:ea typeface="Times New Roman"/>
              <a:cs typeface="B Mitra"/>
            </a:endParaRPr>
          </a:p>
          <a:p>
            <a:pPr marL="342900" lvl="0" indent="-342900" algn="justLow" rtl="1">
              <a:spcAft>
                <a:spcPts val="0"/>
              </a:spcAft>
              <a:buSzPts val="1400"/>
              <a:buFont typeface="Wingdings" pitchFamily="2" charset="2"/>
              <a:buChar char="ü"/>
            </a:pPr>
            <a:r>
              <a:rPr lang="fa-IR" sz="1600" b="1" dirty="0">
                <a:solidFill>
                  <a:prstClr val="black"/>
                </a:solidFill>
                <a:latin typeface="Times New Roman"/>
                <a:ea typeface="Times New Roman"/>
                <a:cs typeface="B Mitra"/>
              </a:rPr>
              <a:t>دورۀ عمر اوراق: </a:t>
            </a:r>
            <a:r>
              <a:rPr lang="fa-IR" dirty="0">
                <a:solidFill>
                  <a:prstClr val="black"/>
                </a:solidFill>
                <a:latin typeface="Times New Roman"/>
                <a:ea typeface="Times New Roman"/>
                <a:cs typeface="B Mitra"/>
              </a:rPr>
              <a:t>3 سال،</a:t>
            </a:r>
            <a:endParaRPr lang="en-US" dirty="0">
              <a:solidFill>
                <a:prstClr val="black"/>
              </a:solidFill>
              <a:latin typeface="Times New Roman"/>
              <a:ea typeface="Times New Roman"/>
              <a:cs typeface="B Mitra"/>
            </a:endParaRPr>
          </a:p>
          <a:p>
            <a:pPr marL="342900" lvl="0" indent="-342900" algn="justLow" rtl="1">
              <a:spcAft>
                <a:spcPts val="0"/>
              </a:spcAft>
              <a:buSzPts val="1400"/>
              <a:buFont typeface="Wingdings" pitchFamily="2" charset="2"/>
              <a:buChar char="ü"/>
            </a:pPr>
            <a:r>
              <a:rPr lang="fa-IR" sz="1600" b="1" dirty="0">
                <a:solidFill>
                  <a:prstClr val="black"/>
                </a:solidFill>
                <a:latin typeface="Times New Roman"/>
                <a:ea typeface="Times New Roman"/>
                <a:cs typeface="B Mitra"/>
              </a:rPr>
              <a:t>مدت عرضه: </a:t>
            </a:r>
            <a:r>
              <a:rPr lang="fa-IR" dirty="0">
                <a:solidFill>
                  <a:prstClr val="black"/>
                </a:solidFill>
                <a:latin typeface="Times New Roman"/>
                <a:ea typeface="Times New Roman"/>
                <a:cs typeface="B Mitra"/>
              </a:rPr>
              <a:t>3 روز،</a:t>
            </a:r>
            <a:endParaRPr lang="en-US" dirty="0">
              <a:solidFill>
                <a:prstClr val="black"/>
              </a:solidFill>
              <a:latin typeface="Times New Roman"/>
              <a:ea typeface="Times New Roman"/>
              <a:cs typeface="B Mitra"/>
            </a:endParaRPr>
          </a:p>
          <a:p>
            <a:pPr marL="342900" indent="-342900" algn="justLow" rtl="1">
              <a:buSzPts val="1400"/>
              <a:buFont typeface="Wingdings" pitchFamily="2" charset="2"/>
              <a:buChar char="ü"/>
            </a:pPr>
            <a:r>
              <a:rPr lang="fa-IR" sz="1600" b="1" dirty="0">
                <a:solidFill>
                  <a:prstClr val="black"/>
                </a:solidFill>
                <a:latin typeface="Times New Roman"/>
                <a:ea typeface="Times New Roman"/>
                <a:cs typeface="B Mitra"/>
              </a:rPr>
              <a:t>مبالغ اوراق: </a:t>
            </a:r>
            <a:r>
              <a:rPr lang="fa-IR" dirty="0">
                <a:solidFill>
                  <a:prstClr val="black"/>
                </a:solidFill>
                <a:latin typeface="Times New Roman"/>
                <a:ea typeface="Times New Roman"/>
                <a:cs typeface="B Mitra"/>
              </a:rPr>
              <a:t>‌بهای کل مبلغ 541ر753ر2 ریال می‌باشد که بانی تعهد می‌نماید مبالغ مربوطه را حداقل هفت روز قبل از مواعد مقرر به ناشر پرداخت نماید،</a:t>
            </a:r>
            <a:endParaRPr lang="en-US" dirty="0">
              <a:solidFill>
                <a:prstClr val="black"/>
              </a:solidFill>
              <a:latin typeface="Times New Roman"/>
              <a:ea typeface="Times New Roman"/>
              <a:cs typeface="B Mitra"/>
            </a:endParaRPr>
          </a:p>
          <a:p>
            <a:pPr marL="342900" lvl="0" indent="-342900" algn="justLow" rtl="1">
              <a:spcAft>
                <a:spcPts val="0"/>
              </a:spcAft>
              <a:buSzPts val="1400"/>
              <a:buFont typeface="Wingdings" pitchFamily="2" charset="2"/>
              <a:buChar char="ü"/>
            </a:pPr>
            <a:r>
              <a:rPr lang="fa-IR" sz="1600" b="1" dirty="0">
                <a:solidFill>
                  <a:prstClr val="black"/>
                </a:solidFill>
                <a:latin typeface="Times New Roman"/>
                <a:ea typeface="Times New Roman"/>
                <a:cs typeface="B Mitra"/>
              </a:rPr>
              <a:t>معاملات ثانویۀ اوراق سفارش ساخت: </a:t>
            </a:r>
            <a:r>
              <a:rPr lang="fa-IR" dirty="0">
                <a:solidFill>
                  <a:prstClr val="black"/>
                </a:solidFill>
                <a:latin typeface="Times New Roman"/>
                <a:ea typeface="Times New Roman"/>
                <a:cs typeface="B Mitra"/>
              </a:rPr>
              <a:t>قابلیت معامله در فرابورس ایران،</a:t>
            </a:r>
            <a:endParaRPr lang="en-US" dirty="0">
              <a:solidFill>
                <a:prstClr val="black"/>
              </a:solidFill>
              <a:latin typeface="Times New Roman"/>
              <a:ea typeface="Times New Roman"/>
              <a:cs typeface="B Mitra"/>
            </a:endParaRPr>
          </a:p>
          <a:p>
            <a:pPr algn="justLow" rtl="1">
              <a:spcAft>
                <a:spcPts val="0"/>
              </a:spcAft>
            </a:pPr>
            <a:r>
              <a:rPr lang="fa-IR" sz="1000" b="1" dirty="0">
                <a:solidFill>
                  <a:srgbClr val="000000"/>
                </a:solidFill>
                <a:latin typeface="Arial"/>
                <a:ea typeface="Times New Roman"/>
                <a:cs typeface="B Mitra"/>
              </a:rPr>
              <a:t> </a:t>
            </a:r>
            <a:endParaRPr lang="en-US" sz="1600" dirty="0">
              <a:latin typeface="Times New Roman"/>
              <a:ea typeface="Times New Roman"/>
              <a:cs typeface="Nazanin"/>
            </a:endParaRPr>
          </a:p>
          <a:p>
            <a:pPr algn="justLow" rtl="1">
              <a:spcAft>
                <a:spcPts val="0"/>
              </a:spcAft>
            </a:pPr>
            <a:r>
              <a:rPr lang="fa-IR" b="1" dirty="0">
                <a:solidFill>
                  <a:srgbClr val="C00000"/>
                </a:solidFill>
                <a:latin typeface="Arial"/>
                <a:ea typeface="Times New Roman"/>
                <a:cs typeface="B Mitra"/>
              </a:rPr>
              <a:t>د- </a:t>
            </a:r>
            <a:r>
              <a:rPr lang="fa-IR" b="1" dirty="0">
                <a:solidFill>
                  <a:srgbClr val="C00000"/>
                </a:solidFill>
                <a:latin typeface="Times New Roman"/>
                <a:ea typeface="Times New Roman"/>
                <a:cs typeface="B Mitra"/>
              </a:rPr>
              <a:t>ارکان اوراق</a:t>
            </a:r>
            <a:endParaRPr lang="en-US" sz="1600" dirty="0">
              <a:solidFill>
                <a:srgbClr val="C00000"/>
              </a:solidFill>
              <a:latin typeface="Times New Roman"/>
              <a:ea typeface="Times New Roman"/>
              <a:cs typeface="Nazanin"/>
            </a:endParaRPr>
          </a:p>
          <a:p>
            <a:pPr marL="342900" lvl="0" indent="-342900" algn="justLow" rtl="1">
              <a:spcAft>
                <a:spcPts val="0"/>
              </a:spcAft>
              <a:buFont typeface="Symbol"/>
              <a:buChar char=""/>
            </a:pPr>
            <a:r>
              <a:rPr lang="fa-IR" sz="1600" b="1" dirty="0">
                <a:solidFill>
                  <a:prstClr val="black"/>
                </a:solidFill>
                <a:latin typeface="Times New Roman"/>
                <a:ea typeface="Times New Roman"/>
                <a:cs typeface="B Mitra"/>
              </a:rPr>
              <a:t>ناشر: </a:t>
            </a:r>
            <a:r>
              <a:rPr lang="fa-IR" dirty="0">
                <a:latin typeface="Times New Roman"/>
                <a:ea typeface="Times New Roman"/>
                <a:cs typeface="B Mitra"/>
              </a:rPr>
              <a:t>شرکت واسط مالی شهریور دوم (با مسؤولیت محدود)،</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solidFill>
                  <a:prstClr val="black"/>
                </a:solidFill>
                <a:latin typeface="Times New Roman"/>
                <a:ea typeface="Times New Roman"/>
                <a:cs typeface="B Mitra"/>
              </a:rPr>
              <a:t>ضامن: </a:t>
            </a:r>
            <a:r>
              <a:rPr lang="fa-IR" dirty="0">
                <a:latin typeface="Times New Roman"/>
                <a:ea typeface="Times New Roman"/>
                <a:cs typeface="B Mitra"/>
              </a:rPr>
              <a:t>شرکت سرمایه‌گذاری گروه توسعه ملی (سهامی عام)، </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solidFill>
                  <a:prstClr val="black"/>
                </a:solidFill>
                <a:latin typeface="Times New Roman"/>
                <a:ea typeface="Times New Roman"/>
                <a:cs typeface="B Mitra"/>
              </a:rPr>
              <a:t>حسابرس: </a:t>
            </a:r>
            <a:r>
              <a:rPr lang="fa-IR" dirty="0">
                <a:latin typeface="Times New Roman"/>
                <a:ea typeface="Times New Roman"/>
                <a:cs typeface="B Mitra"/>
              </a:rPr>
              <a:t>موسسه حسابرسی تدبیرگران مستقل،</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solidFill>
                  <a:prstClr val="black"/>
                </a:solidFill>
                <a:latin typeface="Times New Roman"/>
                <a:ea typeface="Times New Roman"/>
                <a:cs typeface="B Mitra"/>
              </a:rPr>
              <a:t>عامل فروش: </a:t>
            </a:r>
            <a:r>
              <a:rPr lang="fa-IR" dirty="0">
                <a:latin typeface="Times New Roman"/>
                <a:ea typeface="Times New Roman"/>
                <a:cs typeface="B Mitra"/>
              </a:rPr>
              <a:t>کارگزاری تأمین سرمایه نوین (سهامی خاص)،</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solidFill>
                  <a:prstClr val="black"/>
                </a:solidFill>
                <a:latin typeface="Times New Roman"/>
                <a:ea typeface="Times New Roman"/>
                <a:cs typeface="B Mitra"/>
              </a:rPr>
              <a:t>عامل پرداخت: </a:t>
            </a:r>
            <a:r>
              <a:rPr lang="fa-IR" dirty="0">
                <a:latin typeface="Times New Roman"/>
                <a:ea typeface="Times New Roman"/>
                <a:cs typeface="B Mitra"/>
              </a:rPr>
              <a:t>شرکت سپرده‌گذاری مرکزی اوراق بهادار و تسویۀ وجوه (سهامی عام)،</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solidFill>
                  <a:prstClr val="black"/>
                </a:solidFill>
                <a:latin typeface="Times New Roman"/>
                <a:ea typeface="Times New Roman"/>
                <a:cs typeface="B Mitra"/>
              </a:rPr>
              <a:t>بازارگردان و متعهد پذیره‌نویسی: </a:t>
            </a:r>
            <a:r>
              <a:rPr lang="fa-IR" dirty="0">
                <a:latin typeface="Times New Roman"/>
                <a:ea typeface="Times New Roman"/>
                <a:cs typeface="B Mitra"/>
              </a:rPr>
              <a:t>شرکت تأمین سرمایه نوین (سهامی خاص)،</a:t>
            </a:r>
            <a:endParaRPr lang="en-US" sz="1600" dirty="0">
              <a:latin typeface="Times New Roman"/>
              <a:ea typeface="Times New Roman"/>
              <a:cs typeface="Nazanin"/>
            </a:endParaRPr>
          </a:p>
          <a:p>
            <a:pPr marL="342900" lvl="0" indent="-342900" algn="justLow" rtl="1">
              <a:spcAft>
                <a:spcPts val="0"/>
              </a:spcAft>
              <a:buFont typeface="Symbol"/>
              <a:buChar char=""/>
            </a:pPr>
            <a:r>
              <a:rPr lang="fa-IR" sz="1600" b="1" dirty="0">
                <a:solidFill>
                  <a:prstClr val="black"/>
                </a:solidFill>
                <a:latin typeface="Times New Roman"/>
                <a:ea typeface="Times New Roman"/>
                <a:cs typeface="B Mitra"/>
              </a:rPr>
              <a:t>ناظر: </a:t>
            </a:r>
            <a:r>
              <a:rPr lang="fa-IR" dirty="0">
                <a:latin typeface="Times New Roman"/>
                <a:ea typeface="Times New Roman"/>
                <a:cs typeface="B Mitra"/>
              </a:rPr>
              <a:t>شرکت مهندسی ارکان تدبیر صنایع (سهامی خاص)،</a:t>
            </a:r>
            <a:endParaRPr lang="en-US" sz="1600" dirty="0">
              <a:effectLst/>
              <a:latin typeface="Times New Roman"/>
              <a:ea typeface="Times New Roman"/>
              <a:cs typeface="Nazanin"/>
            </a:endParaRPr>
          </a:p>
        </p:txBody>
      </p:sp>
      <p:sp>
        <p:nvSpPr>
          <p:cNvPr id="3" name="Rounded Rectangle 2"/>
          <p:cNvSpPr/>
          <p:nvPr/>
        </p:nvSpPr>
        <p:spPr>
          <a:xfrm>
            <a:off x="2566608" y="207073"/>
            <a:ext cx="6109848" cy="413615"/>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a:r>
              <a:rPr lang="fa-IR" kern="0" dirty="0" smtClean="0">
                <a:solidFill>
                  <a:sysClr val="window" lastClr="FFFFFF"/>
                </a:solidFill>
                <a:latin typeface="Calibri Light" pitchFamily="34" charset="0"/>
                <a:cs typeface="B Titr" pitchFamily="2" charset="-78"/>
              </a:rPr>
              <a:t>اوراق سفارش ساخت شرکت </a:t>
            </a:r>
            <a:r>
              <a:rPr lang="fa-IR" kern="0" dirty="0">
                <a:solidFill>
                  <a:sysClr val="window" lastClr="FFFFFF"/>
                </a:solidFill>
                <a:latin typeface="Calibri Light" pitchFamily="34" charset="0"/>
                <a:cs typeface="B Titr" pitchFamily="2" charset="-78"/>
              </a:rPr>
              <a:t>صنعتی و معدنی توسعه ملی (سهامی خاص)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18775582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533426" y="369584"/>
            <a:ext cx="6854998" cy="713091"/>
          </a:xfrm>
        </p:spPr>
        <p:txBody>
          <a:bodyPr>
            <a:noAutofit/>
          </a:bodyPr>
          <a:lstStyle/>
          <a:p>
            <a:pPr algn="r"/>
            <a:r>
              <a:rPr lang="fa-IR"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مدل عملیاتی انتشار اوراق سفارش ساخت شرکت صنعتی و معدنی توسعه ملی</a:t>
            </a:r>
            <a:br>
              <a:rPr lang="fa-IR"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br>
            <a:endParaRPr lang="fa-IR" sz="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 Box 9"/>
          <p:cNvSpPr txBox="1">
            <a:spLocks noChangeArrowheads="1"/>
          </p:cNvSpPr>
          <p:nvPr/>
        </p:nvSpPr>
        <p:spPr bwMode="auto">
          <a:xfrm>
            <a:off x="1533426" y="3046896"/>
            <a:ext cx="1285875" cy="285750"/>
          </a:xfrm>
          <a:prstGeom prst="rect">
            <a:avLst/>
          </a:prstGeom>
          <a:solidFill>
            <a:srgbClr val="FFFFFF"/>
          </a:solidFill>
          <a:ln w="9525">
            <a:solidFill>
              <a:srgbClr val="FFFFFF"/>
            </a:solidFill>
            <a:miter lim="800000"/>
            <a:headEnd/>
            <a:tailEnd/>
          </a:ln>
        </p:spPr>
        <p:txBody>
          <a:bodyPr/>
          <a:lstStyle/>
          <a:p>
            <a:pPr algn="ctr">
              <a:spcAft>
                <a:spcPts val="1000"/>
              </a:spcAft>
            </a:pPr>
            <a:r>
              <a:rPr lang="fa-IR" sz="1200" b="1" dirty="0">
                <a:latin typeface="Calibri" pitchFamily="34" charset="0"/>
                <a:cs typeface="B Mitra" pitchFamily="2" charset="-78"/>
              </a:rPr>
              <a:t>پرداخت پول</a:t>
            </a:r>
            <a:endParaRPr lang="en-US" sz="1200" b="1" dirty="0"/>
          </a:p>
        </p:txBody>
      </p:sp>
      <p:sp>
        <p:nvSpPr>
          <p:cNvPr id="8" name="Text Box 9"/>
          <p:cNvSpPr txBox="1">
            <a:spLocks noChangeArrowheads="1"/>
          </p:cNvSpPr>
          <p:nvPr/>
        </p:nvSpPr>
        <p:spPr bwMode="auto">
          <a:xfrm>
            <a:off x="1382130" y="2221185"/>
            <a:ext cx="1533426" cy="285750"/>
          </a:xfrm>
          <a:prstGeom prst="rect">
            <a:avLst/>
          </a:prstGeom>
          <a:solidFill>
            <a:srgbClr val="FFFFFF"/>
          </a:solidFill>
          <a:ln w="9525">
            <a:solidFill>
              <a:srgbClr val="FFFFFF"/>
            </a:solidFill>
            <a:miter lim="800000"/>
            <a:headEnd/>
            <a:tailEnd/>
          </a:ln>
        </p:spPr>
        <p:txBody>
          <a:bodyPr/>
          <a:lstStyle/>
          <a:p>
            <a:pPr>
              <a:spcAft>
                <a:spcPts val="1000"/>
              </a:spcAft>
            </a:pPr>
            <a:r>
              <a:rPr lang="fa-IR" sz="1200" b="1" dirty="0" smtClean="0">
                <a:latin typeface="Calibri" pitchFamily="34" charset="0"/>
                <a:cs typeface="B Mitra" pitchFamily="2" charset="-78"/>
              </a:rPr>
              <a:t>4. ساخت </a:t>
            </a:r>
            <a:r>
              <a:rPr lang="fa-IR" sz="1200" b="1" dirty="0">
                <a:latin typeface="Calibri" pitchFamily="34" charset="0"/>
                <a:cs typeface="B Mitra" pitchFamily="2" charset="-78"/>
              </a:rPr>
              <a:t>و تحویل دارایی</a:t>
            </a:r>
            <a:endParaRPr lang="en-US" sz="1200" b="1" dirty="0"/>
          </a:p>
        </p:txBody>
      </p:sp>
      <p:sp>
        <p:nvSpPr>
          <p:cNvPr id="10" name="AutoShape 4"/>
          <p:cNvSpPr>
            <a:spLocks noChangeArrowheads="1"/>
          </p:cNvSpPr>
          <p:nvPr/>
        </p:nvSpPr>
        <p:spPr bwMode="auto">
          <a:xfrm>
            <a:off x="500063" y="2435498"/>
            <a:ext cx="928687" cy="682625"/>
          </a:xfrm>
          <a:prstGeom prst="roundRect">
            <a:avLst>
              <a:gd name="adj" fmla="val 16667"/>
            </a:avLst>
          </a:prstGeom>
          <a:solidFill>
            <a:schemeClr val="accent6">
              <a:lumMod val="60000"/>
              <a:lumOff val="40000"/>
            </a:schemeClr>
          </a:solidFill>
          <a:ln w="9525">
            <a:noFill/>
            <a:round/>
            <a:headEnd/>
            <a:tailEnd/>
          </a:ln>
        </p:spPr>
        <p:txBody>
          <a:bodyPr/>
          <a:lstStyle/>
          <a:p>
            <a:pPr algn="ctr" rtl="0">
              <a:spcAft>
                <a:spcPts val="1000"/>
              </a:spcAft>
              <a:defRPr/>
            </a:pPr>
            <a:r>
              <a:rPr lang="fa-IR" sz="1200" b="1" dirty="0" smtClean="0">
                <a:latin typeface="Calibri" pitchFamily="34" charset="0"/>
                <a:ea typeface="B Mitra" pitchFamily="2" charset="-78"/>
                <a:cs typeface="B Mitra" pitchFamily="2" charset="-78"/>
              </a:rPr>
              <a:t>صنعتی و معدنی توسعه ملی</a:t>
            </a:r>
            <a:endParaRPr lang="en-US" sz="1200" b="1" dirty="0">
              <a:ea typeface="Arial" pitchFamily="34" charset="0"/>
            </a:endParaRPr>
          </a:p>
        </p:txBody>
      </p:sp>
      <p:sp>
        <p:nvSpPr>
          <p:cNvPr id="11" name="AutoShape 5"/>
          <p:cNvSpPr>
            <a:spLocks noChangeArrowheads="1"/>
          </p:cNvSpPr>
          <p:nvPr/>
        </p:nvSpPr>
        <p:spPr bwMode="auto">
          <a:xfrm>
            <a:off x="4572000" y="2435498"/>
            <a:ext cx="928687" cy="682625"/>
          </a:xfrm>
          <a:prstGeom prst="roundRect">
            <a:avLst>
              <a:gd name="adj" fmla="val 16667"/>
            </a:avLst>
          </a:prstGeom>
          <a:solidFill>
            <a:schemeClr val="accent6">
              <a:lumMod val="60000"/>
              <a:lumOff val="40000"/>
            </a:schemeClr>
          </a:solidFill>
          <a:ln w="9525">
            <a:noFill/>
            <a:round/>
            <a:headEnd/>
            <a:tailEnd/>
          </a:ln>
        </p:spPr>
        <p:txBody>
          <a:bodyPr/>
          <a:lstStyle/>
          <a:p>
            <a:pPr algn="ctr" rtl="0">
              <a:spcAft>
                <a:spcPts val="1000"/>
              </a:spcAft>
              <a:defRPr/>
            </a:pPr>
            <a:r>
              <a:rPr lang="fa-IR" sz="1600" b="1" dirty="0" smtClean="0">
                <a:latin typeface="Calibri" pitchFamily="34" charset="0"/>
                <a:ea typeface="B Mitra" pitchFamily="2" charset="-78"/>
                <a:cs typeface="B Mitra" pitchFamily="2" charset="-78"/>
              </a:rPr>
              <a:t>نهاد واسط</a:t>
            </a:r>
            <a:endParaRPr lang="en-US" sz="1600" b="1" dirty="0">
              <a:latin typeface="Calibri" pitchFamily="34" charset="0"/>
              <a:ea typeface="B Mitra" pitchFamily="2" charset="-78"/>
              <a:cs typeface="B Mitra" pitchFamily="2" charset="-78"/>
            </a:endParaRPr>
          </a:p>
        </p:txBody>
      </p:sp>
      <p:sp>
        <p:nvSpPr>
          <p:cNvPr id="13" name="AutoShape 6"/>
          <p:cNvSpPr>
            <a:spLocks noChangeArrowheads="1"/>
          </p:cNvSpPr>
          <p:nvPr/>
        </p:nvSpPr>
        <p:spPr bwMode="auto">
          <a:xfrm>
            <a:off x="7050088" y="2435498"/>
            <a:ext cx="1460599" cy="682625"/>
          </a:xfrm>
          <a:prstGeom prst="roundRect">
            <a:avLst>
              <a:gd name="adj" fmla="val 16667"/>
            </a:avLst>
          </a:prstGeom>
          <a:solidFill>
            <a:schemeClr val="accent6">
              <a:lumMod val="60000"/>
              <a:lumOff val="40000"/>
            </a:schemeClr>
          </a:solidFill>
          <a:ln w="9525">
            <a:noFill/>
            <a:round/>
            <a:headEnd/>
            <a:tailEnd/>
          </a:ln>
        </p:spPr>
        <p:txBody>
          <a:bodyPr/>
          <a:lstStyle/>
          <a:p>
            <a:pPr algn="ctr" rtl="0">
              <a:spcAft>
                <a:spcPts val="1000"/>
              </a:spcAft>
              <a:defRPr/>
            </a:pPr>
            <a:endParaRPr lang="fa-IR" sz="100" b="1" dirty="0">
              <a:latin typeface="Calibri" pitchFamily="34" charset="0"/>
              <a:ea typeface="B Mitra" pitchFamily="2" charset="-78"/>
              <a:cs typeface="B Mitra" pitchFamily="2" charset="-78"/>
            </a:endParaRPr>
          </a:p>
          <a:p>
            <a:pPr algn="ctr" rtl="0">
              <a:spcAft>
                <a:spcPts val="1000"/>
              </a:spcAft>
              <a:defRPr/>
            </a:pPr>
            <a:r>
              <a:rPr lang="fa-IR" sz="2000" b="1" dirty="0">
                <a:latin typeface="Calibri" pitchFamily="34" charset="0"/>
                <a:ea typeface="B Mitra" pitchFamily="2" charset="-78"/>
                <a:cs typeface="B Mitra" pitchFamily="2" charset="-78"/>
              </a:rPr>
              <a:t>سرمایه‌گذاران</a:t>
            </a:r>
          </a:p>
        </p:txBody>
      </p:sp>
      <p:sp>
        <p:nvSpPr>
          <p:cNvPr id="14" name="Text Box 11"/>
          <p:cNvSpPr txBox="1">
            <a:spLocks noChangeArrowheads="1"/>
          </p:cNvSpPr>
          <p:nvPr/>
        </p:nvSpPr>
        <p:spPr bwMode="auto">
          <a:xfrm>
            <a:off x="5500688" y="2259285"/>
            <a:ext cx="1446212" cy="554038"/>
          </a:xfrm>
          <a:prstGeom prst="rect">
            <a:avLst/>
          </a:prstGeom>
          <a:solidFill>
            <a:srgbClr val="FFFFFF"/>
          </a:solidFill>
          <a:ln w="9525">
            <a:solidFill>
              <a:srgbClr val="FFFFFF"/>
            </a:solidFill>
            <a:miter lim="800000"/>
            <a:headEnd/>
            <a:tailEnd/>
          </a:ln>
        </p:spPr>
        <p:txBody>
          <a:bodyPr/>
          <a:lstStyle/>
          <a:p>
            <a:pPr algn="ctr">
              <a:spcAft>
                <a:spcPts val="1000"/>
              </a:spcAft>
            </a:pPr>
            <a:r>
              <a:rPr lang="fa-IR" sz="1200" b="1" dirty="0">
                <a:latin typeface="Calibri" pitchFamily="34" charset="0"/>
                <a:cs typeface="B Mitra" pitchFamily="2" charset="-78"/>
              </a:rPr>
              <a:t>2. فروش اوراق</a:t>
            </a:r>
            <a:endParaRPr lang="en-US" sz="1200" b="1" dirty="0"/>
          </a:p>
        </p:txBody>
      </p:sp>
      <p:sp>
        <p:nvSpPr>
          <p:cNvPr id="15" name="Text Box 12"/>
          <p:cNvSpPr txBox="1">
            <a:spLocks noChangeArrowheads="1"/>
          </p:cNvSpPr>
          <p:nvPr/>
        </p:nvSpPr>
        <p:spPr bwMode="auto">
          <a:xfrm>
            <a:off x="5643563" y="3027635"/>
            <a:ext cx="1143000" cy="357188"/>
          </a:xfrm>
          <a:prstGeom prst="rect">
            <a:avLst/>
          </a:prstGeom>
          <a:solidFill>
            <a:srgbClr val="FFFFFF"/>
          </a:solidFill>
          <a:ln w="9525">
            <a:solidFill>
              <a:srgbClr val="FFFFFF"/>
            </a:solidFill>
            <a:miter lim="800000"/>
            <a:headEnd/>
            <a:tailEnd/>
          </a:ln>
        </p:spPr>
        <p:txBody>
          <a:bodyPr/>
          <a:lstStyle/>
          <a:p>
            <a:pPr>
              <a:spcAft>
                <a:spcPts val="1000"/>
              </a:spcAft>
            </a:pPr>
            <a:r>
              <a:rPr lang="fa-IR" sz="1200" b="1" dirty="0">
                <a:latin typeface="Calibri" pitchFamily="34" charset="0"/>
                <a:cs typeface="B Mitra" pitchFamily="2" charset="-78"/>
              </a:rPr>
              <a:t>3. پرداخت پول</a:t>
            </a:r>
            <a:endParaRPr lang="en-US" sz="1200" b="1" dirty="0"/>
          </a:p>
        </p:txBody>
      </p:sp>
      <p:cxnSp>
        <p:nvCxnSpPr>
          <p:cNvPr id="16" name="AutoShape 13"/>
          <p:cNvCxnSpPr>
            <a:cxnSpLocks noChangeShapeType="1"/>
          </p:cNvCxnSpPr>
          <p:nvPr/>
        </p:nvCxnSpPr>
        <p:spPr bwMode="auto">
          <a:xfrm>
            <a:off x="5484813" y="2576785"/>
            <a:ext cx="1565275" cy="0"/>
          </a:xfrm>
          <a:prstGeom prst="straightConnector1">
            <a:avLst/>
          </a:prstGeom>
          <a:noFill/>
          <a:ln w="9525">
            <a:solidFill>
              <a:srgbClr val="000000"/>
            </a:solidFill>
            <a:round/>
            <a:headEnd/>
            <a:tailEnd type="triangle" w="med" len="med"/>
          </a:ln>
        </p:spPr>
      </p:cxnSp>
      <p:cxnSp>
        <p:nvCxnSpPr>
          <p:cNvPr id="17" name="AutoShape 14"/>
          <p:cNvCxnSpPr>
            <a:cxnSpLocks noChangeShapeType="1"/>
          </p:cNvCxnSpPr>
          <p:nvPr/>
        </p:nvCxnSpPr>
        <p:spPr bwMode="auto">
          <a:xfrm>
            <a:off x="5484813" y="2956198"/>
            <a:ext cx="1565275" cy="0"/>
          </a:xfrm>
          <a:prstGeom prst="straightConnector1">
            <a:avLst/>
          </a:prstGeom>
          <a:noFill/>
          <a:ln w="9525">
            <a:solidFill>
              <a:srgbClr val="000000"/>
            </a:solidFill>
            <a:round/>
            <a:headEnd type="triangle" w="med" len="med"/>
            <a:tailEnd/>
          </a:ln>
        </p:spPr>
      </p:cxnSp>
      <p:cxnSp>
        <p:nvCxnSpPr>
          <p:cNvPr id="18" name="AutoShape 15"/>
          <p:cNvCxnSpPr>
            <a:cxnSpLocks noChangeShapeType="1"/>
          </p:cNvCxnSpPr>
          <p:nvPr/>
        </p:nvCxnSpPr>
        <p:spPr bwMode="auto">
          <a:xfrm>
            <a:off x="1428750" y="2811735"/>
            <a:ext cx="3143250" cy="1588"/>
          </a:xfrm>
          <a:prstGeom prst="straightConnector1">
            <a:avLst/>
          </a:prstGeom>
          <a:noFill/>
          <a:ln w="9525">
            <a:solidFill>
              <a:srgbClr val="000000"/>
            </a:solidFill>
            <a:round/>
            <a:headEnd type="triangle" w="med" len="med"/>
            <a:tailEnd type="triangle" w="med" len="med"/>
          </a:ln>
        </p:spPr>
      </p:cxnSp>
      <p:sp>
        <p:nvSpPr>
          <p:cNvPr id="19" name="Rectangle 19"/>
          <p:cNvSpPr>
            <a:spLocks noChangeArrowheads="1"/>
          </p:cNvSpPr>
          <p:nvPr/>
        </p:nvSpPr>
        <p:spPr bwMode="auto">
          <a:xfrm>
            <a:off x="4737211" y="2040210"/>
            <a:ext cx="567507" cy="323850"/>
          </a:xfrm>
          <a:prstGeom prst="rect">
            <a:avLst/>
          </a:prstGeom>
          <a:solidFill>
            <a:srgbClr val="FFFFFF"/>
          </a:solidFill>
          <a:ln w="9525">
            <a:noFill/>
            <a:prstDash val="sysDot"/>
            <a:miter lim="800000"/>
            <a:headEnd/>
            <a:tailEnd/>
          </a:ln>
        </p:spPr>
        <p:txBody>
          <a:bodyPr/>
          <a:lstStyle/>
          <a:p>
            <a:pPr algn="ctr" rtl="0">
              <a:spcAft>
                <a:spcPts val="1000"/>
              </a:spcAft>
            </a:pPr>
            <a:r>
              <a:rPr lang="fa-IR" sz="1200" b="1" dirty="0">
                <a:latin typeface="Calibri" pitchFamily="34" charset="0"/>
                <a:cs typeface="B Mitra" pitchFamily="2" charset="-78"/>
              </a:rPr>
              <a:t>کارفرما</a:t>
            </a:r>
            <a:endParaRPr lang="en-US" sz="1600" b="1" dirty="0"/>
          </a:p>
        </p:txBody>
      </p:sp>
      <p:sp>
        <p:nvSpPr>
          <p:cNvPr id="20" name="Rectangle 19"/>
          <p:cNvSpPr>
            <a:spLocks noChangeArrowheads="1"/>
          </p:cNvSpPr>
          <p:nvPr/>
        </p:nvSpPr>
        <p:spPr bwMode="auto">
          <a:xfrm>
            <a:off x="365125" y="2060848"/>
            <a:ext cx="1206500" cy="323850"/>
          </a:xfrm>
          <a:prstGeom prst="rect">
            <a:avLst/>
          </a:prstGeom>
          <a:solidFill>
            <a:srgbClr val="FFFFFF"/>
          </a:solidFill>
          <a:ln w="9525">
            <a:noFill/>
            <a:prstDash val="sysDot"/>
            <a:miter lim="800000"/>
            <a:headEnd/>
            <a:tailEnd/>
          </a:ln>
        </p:spPr>
        <p:txBody>
          <a:bodyPr/>
          <a:lstStyle/>
          <a:p>
            <a:pPr algn="ctr" rtl="0">
              <a:spcAft>
                <a:spcPts val="1000"/>
              </a:spcAft>
            </a:pPr>
            <a:r>
              <a:rPr lang="fa-IR" sz="1200" b="1" dirty="0">
                <a:latin typeface="Calibri" pitchFamily="34" charset="0"/>
                <a:cs typeface="B Mitra" pitchFamily="2" charset="-78"/>
              </a:rPr>
              <a:t>پیمانکار</a:t>
            </a:r>
            <a:endParaRPr lang="en-US" sz="1200" b="1" dirty="0">
              <a:latin typeface="Calibri" pitchFamily="34" charset="0"/>
              <a:cs typeface="B Mitra" pitchFamily="2" charset="-78"/>
            </a:endParaRPr>
          </a:p>
        </p:txBody>
      </p:sp>
      <p:cxnSp>
        <p:nvCxnSpPr>
          <p:cNvPr id="21" name="AutoShape 15"/>
          <p:cNvCxnSpPr>
            <a:cxnSpLocks noChangeShapeType="1"/>
          </p:cNvCxnSpPr>
          <p:nvPr/>
        </p:nvCxnSpPr>
        <p:spPr bwMode="auto">
          <a:xfrm>
            <a:off x="1428750" y="2597423"/>
            <a:ext cx="3143250" cy="1587"/>
          </a:xfrm>
          <a:prstGeom prst="straightConnector1">
            <a:avLst/>
          </a:prstGeom>
          <a:noFill/>
          <a:ln w="9525">
            <a:solidFill>
              <a:srgbClr val="000000"/>
            </a:solidFill>
            <a:round/>
            <a:headEnd/>
            <a:tailEnd type="triangle" w="med" len="med"/>
          </a:ln>
        </p:spPr>
      </p:cxnSp>
      <p:cxnSp>
        <p:nvCxnSpPr>
          <p:cNvPr id="22" name="AutoShape 15"/>
          <p:cNvCxnSpPr>
            <a:cxnSpLocks noChangeShapeType="1"/>
          </p:cNvCxnSpPr>
          <p:nvPr/>
        </p:nvCxnSpPr>
        <p:spPr bwMode="auto">
          <a:xfrm>
            <a:off x="1428750" y="3026048"/>
            <a:ext cx="3143250" cy="1587"/>
          </a:xfrm>
          <a:prstGeom prst="straightConnector1">
            <a:avLst/>
          </a:prstGeom>
          <a:noFill/>
          <a:ln w="9525">
            <a:solidFill>
              <a:srgbClr val="000000"/>
            </a:solidFill>
            <a:round/>
            <a:headEnd type="triangle" w="med" len="med"/>
            <a:tailEnd/>
          </a:ln>
        </p:spPr>
      </p:cxnSp>
      <p:sp>
        <p:nvSpPr>
          <p:cNvPr id="23" name="Text Box 9"/>
          <p:cNvSpPr txBox="1">
            <a:spLocks noChangeArrowheads="1"/>
          </p:cNvSpPr>
          <p:nvPr/>
        </p:nvSpPr>
        <p:spPr bwMode="auto">
          <a:xfrm>
            <a:off x="3570077" y="2124594"/>
            <a:ext cx="1080120" cy="229941"/>
          </a:xfrm>
          <a:prstGeom prst="rect">
            <a:avLst/>
          </a:prstGeom>
          <a:solidFill>
            <a:srgbClr val="FFFFFF"/>
          </a:solidFill>
          <a:ln w="9525">
            <a:solidFill>
              <a:srgbClr val="FFFFFF"/>
            </a:solidFill>
            <a:miter lim="800000"/>
            <a:headEnd/>
            <a:tailEnd/>
          </a:ln>
        </p:spPr>
        <p:txBody>
          <a:bodyPr/>
          <a:lstStyle/>
          <a:p>
            <a:pPr marL="342900" indent="-342900">
              <a:spcAft>
                <a:spcPts val="1000"/>
              </a:spcAft>
            </a:pPr>
            <a:r>
              <a:rPr lang="fa-IR" sz="1100" b="1" dirty="0" smtClean="0">
                <a:latin typeface="Calibri" pitchFamily="34" charset="0"/>
                <a:cs typeface="B Mitra" pitchFamily="2" charset="-78"/>
              </a:rPr>
              <a:t>1. قرارداد سفارش ساخت  </a:t>
            </a:r>
            <a:endParaRPr lang="en-US" sz="1100" b="1" dirty="0"/>
          </a:p>
        </p:txBody>
      </p:sp>
      <p:sp>
        <p:nvSpPr>
          <p:cNvPr id="24" name="Oval 18"/>
          <p:cNvSpPr>
            <a:spLocks noChangeArrowheads="1"/>
          </p:cNvSpPr>
          <p:nvPr/>
        </p:nvSpPr>
        <p:spPr bwMode="auto">
          <a:xfrm>
            <a:off x="2704841" y="2382417"/>
            <a:ext cx="1117600" cy="833437"/>
          </a:xfrm>
          <a:prstGeom prst="ellipse">
            <a:avLst/>
          </a:prstGeom>
          <a:solidFill>
            <a:schemeClr val="accent6">
              <a:lumMod val="60000"/>
              <a:lumOff val="40000"/>
            </a:schemeClr>
          </a:solidFill>
          <a:ln w="9525">
            <a:solidFill>
              <a:srgbClr val="000000"/>
            </a:solidFill>
            <a:prstDash val="lgDashDotDot"/>
            <a:round/>
            <a:headEnd/>
            <a:tailEnd/>
          </a:ln>
        </p:spPr>
        <p:txBody>
          <a:bodyPr/>
          <a:lstStyle/>
          <a:p>
            <a:pPr algn="ctr" rtl="0">
              <a:spcAft>
                <a:spcPts val="1000"/>
              </a:spcAft>
            </a:pPr>
            <a:r>
              <a:rPr lang="fa-IR" sz="1200" b="1" dirty="0" smtClean="0">
                <a:solidFill>
                  <a:schemeClr val="bg1"/>
                </a:solidFill>
                <a:latin typeface="Calibri" pitchFamily="34" charset="0"/>
                <a:cs typeface="B Mitra" pitchFamily="2" charset="-78"/>
              </a:rPr>
              <a:t>مهندسی ارکان تدبیر صنایع</a:t>
            </a:r>
            <a:endParaRPr lang="en-US" sz="1200" b="1" dirty="0">
              <a:solidFill>
                <a:schemeClr val="bg1"/>
              </a:solidFill>
            </a:endParaRPr>
          </a:p>
        </p:txBody>
      </p:sp>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119373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20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2000"/>
                                        <p:tgtEl>
                                          <p:spTgt spid="13"/>
                                        </p:tgtEl>
                                      </p:cBhvr>
                                    </p:animEffect>
                                  </p:childTnLst>
                                </p:cTn>
                              </p:par>
                              <p:par>
                                <p:cTn id="16" presetID="10" presetClass="entr" presetSubtype="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20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20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000"/>
                                        <p:tgtEl>
                                          <p:spTgt spid="15"/>
                                        </p:tgtEl>
                                      </p:cBhvr>
                                    </p:animEffect>
                                  </p:childTnLst>
                                </p:cTn>
                              </p:par>
                              <p:par>
                                <p:cTn id="30" presetID="10" presetClass="exit" presetSubtype="0" fill="hold" grpId="1" nodeType="withEffect">
                                  <p:stCondLst>
                                    <p:cond delay="0"/>
                                  </p:stCondLst>
                                  <p:childTnLst>
                                    <p:animEffect transition="out" filter="fade">
                                      <p:cBhvr>
                                        <p:cTn id="31" dur="2000"/>
                                        <p:tgtEl>
                                          <p:spTgt spid="23"/>
                                        </p:tgtEl>
                                      </p:cBhvr>
                                    </p:animEffect>
                                    <p:set>
                                      <p:cBhvr>
                                        <p:cTn id="32" dur="1" fill="hold">
                                          <p:stCondLst>
                                            <p:cond delay="1999"/>
                                          </p:stCondLst>
                                        </p:cTn>
                                        <p:tgtEl>
                                          <p:spTgt spid="2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20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2000"/>
                                        <p:tgtEl>
                                          <p:spTgt spid="8"/>
                                        </p:tgtEl>
                                      </p:cBhvr>
                                    </p:animEffect>
                                  </p:childTnLst>
                                </p:cTn>
                              </p:par>
                              <p:par>
                                <p:cTn id="41" presetID="10" presetClass="exit" presetSubtype="0" fill="hold" nodeType="withEffect">
                                  <p:stCondLst>
                                    <p:cond delay="0"/>
                                  </p:stCondLst>
                                  <p:childTnLst>
                                    <p:animEffect transition="out" filter="fade">
                                      <p:cBhvr>
                                        <p:cTn id="42" dur="2000"/>
                                        <p:tgtEl>
                                          <p:spTgt spid="18"/>
                                        </p:tgtEl>
                                      </p:cBhvr>
                                    </p:animEffect>
                                    <p:set>
                                      <p:cBhvr>
                                        <p:cTn id="43" dur="1" fill="hold">
                                          <p:stCondLst>
                                            <p:cond delay="1999"/>
                                          </p:stCondLst>
                                        </p:cTn>
                                        <p:tgtEl>
                                          <p:spTgt spid="18"/>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2000"/>
                                        <p:tgtEl>
                                          <p:spTgt spid="2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2000"/>
                                        <p:tgtEl>
                                          <p:spTgt spid="7"/>
                                        </p:tgtEl>
                                      </p:cBhvr>
                                    </p:animEffect>
                                  </p:childTnLst>
                                </p:cTn>
                              </p:par>
                              <p:par>
                                <p:cTn id="52" presetID="10"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4" grpId="0" animBg="1"/>
      <p:bldP spid="15" grpId="0" animBg="1"/>
      <p:bldP spid="23" grpId="0" animBg="1"/>
      <p:bldP spid="23"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88640"/>
            <a:ext cx="7772400" cy="3528392"/>
          </a:xfrm>
        </p:spPr>
        <p:txBody>
          <a:bodyPr>
            <a:noAutofit/>
          </a:bodyPr>
          <a:lstStyle/>
          <a:p>
            <a:r>
              <a:rPr lang="fa-IR" sz="8800" dirty="0" smtClean="0">
                <a:latin typeface="IranNastaliq" pitchFamily="18" charset="0"/>
                <a:cs typeface="IranNastaliq" pitchFamily="18" charset="0"/>
              </a:rPr>
              <a:t/>
            </a:r>
            <a:br>
              <a:rPr lang="fa-IR" sz="8800" dirty="0" smtClean="0">
                <a:latin typeface="IranNastaliq" pitchFamily="18" charset="0"/>
                <a:cs typeface="IranNastaliq" pitchFamily="18" charset="0"/>
              </a:rPr>
            </a:br>
            <a:r>
              <a:rPr lang="fa-IR" sz="8800" dirty="0">
                <a:latin typeface="IranNastaliq" pitchFamily="18" charset="0"/>
                <a:cs typeface="IranNastaliq" pitchFamily="18" charset="0"/>
              </a:rPr>
              <a:t/>
            </a:r>
            <a:br>
              <a:rPr lang="fa-IR" sz="8800" dirty="0">
                <a:latin typeface="IranNastaliq" pitchFamily="18" charset="0"/>
                <a:cs typeface="IranNastaliq" pitchFamily="18" charset="0"/>
              </a:rPr>
            </a:br>
            <a:r>
              <a:rPr lang="fa-IR" sz="4000" b="1" dirty="0" smtClean="0">
                <a:latin typeface="2Zar"/>
                <a:ea typeface="Times New Roman" panose="02020603050405020304" pitchFamily="18" charset="0"/>
                <a:cs typeface="B Titr" panose="00000700000000000000" pitchFamily="2" charset="-78"/>
              </a:rPr>
              <a:t>اوراق </a:t>
            </a:r>
            <a:r>
              <a:rPr lang="fa-IR" sz="4000" b="1" dirty="0">
                <a:latin typeface="2Zar"/>
                <a:ea typeface="Times New Roman" panose="02020603050405020304" pitchFamily="18" charset="0"/>
                <a:cs typeface="B Titr" panose="00000700000000000000" pitchFamily="2" charset="-78"/>
              </a:rPr>
              <a:t>منفعت</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69411055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smtClean="0">
                <a:solidFill>
                  <a:srgbClr val="C00000"/>
                </a:solidFill>
                <a:cs typeface="B Titr" pitchFamily="2" charset="-78"/>
              </a:rPr>
              <a:t>اوراق منفعت – تعاریف</a:t>
            </a:r>
            <a:endParaRPr lang="fa-IR" sz="2800" dirty="0">
              <a:solidFill>
                <a:srgbClr val="C00000"/>
              </a:solidFill>
              <a:cs typeface="B Titr" pitchFamily="2" charset="-78"/>
            </a:endParaRPr>
          </a:p>
        </p:txBody>
      </p:sp>
      <p:sp>
        <p:nvSpPr>
          <p:cNvPr id="3" name="Content Placeholder 2"/>
          <p:cNvSpPr>
            <a:spLocks noGrp="1"/>
          </p:cNvSpPr>
          <p:nvPr>
            <p:ph idx="1"/>
          </p:nvPr>
        </p:nvSpPr>
        <p:spPr/>
        <p:txBody>
          <a:bodyPr>
            <a:normAutofit/>
          </a:bodyPr>
          <a:lstStyle/>
          <a:p>
            <a:pPr marR="45720" lvl="0" algn="just" defTabSz="685800" fontAlgn="base">
              <a:lnSpc>
                <a:spcPct val="160000"/>
              </a:lnSpc>
              <a:spcAft>
                <a:spcPct val="0"/>
              </a:spcAft>
              <a:buClr>
                <a:srgbClr val="4F81BD"/>
              </a:buClr>
              <a:buSzPct val="100000"/>
              <a:buBlip>
                <a:blip r:embed="rId2"/>
              </a:buBlip>
              <a:tabLst>
                <a:tab pos="539750" algn="l"/>
              </a:tabLst>
              <a:defRPr/>
            </a:pPr>
            <a:r>
              <a:rPr lang="fa-IR" sz="2400" b="1" dirty="0">
                <a:latin typeface="2Zar"/>
                <a:ea typeface="Times New Roman" panose="02020603050405020304" pitchFamily="18" charset="0"/>
                <a:cs typeface="B Titr" panose="00000700000000000000" pitchFamily="2" charset="-78"/>
              </a:rPr>
              <a:t>اوراق منفعت: </a:t>
            </a:r>
            <a:r>
              <a:rPr lang="fa-IR" sz="2000" b="1" dirty="0">
                <a:latin typeface="2Zar"/>
                <a:ea typeface="Times New Roman" panose="02020603050405020304" pitchFamily="18" charset="0"/>
                <a:cs typeface="B Titr" panose="00000700000000000000" pitchFamily="2" charset="-78"/>
              </a:rPr>
              <a:t>اوراق بهادار با نامی است که نشان‌دهندۀ مالکیت مشاع دارندۀ آن بر مقدار معینی از منافع آتی حاصل از  بکارگیری دارایی‌ها یا ارائه خدمات معین و هرگونه حقوق معین قابل نقل و انتقال برای یک دوره زمانی مشخص است. این اوراق قابل معامله در بورس‌ها یا بازارهای خارج از بورس می‌باشند. </a:t>
            </a:r>
          </a:p>
          <a:p>
            <a:pPr marL="0" marR="45720" lvl="0" indent="0" algn="just" defTabSz="685800" fontAlgn="base">
              <a:lnSpc>
                <a:spcPct val="160000"/>
              </a:lnSpc>
              <a:spcAft>
                <a:spcPct val="0"/>
              </a:spcAft>
              <a:buClr>
                <a:srgbClr val="4F81BD"/>
              </a:buClr>
              <a:buSzPct val="100000"/>
              <a:buNone/>
              <a:tabLst>
                <a:tab pos="539750" algn="l"/>
              </a:tabLst>
              <a:defRPr/>
            </a:pPr>
            <a:endParaRPr lang="en-US" sz="2400" b="1" dirty="0">
              <a:latin typeface="2Zar"/>
              <a:ea typeface="Times New Roman" panose="02020603050405020304" pitchFamily="18" charset="0"/>
              <a:cs typeface="B Titr" panose="00000700000000000000" pitchFamily="2" charset="-78"/>
            </a:endParaRPr>
          </a:p>
          <a:p>
            <a:pPr marR="45720" algn="just" defTabSz="685800" fontAlgn="base">
              <a:lnSpc>
                <a:spcPct val="160000"/>
              </a:lnSpc>
              <a:spcAft>
                <a:spcPct val="0"/>
              </a:spcAft>
              <a:buClr>
                <a:srgbClr val="4F81BD"/>
              </a:buClr>
              <a:buSzPct val="100000"/>
              <a:buBlip>
                <a:blip r:embed="rId2"/>
              </a:buBlip>
              <a:tabLst>
                <a:tab pos="539750" algn="l"/>
              </a:tabLst>
              <a:defRPr/>
            </a:pPr>
            <a:r>
              <a:rPr lang="fa-IR" sz="2400" b="1" dirty="0">
                <a:latin typeface="2Zar"/>
                <a:ea typeface="Times New Roman" panose="02020603050405020304" pitchFamily="18" charset="0"/>
                <a:cs typeface="B Titr" panose="00000700000000000000" pitchFamily="2" charset="-78"/>
              </a:rPr>
              <a:t>منفعت: </a:t>
            </a:r>
            <a:r>
              <a:rPr lang="fa-IR" sz="2000" b="1" dirty="0">
                <a:latin typeface="2Zar"/>
                <a:ea typeface="Times New Roman" panose="02020603050405020304" pitchFamily="18" charset="0"/>
                <a:cs typeface="B Titr" panose="00000700000000000000" pitchFamily="2" charset="-78"/>
              </a:rPr>
              <a:t>عواید مستمر حاصل از دارایی معین یا حق استفاده از خدمات یا سایر حقوق قابل نقل و انتقالی است که مبنای انتشار اوراق منفعت قرار می­گیرد. </a:t>
            </a:r>
            <a:endParaRPr lang="en-US" sz="2000" b="1" dirty="0">
              <a:latin typeface="2Zar"/>
              <a:ea typeface="Times New Roman" panose="02020603050405020304" pitchFamily="18" charset="0"/>
              <a:cs typeface="B Titr" panose="00000700000000000000" pitchFamily="2" charset="-78"/>
            </a:endParaRPr>
          </a:p>
          <a:p>
            <a:endParaRPr lang="fa-IR"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23820318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a:bodyPr>
          <a:lstStyle/>
          <a:p>
            <a:pPr algn="r"/>
            <a:r>
              <a:rPr lang="fa-IR" sz="2800" dirty="0" smtClean="0">
                <a:solidFill>
                  <a:srgbClr val="C00000"/>
                </a:solidFill>
                <a:cs typeface="B Titr" pitchFamily="2" charset="-78"/>
              </a:rPr>
              <a:t>اوراق منفعت – ارکان انتشار</a:t>
            </a:r>
            <a:endParaRPr lang="fa-IR" sz="2800" dirty="0">
              <a:solidFill>
                <a:srgbClr val="C00000"/>
              </a:solidFill>
              <a:cs typeface="B Titr" pitchFamily="2" charset="-78"/>
            </a:endParaRPr>
          </a:p>
        </p:txBody>
      </p:sp>
      <p:sp>
        <p:nvSpPr>
          <p:cNvPr id="3" name="Content Placeholder 2"/>
          <p:cNvSpPr>
            <a:spLocks noGrp="1"/>
          </p:cNvSpPr>
          <p:nvPr>
            <p:ph idx="1"/>
          </p:nvPr>
        </p:nvSpPr>
        <p:spPr/>
        <p:txBody>
          <a:bodyPr>
            <a:normAutofit fontScale="92500" lnSpcReduction="10000"/>
          </a:bodyPr>
          <a:lstStyle/>
          <a:p>
            <a:pPr marL="0" lvl="0" indent="0" algn="justLow">
              <a:lnSpc>
                <a:spcPct val="150000"/>
              </a:lnSpc>
              <a:buSzPts val="1200"/>
              <a:buNone/>
            </a:pPr>
            <a:r>
              <a:rPr lang="fa-IR" sz="2000" dirty="0" smtClean="0">
                <a:effectLst/>
                <a:latin typeface="Times New Roman"/>
                <a:ea typeface="Calibri"/>
                <a:cs typeface="B Titr" pitchFamily="2" charset="-78"/>
              </a:rPr>
              <a:t>بانی می­تواند یکی از اشخاص مشروحه ذیل با شرایط مربوط به آن باشد:</a:t>
            </a:r>
          </a:p>
          <a:p>
            <a:pPr marL="0" lvl="0" indent="0" algn="justLow">
              <a:lnSpc>
                <a:spcPct val="150000"/>
              </a:lnSpc>
              <a:buSzPts val="1200"/>
              <a:buNone/>
            </a:pPr>
            <a:endParaRPr lang="en-US" sz="2000" dirty="0" smtClean="0">
              <a:effectLst/>
              <a:latin typeface="Times New Roman"/>
              <a:ea typeface="Calibri"/>
              <a:cs typeface="B Titr" pitchFamily="2" charset="-78"/>
            </a:endParaRPr>
          </a:p>
          <a:p>
            <a:pPr marL="114300" indent="0" algn="just">
              <a:lnSpc>
                <a:spcPct val="150000"/>
              </a:lnSpc>
              <a:buNone/>
            </a:pPr>
            <a:r>
              <a:rPr lang="fa-IR" sz="2000" dirty="0" smtClean="0">
                <a:effectLst/>
                <a:latin typeface="Times New Roman"/>
                <a:ea typeface="Calibri"/>
                <a:cs typeface="B Titr" pitchFamily="2" charset="-78"/>
              </a:rPr>
              <a:t>الف</a:t>
            </a:r>
            <a:r>
              <a:rPr lang="fa-IR" sz="2000" dirty="0">
                <a:latin typeface="Times New Roman"/>
                <a:ea typeface="Calibri"/>
                <a:cs typeface="B Titr" pitchFamily="2" charset="-78"/>
              </a:rPr>
              <a:t>-</a:t>
            </a:r>
            <a:r>
              <a:rPr lang="fa-IR" sz="2000" dirty="0" smtClean="0">
                <a:effectLst/>
                <a:latin typeface="Times New Roman"/>
                <a:ea typeface="Calibri"/>
                <a:cs typeface="B Titr" pitchFamily="2" charset="-78"/>
              </a:rPr>
              <a:t> شرکت‌های سهامی یا مؤسسه یا نهاد عمومی غیر دولتی مشمول مادة 3 قانون مدیریت خدمات کشوری، به استثنای شهرداری‌ها که دارای شرایط زیر باشند:</a:t>
            </a:r>
            <a:endParaRPr lang="en-US" sz="2000" dirty="0" smtClean="0">
              <a:effectLst/>
              <a:latin typeface="Times New Roman"/>
              <a:ea typeface="Calibri"/>
              <a:cs typeface="B Titr" pitchFamily="2" charset="-78"/>
            </a:endParaRPr>
          </a:p>
          <a:p>
            <a:pPr marR="45720" lvl="0" algn="just" defTabSz="685800" fontAlgn="base">
              <a:lnSpc>
                <a:spcPct val="160000"/>
              </a:lnSpc>
              <a:spcAft>
                <a:spcPct val="0"/>
              </a:spcAft>
              <a:buClr>
                <a:srgbClr val="4F81BD"/>
              </a:buClr>
              <a:buSzPct val="100000"/>
              <a:buBlip>
                <a:blip r:embed="rId2"/>
              </a:buBlip>
              <a:tabLst>
                <a:tab pos="539750" algn="l"/>
              </a:tabLst>
              <a:defRPr/>
            </a:pPr>
            <a:r>
              <a:rPr lang="fa-IR" sz="1600" b="1" dirty="0">
                <a:latin typeface="2Zar"/>
                <a:ea typeface="Times New Roman" panose="02020603050405020304" pitchFamily="18" charset="0"/>
                <a:cs typeface="B Titr" panose="00000700000000000000" pitchFamily="2" charset="-78"/>
              </a:rPr>
              <a:t>در ایران به ثبت رسیده و مرکز اصلی فعالیت آن در ایران باشد.</a:t>
            </a:r>
            <a:endParaRPr lang="en-US" sz="1600" b="1" dirty="0">
              <a:latin typeface="2Zar"/>
              <a:ea typeface="Times New Roman" panose="02020603050405020304" pitchFamily="18" charset="0"/>
              <a:cs typeface="B Titr" panose="00000700000000000000" pitchFamily="2" charset="-78"/>
            </a:endParaRPr>
          </a:p>
          <a:p>
            <a:pPr marR="45720" lvl="0" algn="just" defTabSz="685800" fontAlgn="base">
              <a:lnSpc>
                <a:spcPct val="160000"/>
              </a:lnSpc>
              <a:spcAft>
                <a:spcPct val="0"/>
              </a:spcAft>
              <a:buClr>
                <a:srgbClr val="4F81BD"/>
              </a:buClr>
              <a:buSzPct val="100000"/>
              <a:buBlip>
                <a:blip r:embed="rId2"/>
              </a:buBlip>
              <a:tabLst>
                <a:tab pos="539750" algn="l"/>
              </a:tabLst>
              <a:defRPr/>
            </a:pPr>
            <a:r>
              <a:rPr lang="fa-IR" sz="1600" b="1" dirty="0">
                <a:latin typeface="2Zar"/>
                <a:ea typeface="Times New Roman" panose="02020603050405020304" pitchFamily="18" charset="0"/>
                <a:cs typeface="B Titr" panose="00000700000000000000" pitchFamily="2" charset="-78"/>
              </a:rPr>
              <a:t>تعلق منفعت به آن محرز شده باشد.</a:t>
            </a:r>
            <a:endParaRPr lang="en-US" sz="1600" b="1" dirty="0">
              <a:latin typeface="2Zar"/>
              <a:ea typeface="Times New Roman" panose="02020603050405020304" pitchFamily="18" charset="0"/>
              <a:cs typeface="B Titr" panose="00000700000000000000" pitchFamily="2" charset="-78"/>
            </a:endParaRPr>
          </a:p>
          <a:p>
            <a:pPr marR="45720" lvl="0" algn="just" defTabSz="685800" fontAlgn="base">
              <a:lnSpc>
                <a:spcPct val="160000"/>
              </a:lnSpc>
              <a:spcAft>
                <a:spcPct val="0"/>
              </a:spcAft>
              <a:buClr>
                <a:srgbClr val="4F81BD"/>
              </a:buClr>
              <a:buSzPct val="100000"/>
              <a:buBlip>
                <a:blip r:embed="rId2"/>
              </a:buBlip>
              <a:tabLst>
                <a:tab pos="539750" algn="l"/>
              </a:tabLst>
              <a:defRPr/>
            </a:pPr>
            <a:r>
              <a:rPr lang="fa-IR" sz="1600" b="1" dirty="0">
                <a:latin typeface="2Zar"/>
                <a:ea typeface="Times New Roman" panose="02020603050405020304" pitchFamily="18" charset="0"/>
                <a:cs typeface="B Titr" panose="00000700000000000000" pitchFamily="2" charset="-78"/>
              </a:rPr>
              <a:t>اظهارنظر بازرس و حسابرس بانی در خصوص صورت‌های مالی دو سال مالی اخیر آن مردود یا عدم اظهارنظر نباشد</a:t>
            </a:r>
            <a:r>
              <a:rPr lang="fa-IR" sz="1600" b="1" dirty="0" smtClean="0">
                <a:latin typeface="2Zar"/>
                <a:ea typeface="Times New Roman" panose="02020603050405020304" pitchFamily="18" charset="0"/>
                <a:cs typeface="B Titr" panose="00000700000000000000" pitchFamily="2" charset="-78"/>
              </a:rPr>
              <a:t>.</a:t>
            </a:r>
          </a:p>
          <a:p>
            <a:pPr marL="0" marR="45720" lvl="0" indent="0" algn="just" defTabSz="685800" fontAlgn="base">
              <a:lnSpc>
                <a:spcPct val="160000"/>
              </a:lnSpc>
              <a:spcAft>
                <a:spcPct val="0"/>
              </a:spcAft>
              <a:buClr>
                <a:srgbClr val="4F81BD"/>
              </a:buClr>
              <a:buSzPct val="100000"/>
              <a:buNone/>
              <a:tabLst>
                <a:tab pos="539750" algn="l"/>
              </a:tabLst>
              <a:defRPr/>
            </a:pPr>
            <a:endParaRPr lang="fa-IR" sz="1800" b="1" dirty="0">
              <a:latin typeface="2Zar"/>
              <a:ea typeface="Times New Roman" panose="02020603050405020304" pitchFamily="18" charset="0"/>
              <a:cs typeface="B Titr" panose="00000700000000000000" pitchFamily="2" charset="-78"/>
            </a:endParaRPr>
          </a:p>
          <a:p>
            <a:pPr marL="0" lvl="0" indent="0" algn="just">
              <a:lnSpc>
                <a:spcPct val="150000"/>
              </a:lnSpc>
              <a:buNone/>
            </a:pPr>
            <a:r>
              <a:rPr lang="fa-IR" sz="2200" dirty="0" smtClean="0">
                <a:effectLst/>
                <a:latin typeface="Times New Roman"/>
                <a:ea typeface="Calibri"/>
                <a:cs typeface="B Titr" pitchFamily="2" charset="-78"/>
              </a:rPr>
              <a:t>ب-مؤسسات دولتی یا شرکت‌های دولتی مشمول مواد 2 و 4  قانون مدیریت خدمات کشوری یا شهرداری‌ها.</a:t>
            </a:r>
            <a:endParaRPr lang="en-US" sz="2200" dirty="0" smtClean="0">
              <a:effectLst/>
              <a:latin typeface="Times New Roman"/>
              <a:ea typeface="Calibri"/>
              <a:cs typeface="B Titr" pitchFamily="2" charset="-78"/>
            </a:endParaRPr>
          </a:p>
          <a:p>
            <a:pPr marL="0" indent="0">
              <a:lnSpc>
                <a:spcPct val="150000"/>
              </a:lnSpc>
              <a:buNone/>
            </a:pPr>
            <a:endParaRPr lang="fa-IR" sz="2000" dirty="0">
              <a:cs typeface="B Titr" pitchFamily="2" charset="-78"/>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00201358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Autofit/>
          </a:bodyPr>
          <a:lstStyle/>
          <a:p>
            <a:pPr marL="0" lvl="0" indent="0" algn="just">
              <a:buSzPts val="1200"/>
              <a:buNone/>
            </a:pPr>
            <a:r>
              <a:rPr lang="fa-IR" sz="2400" b="1" dirty="0">
                <a:latin typeface="Times New Roman"/>
                <a:ea typeface="Calibri"/>
                <a:cs typeface="B Titr" pitchFamily="2" charset="-78"/>
              </a:rPr>
              <a:t>منفعت مبنای انتشار اوراق باید دارای شرایط زیر باشد:</a:t>
            </a:r>
            <a:endParaRPr lang="en-US" sz="2400" b="1" dirty="0">
              <a:latin typeface="Times New Roman"/>
              <a:ea typeface="Calibri"/>
              <a:cs typeface="B Titr" pitchFamily="2" charset="-78"/>
            </a:endParaRPr>
          </a:p>
          <a:p>
            <a:pPr marL="0" indent="0" algn="just">
              <a:buNone/>
            </a:pPr>
            <a:endParaRPr lang="en-US" sz="800" dirty="0">
              <a:latin typeface="Times New Roman"/>
              <a:ea typeface="Calibri"/>
              <a:cs typeface="B Mitra"/>
            </a:endParaRPr>
          </a:p>
          <a:p>
            <a:pPr marR="45720" lvl="0" algn="just" defTabSz="685800" fontAlgn="base">
              <a:lnSpc>
                <a:spcPct val="170000"/>
              </a:lnSpc>
              <a:spcBef>
                <a:spcPts val="600"/>
              </a:spcBef>
              <a:spcAft>
                <a:spcPct val="0"/>
              </a:spcAft>
              <a:buClr>
                <a:srgbClr val="4F81BD"/>
              </a:buClr>
              <a:buSzPct val="100000"/>
              <a:buBlip>
                <a:blip r:embed="rId2"/>
              </a:buBlip>
              <a:tabLst>
                <a:tab pos="539750" algn="l"/>
              </a:tabLst>
              <a:defRPr/>
            </a:pPr>
            <a:r>
              <a:rPr lang="fa-IR" sz="1600" b="1" dirty="0">
                <a:latin typeface="2Zar"/>
                <a:ea typeface="Times New Roman" panose="02020603050405020304" pitchFamily="18" charset="0"/>
                <a:cs typeface="B Titr" panose="00000700000000000000" pitchFamily="2" charset="-78"/>
              </a:rPr>
              <a:t>در زمان انتشار اوراق، دارای جریانات نقدی باشد. درخصوص منفعت سهام، 80 درصد سود تقسیم شده دو سال مالی اخیر در مهلت مقرر قانونی پرداخت شده باشد.</a:t>
            </a:r>
            <a:endParaRPr lang="en-US" sz="1600" b="1" dirty="0">
              <a:latin typeface="2Zar"/>
              <a:ea typeface="Times New Roman" panose="02020603050405020304" pitchFamily="18" charset="0"/>
              <a:cs typeface="B Titr" panose="00000700000000000000" pitchFamily="2" charset="-78"/>
            </a:endParaRPr>
          </a:p>
          <a:p>
            <a:pPr marR="45720" lvl="0" algn="just" defTabSz="685800" fontAlgn="base">
              <a:lnSpc>
                <a:spcPct val="170000"/>
              </a:lnSpc>
              <a:spcBef>
                <a:spcPts val="600"/>
              </a:spcBef>
              <a:spcAft>
                <a:spcPct val="0"/>
              </a:spcAft>
              <a:buClr>
                <a:srgbClr val="4F81BD"/>
              </a:buClr>
              <a:buSzPct val="100000"/>
              <a:buBlip>
                <a:blip r:embed="rId2"/>
              </a:buBlip>
              <a:tabLst>
                <a:tab pos="539750" algn="l"/>
              </a:tabLst>
              <a:defRPr/>
            </a:pPr>
            <a:r>
              <a:rPr lang="fa-IR" sz="1600" b="1" dirty="0">
                <a:latin typeface="2Zar"/>
                <a:ea typeface="Times New Roman" panose="02020603050405020304" pitchFamily="18" charset="0"/>
                <a:cs typeface="B Titr" panose="00000700000000000000" pitchFamily="2" charset="-78"/>
              </a:rPr>
              <a:t>تعلق آن به بانی محرز شده و تداوم آن در آینده بیش از عمر اوراق باشد.</a:t>
            </a:r>
            <a:endParaRPr lang="en-US" sz="1600" b="1" dirty="0">
              <a:latin typeface="2Zar"/>
              <a:ea typeface="Times New Roman" panose="02020603050405020304" pitchFamily="18" charset="0"/>
              <a:cs typeface="B Titr" panose="00000700000000000000" pitchFamily="2" charset="-78"/>
            </a:endParaRPr>
          </a:p>
          <a:p>
            <a:pPr marR="45720" lvl="0" algn="just" defTabSz="685800" fontAlgn="base">
              <a:lnSpc>
                <a:spcPct val="170000"/>
              </a:lnSpc>
              <a:spcBef>
                <a:spcPts val="600"/>
              </a:spcBef>
              <a:spcAft>
                <a:spcPct val="0"/>
              </a:spcAft>
              <a:buClr>
                <a:srgbClr val="4F81BD"/>
              </a:buClr>
              <a:buSzPct val="100000"/>
              <a:buBlip>
                <a:blip r:embed="rId2"/>
              </a:buBlip>
              <a:tabLst>
                <a:tab pos="539750" algn="l"/>
              </a:tabLst>
              <a:defRPr/>
            </a:pPr>
            <a:r>
              <a:rPr lang="fa-IR" sz="1600" b="1" dirty="0">
                <a:latin typeface="2Zar"/>
                <a:ea typeface="Times New Roman" panose="02020603050405020304" pitchFamily="18" charset="0"/>
                <a:cs typeface="B Titr" panose="00000700000000000000" pitchFamily="2" charset="-78"/>
              </a:rPr>
              <a:t>هیچگونه محدودیت یا منع قانونی، قراردادی یا قضایی برای انتقال، تصرف و استفاده از آن وجود نداشته باشد.</a:t>
            </a:r>
            <a:endParaRPr lang="en-US" sz="1600" b="1" dirty="0">
              <a:latin typeface="2Zar"/>
              <a:ea typeface="Times New Roman" panose="02020603050405020304" pitchFamily="18" charset="0"/>
              <a:cs typeface="B Titr" panose="00000700000000000000" pitchFamily="2" charset="-78"/>
            </a:endParaRPr>
          </a:p>
          <a:p>
            <a:pPr marR="45720" lvl="0" algn="just" defTabSz="685800" fontAlgn="base">
              <a:lnSpc>
                <a:spcPct val="170000"/>
              </a:lnSpc>
              <a:spcBef>
                <a:spcPts val="600"/>
              </a:spcBef>
              <a:spcAft>
                <a:spcPct val="0"/>
              </a:spcAft>
              <a:buClr>
                <a:srgbClr val="4F81BD"/>
              </a:buClr>
              <a:buSzPct val="100000"/>
              <a:buBlip>
                <a:blip r:embed="rId2"/>
              </a:buBlip>
              <a:tabLst>
                <a:tab pos="539750" algn="l"/>
              </a:tabLst>
              <a:defRPr/>
            </a:pPr>
            <a:r>
              <a:rPr lang="fa-IR" sz="1600" b="1" dirty="0">
                <a:latin typeface="2Zar"/>
                <a:ea typeface="Times New Roman" panose="02020603050405020304" pitchFamily="18" charset="0"/>
                <a:cs typeface="B Titr" panose="00000700000000000000" pitchFamily="2" charset="-78"/>
              </a:rPr>
              <a:t>تمام مجوزهای قانونی لازم برای استفاده از منافع و تداوم آن توسط بانی از مراجع ذیربط اخذ شده باشد.</a:t>
            </a:r>
            <a:endParaRPr lang="en-US" sz="1600" b="1" dirty="0">
              <a:latin typeface="2Zar"/>
              <a:ea typeface="Times New Roman" panose="02020603050405020304" pitchFamily="18" charset="0"/>
              <a:cs typeface="B Titr" panose="00000700000000000000" pitchFamily="2" charset="-78"/>
            </a:endParaRPr>
          </a:p>
          <a:p>
            <a:pPr marR="45720" lvl="0" algn="just" defTabSz="685800" fontAlgn="base">
              <a:lnSpc>
                <a:spcPct val="170000"/>
              </a:lnSpc>
              <a:spcBef>
                <a:spcPts val="600"/>
              </a:spcBef>
              <a:spcAft>
                <a:spcPct val="0"/>
              </a:spcAft>
              <a:buClr>
                <a:srgbClr val="4F81BD"/>
              </a:buClr>
              <a:buSzPct val="100000"/>
              <a:buBlip>
                <a:blip r:embed="rId2"/>
              </a:buBlip>
              <a:tabLst>
                <a:tab pos="539750" algn="l"/>
              </a:tabLst>
              <a:defRPr/>
            </a:pPr>
            <a:r>
              <a:rPr lang="fa-IR" sz="1600" b="1" dirty="0">
                <a:latin typeface="2Zar"/>
                <a:ea typeface="Times New Roman" panose="02020603050405020304" pitchFamily="18" charset="0"/>
                <a:cs typeface="B Titr" panose="00000700000000000000" pitchFamily="2" charset="-78"/>
              </a:rPr>
              <a:t>در صورتی­­که منفعت مورد نظر ناشی از دارایی معینی است، تأمین مالی بر مبنای عین دارایی و یا توثیق آن برای بانی انجام نشده باشد</a:t>
            </a:r>
            <a:r>
              <a:rPr lang="fa-IR" sz="1600" b="1" dirty="0" smtClean="0">
                <a:latin typeface="2Zar"/>
                <a:ea typeface="Times New Roman" panose="02020603050405020304" pitchFamily="18" charset="0"/>
                <a:cs typeface="B Titr" panose="00000700000000000000" pitchFamily="2" charset="-78"/>
              </a:rPr>
              <a:t>.</a:t>
            </a:r>
            <a:endParaRPr lang="fa-IR" sz="1400" b="1" dirty="0" smtClean="0">
              <a:effectLst/>
              <a:latin typeface="Times New Roman"/>
              <a:ea typeface="Calibri"/>
              <a:cs typeface="B Mitra"/>
            </a:endParaRPr>
          </a:p>
          <a:p>
            <a:pPr marL="0" marR="45720" indent="0" algn="just" defTabSz="685800" fontAlgn="base">
              <a:lnSpc>
                <a:spcPct val="170000"/>
              </a:lnSpc>
              <a:spcBef>
                <a:spcPts val="1200"/>
              </a:spcBef>
              <a:spcAft>
                <a:spcPct val="0"/>
              </a:spcAft>
              <a:buClr>
                <a:srgbClr val="4F81BD"/>
              </a:buClr>
              <a:buSzPct val="100000"/>
              <a:buNone/>
              <a:tabLst>
                <a:tab pos="539750" algn="l"/>
              </a:tabLst>
              <a:defRPr/>
            </a:pPr>
            <a:r>
              <a:rPr lang="fa-IR" sz="1400" b="1" dirty="0" smtClean="0">
                <a:latin typeface="2Zar"/>
                <a:ea typeface="Times New Roman" panose="02020603050405020304" pitchFamily="18" charset="0"/>
                <a:cs typeface="B Titr" panose="00000700000000000000" pitchFamily="2" charset="-78"/>
              </a:rPr>
              <a:t>ناشر </a:t>
            </a:r>
            <a:r>
              <a:rPr lang="fa-IR" sz="1400" b="1" dirty="0">
                <a:latin typeface="2Zar"/>
                <a:ea typeface="Times New Roman" panose="02020603050405020304" pitchFamily="18" charset="0"/>
                <a:cs typeface="B Titr" panose="00000700000000000000" pitchFamily="2" charset="-78"/>
              </a:rPr>
              <a:t>باید اسناد، مدارک و قراردادهای استفاده از منفعت را به وکالت از دارندگان اوراق در اختیار شرکت سپرده‌گذاری مرکزی اوراق بهادار و تسویۀ وجوه (سهامی عام) قرار دهد.</a:t>
            </a:r>
            <a:endParaRPr lang="en-US" sz="1400" b="1" dirty="0">
              <a:latin typeface="2Zar"/>
              <a:ea typeface="Times New Roman" panose="02020603050405020304" pitchFamily="18" charset="0"/>
              <a:cs typeface="B Titr" panose="00000700000000000000" pitchFamily="2" charset="-78"/>
            </a:endParaRPr>
          </a:p>
          <a:p>
            <a:pPr marL="0" indent="0">
              <a:buNone/>
            </a:pPr>
            <a:endParaRPr lang="fa-IR" sz="1400" dirty="0"/>
          </a:p>
        </p:txBody>
      </p:sp>
      <p:sp>
        <p:nvSpPr>
          <p:cNvPr id="4" name="Title 1"/>
          <p:cNvSpPr txBox="1">
            <a:spLocks/>
          </p:cNvSpPr>
          <p:nvPr/>
        </p:nvSpPr>
        <p:spPr>
          <a:xfrm>
            <a:off x="539552" y="476672"/>
            <a:ext cx="8229600" cy="537350"/>
          </a:xfrm>
          <a:prstGeom prst="rect">
            <a:avLst/>
          </a:prstGeom>
        </p:spPr>
        <p:txBody>
          <a:bodyPr vert="horz" lIns="91440" tIns="45720" rIns="91440" bIns="45720" rtlCol="1" anchor="ctr">
            <a:normAutofit fontScale="97500"/>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algn="r"/>
            <a:r>
              <a:rPr lang="fa-IR" sz="2800" dirty="0" smtClean="0">
                <a:solidFill>
                  <a:srgbClr val="C00000"/>
                </a:solidFill>
                <a:cs typeface="B Titr" pitchFamily="2" charset="-78"/>
              </a:rPr>
              <a:t>اوراق منفعت </a:t>
            </a:r>
            <a:r>
              <a:rPr lang="fa-IR" sz="2800" dirty="0">
                <a:solidFill>
                  <a:srgbClr val="C00000"/>
                </a:solidFill>
                <a:cs typeface="B Titr" pitchFamily="2" charset="-78"/>
              </a:rPr>
              <a:t>– شرایط منفعت مبنای انتشار اوراق</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413441313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marR="45720" algn="just" defTabSz="685800" fontAlgn="base">
              <a:lnSpc>
                <a:spcPct val="180000"/>
              </a:lnSpc>
              <a:spcBef>
                <a:spcPts val="600"/>
              </a:spcBef>
              <a:spcAft>
                <a:spcPct val="0"/>
              </a:spcAft>
              <a:buClr>
                <a:srgbClr val="4F81BD"/>
              </a:buClr>
              <a:buSzPct val="100000"/>
              <a:buBlip>
                <a:blip r:embed="rId2"/>
              </a:buBlip>
              <a:tabLst>
                <a:tab pos="539750" algn="l"/>
              </a:tabLst>
              <a:defRPr/>
            </a:pPr>
            <a:r>
              <a:rPr lang="fa-IR" sz="1900" b="1" dirty="0">
                <a:latin typeface="2Zar"/>
                <a:ea typeface="Times New Roman" panose="02020603050405020304" pitchFamily="18" charset="0"/>
                <a:cs typeface="B Titr" panose="00000700000000000000" pitchFamily="2" charset="-78"/>
              </a:rPr>
              <a:t>ارزش اوراق منفعت نباید کمتر از صد میلیارد ریال باشد</a:t>
            </a:r>
            <a:r>
              <a:rPr lang="fa-IR" sz="1900" b="1" dirty="0" smtClean="0">
                <a:latin typeface="2Zar"/>
                <a:ea typeface="Times New Roman" panose="02020603050405020304" pitchFamily="18" charset="0"/>
                <a:cs typeface="B Titr" panose="00000700000000000000" pitchFamily="2" charset="-78"/>
              </a:rPr>
              <a:t>.</a:t>
            </a:r>
          </a:p>
          <a:p>
            <a:pPr marR="45720" algn="just" defTabSz="685800" fontAlgn="base">
              <a:lnSpc>
                <a:spcPct val="180000"/>
              </a:lnSpc>
              <a:spcBef>
                <a:spcPts val="600"/>
              </a:spcBef>
              <a:spcAft>
                <a:spcPct val="0"/>
              </a:spcAft>
              <a:buClr>
                <a:srgbClr val="4F81BD"/>
              </a:buClr>
              <a:buSzPct val="100000"/>
              <a:buBlip>
                <a:blip r:embed="rId2"/>
              </a:buBlip>
              <a:tabLst>
                <a:tab pos="539750" algn="l"/>
              </a:tabLst>
              <a:defRPr/>
            </a:pPr>
            <a:r>
              <a:rPr lang="fa-IR" sz="1900" b="1" dirty="0">
                <a:latin typeface="2Zar"/>
                <a:ea typeface="Times New Roman" panose="02020603050405020304" pitchFamily="18" charset="0"/>
                <a:cs typeface="B Titr" panose="00000700000000000000" pitchFamily="2" charset="-78"/>
              </a:rPr>
              <a:t>کلیۀ هزینه‌های مربوط به انتشار اوراق منفعت بر عهدۀ بانی می‌باشد</a:t>
            </a:r>
            <a:r>
              <a:rPr lang="fa-IR" sz="1900" b="1" dirty="0" smtClean="0">
                <a:latin typeface="2Zar"/>
                <a:ea typeface="Times New Roman" panose="02020603050405020304" pitchFamily="18" charset="0"/>
                <a:cs typeface="B Titr" panose="00000700000000000000" pitchFamily="2" charset="-78"/>
              </a:rPr>
              <a:t>.</a:t>
            </a:r>
            <a:endParaRPr lang="en-US" sz="1900" b="1" dirty="0">
              <a:latin typeface="2Zar"/>
              <a:ea typeface="Times New Roman" panose="02020603050405020304" pitchFamily="18" charset="0"/>
              <a:cs typeface="B Titr" panose="00000700000000000000" pitchFamily="2" charset="-78"/>
            </a:endParaRPr>
          </a:p>
          <a:p>
            <a:pPr marR="45720" algn="just" defTabSz="685800" fontAlgn="base">
              <a:lnSpc>
                <a:spcPct val="180000"/>
              </a:lnSpc>
              <a:spcBef>
                <a:spcPts val="600"/>
              </a:spcBef>
              <a:spcAft>
                <a:spcPct val="0"/>
              </a:spcAft>
              <a:buClr>
                <a:srgbClr val="4F81BD"/>
              </a:buClr>
              <a:buSzPct val="100000"/>
              <a:buBlip>
                <a:blip r:embed="rId2"/>
              </a:buBlip>
              <a:tabLst>
                <a:tab pos="539750" algn="l"/>
              </a:tabLst>
              <a:defRPr/>
            </a:pPr>
            <a:r>
              <a:rPr lang="fa-IR" sz="1900" b="1" dirty="0">
                <a:latin typeface="2Zar"/>
                <a:ea typeface="Times New Roman" panose="02020603050405020304" pitchFamily="18" charset="0"/>
                <a:cs typeface="B Titr" panose="00000700000000000000" pitchFamily="2" charset="-78"/>
              </a:rPr>
              <a:t>خریداران با خرید اوراق، به نهاد واسط وکالت بلاعزل می‌دهند تا نسبت به انعقاد قراردادهای لازم با بانی جهت استفاده از منافع موضوع اوراق و وصول وجوه حاصل از آن اقدام نماید. در اسناد موضوع انتشار اوراق باید قید شود که خرید اوراق به منزلۀ قبول وکالت نهاد واسط بوده که تا سررسید و تسوية نهايي اوراق غیرقابل عزل، نافذ و معتبر است.</a:t>
            </a:r>
            <a:endParaRPr lang="en-US" sz="1900" b="1" dirty="0">
              <a:latin typeface="2Zar"/>
              <a:ea typeface="Times New Roman" panose="02020603050405020304" pitchFamily="18" charset="0"/>
              <a:cs typeface="B Titr" panose="00000700000000000000" pitchFamily="2" charset="-78"/>
            </a:endParaRPr>
          </a:p>
          <a:p>
            <a:pPr marR="45720" algn="just" defTabSz="685800" fontAlgn="base">
              <a:lnSpc>
                <a:spcPct val="180000"/>
              </a:lnSpc>
              <a:spcBef>
                <a:spcPts val="600"/>
              </a:spcBef>
              <a:spcAft>
                <a:spcPct val="0"/>
              </a:spcAft>
              <a:buClr>
                <a:srgbClr val="4F81BD"/>
              </a:buClr>
              <a:buSzPct val="100000"/>
              <a:buBlip>
                <a:blip r:embed="rId2"/>
              </a:buBlip>
              <a:tabLst>
                <a:tab pos="539750" algn="l"/>
              </a:tabLst>
              <a:defRPr/>
            </a:pPr>
            <a:r>
              <a:rPr lang="fa-IR" sz="1900" b="1" dirty="0" smtClean="0">
                <a:latin typeface="2Zar"/>
                <a:ea typeface="Times New Roman" panose="02020603050405020304" pitchFamily="18" charset="0"/>
                <a:cs typeface="B Titr" panose="00000700000000000000" pitchFamily="2" charset="-78"/>
              </a:rPr>
              <a:t>در </a:t>
            </a:r>
            <a:r>
              <a:rPr lang="fa-IR" sz="1900" b="1" dirty="0">
                <a:latin typeface="2Zar"/>
                <a:ea typeface="Times New Roman" panose="02020603050405020304" pitchFamily="18" charset="0"/>
                <a:cs typeface="B Titr" panose="00000700000000000000" pitchFamily="2" charset="-78"/>
              </a:rPr>
              <a:t>صورتی که قرارداد پایه در انتشار اوراق منفعت، قرارداد اجاره باشد، باید ترتیبی اتخاذ گردد تا کارهای خدماتی مستمر و خدمات جانبی بر روی دارایی صورت گیرد.</a:t>
            </a:r>
            <a:endParaRPr lang="en-US" sz="1900" b="1" dirty="0">
              <a:latin typeface="2Zar"/>
              <a:ea typeface="Times New Roman" panose="02020603050405020304" pitchFamily="18" charset="0"/>
              <a:cs typeface="B Titr" panose="00000700000000000000" pitchFamily="2" charset="-78"/>
            </a:endParaRPr>
          </a:p>
          <a:p>
            <a:pPr marL="0" indent="0">
              <a:buNone/>
            </a:pPr>
            <a:endParaRPr lang="fa-IR" dirty="0"/>
          </a:p>
        </p:txBody>
      </p:sp>
      <p:sp>
        <p:nvSpPr>
          <p:cNvPr id="4" name="Title 1"/>
          <p:cNvSpPr txBox="1">
            <a:spLocks/>
          </p:cNvSpPr>
          <p:nvPr/>
        </p:nvSpPr>
        <p:spPr>
          <a:xfrm>
            <a:off x="525396" y="635467"/>
            <a:ext cx="8229600" cy="504056"/>
          </a:xfrm>
          <a:prstGeom prst="rect">
            <a:avLst/>
          </a:prstGeom>
        </p:spPr>
        <p:txBody>
          <a:bodyPr vert="horz" lIns="91440" tIns="45720" rIns="91440" bIns="45720" rtlCol="1" anchor="ctr">
            <a:normAutofit fontScale="97500"/>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algn="r"/>
            <a:r>
              <a:rPr lang="fa-IR" sz="2800" dirty="0" smtClean="0">
                <a:solidFill>
                  <a:srgbClr val="C00000"/>
                </a:solidFill>
                <a:cs typeface="B Titr" pitchFamily="2" charset="-78"/>
              </a:rPr>
              <a:t>اوراق منفعت </a:t>
            </a:r>
            <a:r>
              <a:rPr lang="fa-IR" sz="2800" dirty="0">
                <a:solidFill>
                  <a:srgbClr val="C00000"/>
                </a:solidFill>
                <a:cs typeface="B Titr" pitchFamily="2" charset="-78"/>
              </a:rPr>
              <a:t>– </a:t>
            </a:r>
            <a:r>
              <a:rPr lang="fa-IR" sz="2800" dirty="0" smtClean="0">
                <a:solidFill>
                  <a:srgbClr val="C00000"/>
                </a:solidFill>
                <a:cs typeface="B Titr" pitchFamily="2" charset="-78"/>
              </a:rPr>
              <a:t>شرایط اوراق منفعت</a:t>
            </a:r>
            <a:endParaRPr lang="fa-IR" sz="2800" dirty="0">
              <a:solidFill>
                <a:srgbClr val="C00000"/>
              </a:solidFill>
              <a:cs typeface="B Titr" pitchFamily="2" charset="-78"/>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89366318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457200" y="1484784"/>
            <a:ext cx="8229600" cy="4641379"/>
          </a:xfrm>
        </p:spPr>
        <p:txBody>
          <a:bodyPr>
            <a:noAutofit/>
          </a:bodyPr>
          <a:lstStyle/>
          <a:p>
            <a:pPr marR="45720" lvl="0" algn="just" defTabSz="685800" fontAlgn="base">
              <a:lnSpc>
                <a:spcPct val="200000"/>
              </a:lnSpc>
              <a:spcBef>
                <a:spcPts val="600"/>
              </a:spcBef>
              <a:spcAft>
                <a:spcPct val="0"/>
              </a:spcAft>
              <a:buClr>
                <a:srgbClr val="4F81BD"/>
              </a:buClr>
              <a:buSzPct val="100000"/>
              <a:buBlip>
                <a:blip r:embed="rId2"/>
              </a:buBlip>
              <a:tabLst>
                <a:tab pos="539750" algn="l"/>
              </a:tabLst>
              <a:defRPr/>
            </a:pPr>
            <a:r>
              <a:rPr lang="fa-IR" sz="1400" b="1" dirty="0">
                <a:latin typeface="2Zar"/>
                <a:ea typeface="Times New Roman" panose="02020603050405020304" pitchFamily="18" charset="0"/>
                <a:cs typeface="B Titr" pitchFamily="2" charset="-78"/>
              </a:rPr>
              <a:t>بانی باید اقدامات لازم را جهت بهره­برداری از دارایی­هایی که منافع موضوع اوراق را ایجاد می­نمایند، ارائۀ خدمات و استفاده از سایر حقوق قابل نقل و انتقال موضوع منفعت به­عمل آورد. بهره­برداری از منافع موضوع اوراق، ارائۀ خدمات و استفاده از سایر حقوق قابل نقل و انتقال، دریافت عواید ناشی از منافع و پرداخت آن به نهاد واسط بر عهدۀ بانی است.</a:t>
            </a:r>
            <a:endParaRPr lang="en-US" sz="1400" b="1" dirty="0">
              <a:latin typeface="2Zar"/>
              <a:ea typeface="Times New Roman" panose="02020603050405020304" pitchFamily="18" charset="0"/>
              <a:cs typeface="B Titr" pitchFamily="2" charset="-78"/>
            </a:endParaRPr>
          </a:p>
          <a:p>
            <a:pPr marR="45720" lvl="0" algn="just" defTabSz="685800" fontAlgn="base">
              <a:lnSpc>
                <a:spcPct val="200000"/>
              </a:lnSpc>
              <a:spcBef>
                <a:spcPts val="600"/>
              </a:spcBef>
              <a:spcAft>
                <a:spcPct val="0"/>
              </a:spcAft>
              <a:buClr>
                <a:srgbClr val="4F81BD"/>
              </a:buClr>
              <a:buSzPct val="100000"/>
              <a:buBlip>
                <a:blip r:embed="rId2"/>
              </a:buBlip>
              <a:tabLst>
                <a:tab pos="539750" algn="l"/>
              </a:tabLst>
              <a:defRPr/>
            </a:pPr>
            <a:r>
              <a:rPr lang="fa-IR" sz="1400" b="1" dirty="0">
                <a:latin typeface="2Zar"/>
                <a:ea typeface="Times New Roman" panose="02020603050405020304" pitchFamily="18" charset="0"/>
                <a:cs typeface="B Titr" pitchFamily="2" charset="-78"/>
              </a:rPr>
              <a:t>کارمزد بهره‌برداری از دارایی، ارائۀ خدمات و استفاده از سایر حقوق قابل نقل و انتقال و وصول وجوه حاصل از منافع صرفاً در قالب درصد مشخصی از منافع متعلق به ناشر، قابل‌قبول می‌باشد. کسر هر‌گونه مبلغی ‌جز کارمزد یادشده در محاسبۀ منافع ممنوع است. رعایت این موضوع باید توسط امین تأیید شود.</a:t>
            </a:r>
            <a:endParaRPr lang="en-US" sz="1400" b="1" dirty="0">
              <a:latin typeface="2Zar"/>
              <a:ea typeface="Times New Roman" panose="02020603050405020304" pitchFamily="18" charset="0"/>
              <a:cs typeface="B Titr" pitchFamily="2" charset="-78"/>
            </a:endParaRPr>
          </a:p>
          <a:p>
            <a:pPr marR="45720" lvl="0" algn="just" defTabSz="685800" fontAlgn="base">
              <a:lnSpc>
                <a:spcPct val="200000"/>
              </a:lnSpc>
              <a:spcBef>
                <a:spcPts val="600"/>
              </a:spcBef>
              <a:spcAft>
                <a:spcPct val="0"/>
              </a:spcAft>
              <a:buClr>
                <a:srgbClr val="4F81BD"/>
              </a:buClr>
              <a:buSzPct val="100000"/>
              <a:buBlip>
                <a:blip r:embed="rId2"/>
              </a:buBlip>
              <a:tabLst>
                <a:tab pos="539750" algn="l"/>
              </a:tabLst>
              <a:defRPr/>
            </a:pPr>
            <a:r>
              <a:rPr lang="fa-IR" sz="1400" b="1" dirty="0">
                <a:latin typeface="2Zar"/>
                <a:ea typeface="Times New Roman" panose="02020603050405020304" pitchFamily="18" charset="0"/>
                <a:cs typeface="B Titr" pitchFamily="2" charset="-78"/>
              </a:rPr>
              <a:t>مواعد پرداخت‌ یا پرداخت‌های مربوط به اوراق منفعت بايد در اعلامية پذيره‌نويسي مورد تأیید سازمان ذكر گردد.</a:t>
            </a:r>
            <a:endParaRPr lang="en-US" sz="1400" b="1" dirty="0">
              <a:latin typeface="2Zar"/>
              <a:ea typeface="Times New Roman" panose="02020603050405020304" pitchFamily="18" charset="0"/>
              <a:cs typeface="B Titr" pitchFamily="2" charset="-78"/>
            </a:endParaRPr>
          </a:p>
          <a:p>
            <a:pPr marR="45720" lvl="0" algn="just" defTabSz="685800" fontAlgn="base">
              <a:lnSpc>
                <a:spcPct val="200000"/>
              </a:lnSpc>
              <a:spcBef>
                <a:spcPts val="600"/>
              </a:spcBef>
              <a:spcAft>
                <a:spcPct val="0"/>
              </a:spcAft>
              <a:buClr>
                <a:srgbClr val="4F81BD"/>
              </a:buClr>
              <a:buSzPct val="100000"/>
              <a:buBlip>
                <a:blip r:embed="rId2"/>
              </a:buBlip>
              <a:tabLst>
                <a:tab pos="539750" algn="l"/>
              </a:tabLst>
              <a:defRPr/>
            </a:pPr>
            <a:r>
              <a:rPr lang="fa-IR" sz="1400" b="1" dirty="0">
                <a:latin typeface="2Zar"/>
                <a:ea typeface="Times New Roman" panose="02020603050405020304" pitchFamily="18" charset="0"/>
                <a:cs typeface="B Titr" pitchFamily="2" charset="-78"/>
              </a:rPr>
              <a:t>بانی موظف است قبل از انتشار اوراق، سیستم حسابداری و مالی خود را به‌گونه‌ای طراحی و مورد استفاده قرار دهد که ثبت و گزارشگری جزئیات عملیات به‌صورت کامل و شفاف، مستقل و خارج از سایر عملیات و فعالیت بانی امکان‌پذیر باشد. </a:t>
            </a:r>
            <a:endParaRPr lang="en-US" sz="1400" b="1" dirty="0">
              <a:latin typeface="2Zar"/>
              <a:ea typeface="Times New Roman" panose="02020603050405020304" pitchFamily="18" charset="0"/>
              <a:cs typeface="B Titr" pitchFamily="2" charset="-78"/>
            </a:endParaRPr>
          </a:p>
          <a:p>
            <a:pPr marL="0" indent="0">
              <a:buNone/>
            </a:pPr>
            <a:endParaRPr lang="fa-IR" sz="1800" dirty="0">
              <a:cs typeface="B Titr" pitchFamily="2" charset="-78"/>
            </a:endParaRPr>
          </a:p>
        </p:txBody>
      </p:sp>
      <p:sp>
        <p:nvSpPr>
          <p:cNvPr id="4" name="Title 1"/>
          <p:cNvSpPr txBox="1">
            <a:spLocks/>
          </p:cNvSpPr>
          <p:nvPr/>
        </p:nvSpPr>
        <p:spPr>
          <a:xfrm>
            <a:off x="534266" y="480378"/>
            <a:ext cx="8229600" cy="504056"/>
          </a:xfrm>
          <a:prstGeom prst="rect">
            <a:avLst/>
          </a:prstGeom>
        </p:spPr>
        <p:txBody>
          <a:bodyPr vert="horz" lIns="91440" tIns="45720" rIns="91440" bIns="45720" rtlCol="1" anchor="ctr">
            <a:normAutofit fontScale="97500"/>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algn="r"/>
            <a:r>
              <a:rPr lang="fa-IR" sz="2800" dirty="0" smtClean="0">
                <a:solidFill>
                  <a:srgbClr val="C00000"/>
                </a:solidFill>
                <a:cs typeface="B Titr" pitchFamily="2" charset="-78"/>
              </a:rPr>
              <a:t>اوراق منفعت </a:t>
            </a:r>
            <a:r>
              <a:rPr lang="fa-IR" sz="2800" dirty="0">
                <a:solidFill>
                  <a:srgbClr val="C00000"/>
                </a:solidFill>
                <a:cs typeface="B Titr" pitchFamily="2" charset="-78"/>
              </a:rPr>
              <a:t>– </a:t>
            </a:r>
            <a:r>
              <a:rPr lang="fa-IR" sz="2800" dirty="0" smtClean="0">
                <a:solidFill>
                  <a:srgbClr val="C00000"/>
                </a:solidFill>
                <a:cs typeface="B Titr" pitchFamily="2" charset="-78"/>
              </a:rPr>
              <a:t>شرایط اوراق منفعت</a:t>
            </a:r>
            <a:endParaRPr lang="fa-IR" sz="2800" dirty="0">
              <a:solidFill>
                <a:srgbClr val="C00000"/>
              </a:solidFill>
              <a:cs typeface="B Titr" pitchFamily="2" charset="-78"/>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82404105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3200" dirty="0">
                <a:solidFill>
                  <a:srgbClr val="C00000"/>
                </a:solidFill>
                <a:cs typeface="B Titr" pitchFamily="2" charset="-78"/>
              </a:rPr>
              <a:t>اوراق منفعت – </a:t>
            </a:r>
            <a:r>
              <a:rPr lang="fa-IR" sz="3200" dirty="0" smtClean="0">
                <a:solidFill>
                  <a:srgbClr val="C00000"/>
                </a:solidFill>
                <a:cs typeface="B Titr" pitchFamily="2" charset="-78"/>
              </a:rPr>
              <a:t>شیوۀ پرداخت منافع اوراق </a:t>
            </a:r>
            <a:endParaRPr lang="fa-IR" sz="4800" dirty="0"/>
          </a:p>
        </p:txBody>
      </p:sp>
      <p:sp>
        <p:nvSpPr>
          <p:cNvPr id="3" name="Content Placeholder 2"/>
          <p:cNvSpPr>
            <a:spLocks noGrp="1"/>
          </p:cNvSpPr>
          <p:nvPr>
            <p:ph idx="1"/>
          </p:nvPr>
        </p:nvSpPr>
        <p:spPr/>
        <p:txBody>
          <a:bodyPr/>
          <a:lstStyle/>
          <a:p>
            <a:pPr marL="0" lvl="0" indent="0" algn="just">
              <a:lnSpc>
                <a:spcPct val="150000"/>
              </a:lnSpc>
              <a:buSzPts val="1200"/>
              <a:buNone/>
            </a:pPr>
            <a:r>
              <a:rPr lang="fa-IR" sz="2800" dirty="0" smtClean="0">
                <a:effectLst/>
                <a:latin typeface="Times New Roman"/>
                <a:ea typeface="Calibri"/>
                <a:cs typeface="B Titr" pitchFamily="2" charset="-78"/>
              </a:rPr>
              <a:t>بانی موظف است روش محاسبه و شیوۀ پرداخت منافع اوراق را در مقاطع زمانی تعیین‌شده، در گزارش توجیهی و بیانیۀ ثبت ارائه نماید. شیوۀ پرداخت منافع اوراق می‌تواند به صورت علی‌الحساب یا قطعی باشد. </a:t>
            </a:r>
            <a:endParaRPr lang="en-US" sz="2800" dirty="0" smtClean="0">
              <a:effectLst/>
              <a:latin typeface="Times New Roman"/>
              <a:ea typeface="Calibri"/>
              <a:cs typeface="B Titr" pitchFamily="2" charset="-78"/>
            </a:endParaRPr>
          </a:p>
          <a:p>
            <a:endParaRPr lang="fa-IR"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74622166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3200" dirty="0">
                <a:solidFill>
                  <a:srgbClr val="C00000"/>
                </a:solidFill>
                <a:cs typeface="B Titr" pitchFamily="2" charset="-78"/>
              </a:rPr>
              <a:t>اوراق منفعت – </a:t>
            </a:r>
            <a:r>
              <a:rPr lang="fa-IR" sz="3200" dirty="0" smtClean="0">
                <a:solidFill>
                  <a:srgbClr val="C00000"/>
                </a:solidFill>
                <a:cs typeface="B Titr" pitchFamily="2" charset="-78"/>
              </a:rPr>
              <a:t>شیوۀ پرداخت منافع اوراق </a:t>
            </a:r>
            <a:endParaRPr lang="fa-IR" sz="4800" dirty="0"/>
          </a:p>
        </p:txBody>
      </p:sp>
      <p:sp>
        <p:nvSpPr>
          <p:cNvPr id="3" name="Content Placeholder 2"/>
          <p:cNvSpPr>
            <a:spLocks noGrp="1"/>
          </p:cNvSpPr>
          <p:nvPr>
            <p:ph idx="1"/>
          </p:nvPr>
        </p:nvSpPr>
        <p:spPr>
          <a:xfrm>
            <a:off x="457200" y="1268760"/>
            <a:ext cx="8229600" cy="4857403"/>
          </a:xfrm>
        </p:spPr>
        <p:txBody>
          <a:bodyPr>
            <a:noAutofit/>
          </a:bodyPr>
          <a:lstStyle/>
          <a:p>
            <a:pPr marR="45720" algn="just" defTabSz="685800" fontAlgn="base">
              <a:lnSpc>
                <a:spcPct val="190000"/>
              </a:lnSpc>
              <a:spcBef>
                <a:spcPts val="600"/>
              </a:spcBef>
              <a:spcAft>
                <a:spcPct val="0"/>
              </a:spcAft>
              <a:buClr>
                <a:srgbClr val="4F81BD"/>
              </a:buClr>
              <a:buSzPct val="100000"/>
              <a:buBlip>
                <a:blip r:embed="rId2"/>
              </a:buBlip>
              <a:tabLst>
                <a:tab pos="539750" algn="l"/>
              </a:tabLst>
              <a:defRPr/>
            </a:pPr>
            <a:r>
              <a:rPr lang="fa-IR" sz="1600" b="1" dirty="0" smtClean="0">
                <a:latin typeface="2Zar"/>
                <a:ea typeface="Times New Roman" panose="02020603050405020304" pitchFamily="18" charset="0"/>
                <a:cs typeface="B Titr" panose="00000700000000000000" pitchFamily="2" charset="-78"/>
              </a:rPr>
              <a:t>در </a:t>
            </a:r>
            <a:r>
              <a:rPr lang="fa-IR" sz="1600" b="1" dirty="0">
                <a:latin typeface="2Zar"/>
                <a:ea typeface="Times New Roman" panose="02020603050405020304" pitchFamily="18" charset="0"/>
                <a:cs typeface="B Titr" panose="00000700000000000000" pitchFamily="2" charset="-78"/>
              </a:rPr>
              <a:t>صورت پرداخت قطعی منافع اوراق، مبنای زمان محاسبۀ منافع اوراق، یک ماه قبل از سررسیدهای اوراق خواهد بود و گزارش بانی در این‌خصوص باید تا 15 روز قبل از سررسیدهای پرداخت برای عموم منتشر و همزمان به سازمان ارائه گردد. اظهارنظر امین در خصوص گزارش مذکور باید حداکثر تا 15 روز بعد از سررسیدهای پرداخت به سازمان ارائه گردد. در صورت فزونی منافع محاسبه شده در گزارش امین نسبت به مبالغ پرداختی مذکور، مابه‌التفاوت باید به دارندگان اوراق در مقاطع زمانی مربوطه پرداخت گردد و در صورت کسری، مابه‌التفاوت به بانی عودت نمی‌گردد. مابه‌التفاوت ناشی از کسری مذکور، قابل احتساب در منافع دوره‌های بعد نبوده و پرداخت منافع بر اساس گزارش امین، به منزلۀ مفاصاحساب بانی با دارندگان اوراق برای هر دوره می‌باشد. </a:t>
            </a:r>
          </a:p>
          <a:p>
            <a:pPr marR="45720" algn="just" defTabSz="685800" fontAlgn="base">
              <a:lnSpc>
                <a:spcPct val="190000"/>
              </a:lnSpc>
              <a:spcBef>
                <a:spcPts val="600"/>
              </a:spcBef>
              <a:spcAft>
                <a:spcPct val="0"/>
              </a:spcAft>
              <a:buClr>
                <a:srgbClr val="4F81BD"/>
              </a:buClr>
              <a:buSzPct val="100000"/>
              <a:buBlip>
                <a:blip r:embed="rId2"/>
              </a:buBlip>
              <a:tabLst>
                <a:tab pos="539750" algn="l"/>
              </a:tabLst>
              <a:defRPr/>
            </a:pPr>
            <a:r>
              <a:rPr lang="fa-IR" sz="1600" b="1" dirty="0">
                <a:latin typeface="2Zar"/>
                <a:ea typeface="Times New Roman" panose="02020603050405020304" pitchFamily="18" charset="0"/>
                <a:cs typeface="B Titr" panose="00000700000000000000" pitchFamily="2" charset="-78"/>
              </a:rPr>
              <a:t>	</a:t>
            </a:r>
            <a:r>
              <a:rPr lang="fa-IR" sz="1600" b="1" dirty="0" smtClean="0">
                <a:latin typeface="2Zar"/>
                <a:ea typeface="Times New Roman" panose="02020603050405020304" pitchFamily="18" charset="0"/>
                <a:cs typeface="B Titr" panose="00000700000000000000" pitchFamily="2" charset="-78"/>
              </a:rPr>
              <a:t>در </a:t>
            </a:r>
            <a:r>
              <a:rPr lang="fa-IR" sz="1600" b="1" dirty="0">
                <a:latin typeface="2Zar"/>
                <a:ea typeface="Times New Roman" panose="02020603050405020304" pitchFamily="18" charset="0"/>
                <a:cs typeface="B Titr" panose="00000700000000000000" pitchFamily="2" charset="-78"/>
              </a:rPr>
              <a:t>صورت عدم ارائۀ گزارش یاد‌شده توسط بانی، بانی ملزم به پرداخت منافع حداقل به میزان مبلغ اعلام شده در بیانیۀ ثبت و اعلامیۀ پذیره‌نویسی خواهد بود. عدم ارائۀ گزارش در تاریخ‌های معین، نافی مسئولیت بانی در ارائۀ گزارش نبوده و بانی در هرصورت مکلف به ارائۀ گزارش می‌باشد.</a:t>
            </a:r>
          </a:p>
          <a:p>
            <a:endParaRPr lang="fa-IR" sz="20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001155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3200" dirty="0">
                <a:solidFill>
                  <a:srgbClr val="C00000"/>
                </a:solidFill>
                <a:cs typeface="B Titr" pitchFamily="2" charset="-78"/>
              </a:rPr>
              <a:t>اوراق منفعت – </a:t>
            </a:r>
            <a:r>
              <a:rPr lang="fa-IR" sz="3200" dirty="0" smtClean="0">
                <a:solidFill>
                  <a:srgbClr val="C00000"/>
                </a:solidFill>
                <a:cs typeface="B Titr" pitchFamily="2" charset="-78"/>
              </a:rPr>
              <a:t>شیوۀ پرداخت منافع اوراق </a:t>
            </a:r>
            <a:endParaRPr lang="fa-IR" sz="4800" dirty="0"/>
          </a:p>
        </p:txBody>
      </p:sp>
      <p:sp>
        <p:nvSpPr>
          <p:cNvPr id="3" name="Content Placeholder 2"/>
          <p:cNvSpPr>
            <a:spLocks noGrp="1"/>
          </p:cNvSpPr>
          <p:nvPr>
            <p:ph idx="1"/>
          </p:nvPr>
        </p:nvSpPr>
        <p:spPr/>
        <p:txBody>
          <a:bodyPr>
            <a:noAutofit/>
          </a:bodyPr>
          <a:lstStyle/>
          <a:p>
            <a:pPr marR="45720" algn="just" defTabSz="685800" fontAlgn="base">
              <a:lnSpc>
                <a:spcPct val="190000"/>
              </a:lnSpc>
              <a:spcBef>
                <a:spcPts val="600"/>
              </a:spcBef>
              <a:spcAft>
                <a:spcPct val="0"/>
              </a:spcAft>
              <a:buClr>
                <a:srgbClr val="4F81BD"/>
              </a:buClr>
              <a:buSzPct val="100000"/>
              <a:buBlip>
                <a:blip r:embed="rId2"/>
              </a:buBlip>
              <a:tabLst>
                <a:tab pos="539750" algn="l"/>
              </a:tabLst>
              <a:defRPr/>
            </a:pPr>
            <a:r>
              <a:rPr lang="fa-IR" sz="1800" b="1" dirty="0" smtClean="0">
                <a:latin typeface="2Zar"/>
                <a:ea typeface="Times New Roman" panose="02020603050405020304" pitchFamily="18" charset="0"/>
                <a:cs typeface="B Titr" panose="00000700000000000000" pitchFamily="2" charset="-78"/>
              </a:rPr>
              <a:t>بانی </a:t>
            </a:r>
            <a:r>
              <a:rPr lang="fa-IR" sz="1800" b="1" dirty="0">
                <a:latin typeface="2Zar"/>
                <a:ea typeface="Times New Roman" panose="02020603050405020304" pitchFamily="18" charset="0"/>
                <a:cs typeface="B Titr" panose="00000700000000000000" pitchFamily="2" charset="-78"/>
              </a:rPr>
              <a:t>مکلف است حداکثر 15 روز پس از سررسید اوراق نسبت به محاسبۀ سود قطعی اوراق و ارائۀ آن به امین اقدام نماید. اظهارنظر امین درخصوص گزارش مذکور باید حداکثر تا یک ماه بعد از سررسید به سازمان ارائه گردد. میزان سود قطعی قابل پرداخت به دارندگان اوراق حداکثر ظرف دو ماه پس از سررسید نهایی پرداخت خواهد شد</a:t>
            </a:r>
            <a:r>
              <a:rPr lang="fa-IR" sz="1800" b="1" dirty="0" smtClean="0">
                <a:latin typeface="2Zar"/>
                <a:ea typeface="Times New Roman" panose="02020603050405020304" pitchFamily="18" charset="0"/>
                <a:cs typeface="B Titr" panose="00000700000000000000" pitchFamily="2" charset="-78"/>
              </a:rPr>
              <a:t>.</a:t>
            </a:r>
          </a:p>
          <a:p>
            <a:pPr marR="45720" lvl="0" algn="just" defTabSz="685800" fontAlgn="base">
              <a:lnSpc>
                <a:spcPct val="190000"/>
              </a:lnSpc>
              <a:spcBef>
                <a:spcPts val="600"/>
              </a:spcBef>
              <a:spcAft>
                <a:spcPct val="0"/>
              </a:spcAft>
              <a:buClr>
                <a:srgbClr val="4F81BD"/>
              </a:buClr>
              <a:buSzPct val="100000"/>
              <a:buBlip>
                <a:blip r:embed="rId2"/>
              </a:buBlip>
              <a:tabLst>
                <a:tab pos="539750" algn="l"/>
              </a:tabLst>
              <a:defRPr/>
            </a:pPr>
            <a:r>
              <a:rPr lang="fa-IR" sz="1800" b="1" dirty="0" smtClean="0">
                <a:solidFill>
                  <a:prstClr val="black"/>
                </a:solidFill>
                <a:latin typeface="2Zar"/>
                <a:ea typeface="Times New Roman" panose="02020603050405020304" pitchFamily="18" charset="0"/>
                <a:cs typeface="B Titr" panose="00000700000000000000" pitchFamily="2" charset="-78"/>
              </a:rPr>
              <a:t>بانی می تواند </a:t>
            </a:r>
            <a:r>
              <a:rPr lang="fa-IR" sz="1800" b="1" dirty="0">
                <a:solidFill>
                  <a:prstClr val="black"/>
                </a:solidFill>
                <a:latin typeface="2Zar"/>
                <a:ea typeface="Times New Roman" panose="02020603050405020304" pitchFamily="18" charset="0"/>
                <a:cs typeface="B Titr" panose="00000700000000000000" pitchFamily="2" charset="-78"/>
              </a:rPr>
              <a:t>تقاضای انتشار اوراق منفعت را همراه با اختیار فروش برای </a:t>
            </a:r>
            <a:r>
              <a:rPr lang="fa-IR" sz="1800" b="1" dirty="0" smtClean="0">
                <a:solidFill>
                  <a:prstClr val="black"/>
                </a:solidFill>
                <a:latin typeface="2Zar"/>
                <a:ea typeface="Times New Roman" panose="02020603050405020304" pitchFamily="18" charset="0"/>
                <a:cs typeface="B Titr" panose="00000700000000000000" pitchFamily="2" charset="-78"/>
              </a:rPr>
              <a:t>سرمایه گذاران </a:t>
            </a:r>
            <a:r>
              <a:rPr lang="fa-IR" sz="1800" b="1" dirty="0">
                <a:solidFill>
                  <a:prstClr val="black"/>
                </a:solidFill>
                <a:latin typeface="2Zar"/>
                <a:ea typeface="Times New Roman" panose="02020603050405020304" pitchFamily="18" charset="0"/>
                <a:cs typeface="B Titr" panose="00000700000000000000" pitchFamily="2" charset="-78"/>
              </a:rPr>
              <a:t>و یا اختیار خرید برای خود به سازمان ارائه نماید. انتشار اوراق منفعت همراه با اختیار خرید و یا فروش منوط به اخذ مجوز موردی از سازمان خواهد بود</a:t>
            </a:r>
            <a:r>
              <a:rPr lang="fa-IR" sz="1800" b="1" dirty="0" smtClean="0">
                <a:solidFill>
                  <a:prstClr val="black"/>
                </a:solidFill>
                <a:latin typeface="2Zar"/>
                <a:ea typeface="Times New Roman" panose="02020603050405020304" pitchFamily="18" charset="0"/>
                <a:cs typeface="B Titr" panose="00000700000000000000" pitchFamily="2" charset="-78"/>
              </a:rPr>
              <a:t>.</a:t>
            </a:r>
            <a:endParaRPr lang="fa-IR" sz="1800" b="1" dirty="0">
              <a:latin typeface="2Zar"/>
              <a:ea typeface="Times New Roman" panose="02020603050405020304" pitchFamily="18" charset="0"/>
              <a:cs typeface="B Titr" panose="00000700000000000000" pitchFamily="2" charset="-78"/>
            </a:endParaRPr>
          </a:p>
          <a:p>
            <a:pPr marR="45720" algn="just" defTabSz="685800" fontAlgn="base">
              <a:lnSpc>
                <a:spcPct val="190000"/>
              </a:lnSpc>
              <a:spcBef>
                <a:spcPts val="600"/>
              </a:spcBef>
              <a:spcAft>
                <a:spcPct val="0"/>
              </a:spcAft>
              <a:buClr>
                <a:srgbClr val="4F81BD"/>
              </a:buClr>
              <a:buSzPct val="100000"/>
              <a:buBlip>
                <a:blip r:embed="rId2"/>
              </a:buBlip>
              <a:tabLst>
                <a:tab pos="539750" algn="l"/>
              </a:tabLst>
              <a:defRPr/>
            </a:pPr>
            <a:r>
              <a:rPr lang="fa-IR" sz="1800" b="1" dirty="0" smtClean="0">
                <a:solidFill>
                  <a:srgbClr val="002060"/>
                </a:solidFill>
                <a:latin typeface="2Zar"/>
                <a:ea typeface="Times New Roman" panose="02020603050405020304" pitchFamily="18" charset="0"/>
                <a:cs typeface="B Titr" panose="00000700000000000000" pitchFamily="2" charset="-78"/>
              </a:rPr>
              <a:t>در </a:t>
            </a:r>
            <a:r>
              <a:rPr lang="fa-IR" sz="1800" b="1" dirty="0">
                <a:solidFill>
                  <a:srgbClr val="002060"/>
                </a:solidFill>
                <a:latin typeface="2Zar"/>
                <a:ea typeface="Times New Roman" panose="02020603050405020304" pitchFamily="18" charset="0"/>
                <a:cs typeface="B Titr" panose="00000700000000000000" pitchFamily="2" charset="-78"/>
              </a:rPr>
              <a:t>صورتی که منافع دارایی بر مبنای قرارداد مربوطه به مبلغ معینی باشد، در این حالت مبالغ پرداختی به دارندگان اوراق معین بوده و رعایت  </a:t>
            </a:r>
            <a:r>
              <a:rPr lang="fa-IR" sz="1800" b="1" dirty="0" smtClean="0">
                <a:solidFill>
                  <a:srgbClr val="002060"/>
                </a:solidFill>
                <a:latin typeface="2Zar"/>
                <a:ea typeface="Times New Roman" panose="02020603050405020304" pitchFamily="18" charset="0"/>
                <a:cs typeface="B Titr" panose="00000700000000000000" pitchFamily="2" charset="-78"/>
              </a:rPr>
              <a:t>موارد فوق الزامی </a:t>
            </a:r>
            <a:r>
              <a:rPr lang="fa-IR" sz="1800" b="1" dirty="0">
                <a:solidFill>
                  <a:srgbClr val="002060"/>
                </a:solidFill>
                <a:latin typeface="2Zar"/>
                <a:ea typeface="Times New Roman" panose="02020603050405020304" pitchFamily="18" charset="0"/>
                <a:cs typeface="B Titr" panose="00000700000000000000" pitchFamily="2" charset="-78"/>
              </a:rPr>
              <a:t>نیست.</a:t>
            </a:r>
          </a:p>
          <a:p>
            <a:endParaRPr lang="fa-IR" sz="24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87474595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546056"/>
            <a:ext cx="8229600" cy="600164"/>
          </a:xfrm>
          <a:prstGeom prst="rect">
            <a:avLst/>
          </a:prstGeom>
        </p:spPr>
        <p:txBody>
          <a:bodyPr wrap="square">
            <a:spAutoFit/>
          </a:bodyPr>
          <a:lstStyle/>
          <a:p>
            <a:pPr algn="ctr" fontAlgn="base">
              <a:lnSpc>
                <a:spcPct val="150000"/>
              </a:lnSpc>
              <a:spcBef>
                <a:spcPct val="0"/>
              </a:spcBef>
              <a:spcAft>
                <a:spcPct val="0"/>
              </a:spcAft>
              <a:defRPr/>
            </a:pPr>
            <a:r>
              <a:rPr lang="fa-IR" sz="2400" kern="0" dirty="0" smtClean="0">
                <a:solidFill>
                  <a:prstClr val="black"/>
                </a:solidFill>
                <a:latin typeface="Tw Cen MT"/>
                <a:cs typeface="B Titr" pitchFamily="2" charset="-78"/>
              </a:rPr>
              <a:t>مدل عملیاتی انتشار اوراق منفعت</a:t>
            </a:r>
            <a:endParaRPr lang="fa-IR" sz="2400" kern="0" dirty="0">
              <a:solidFill>
                <a:prstClr val="black"/>
              </a:solidFill>
              <a:latin typeface="Tw Cen MT"/>
              <a:cs typeface="B Titr" pitchFamily="2" charset="-78"/>
            </a:endParaRPr>
          </a:p>
        </p:txBody>
      </p:sp>
      <p:sp>
        <p:nvSpPr>
          <p:cNvPr id="5" name="Rectangle 2"/>
          <p:cNvSpPr>
            <a:spLocks noChangeArrowheads="1"/>
          </p:cNvSpPr>
          <p:nvPr/>
        </p:nvSpPr>
        <p:spPr bwMode="auto">
          <a:xfrm>
            <a:off x="-180528" y="-387424"/>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a-IR"/>
          </a:p>
        </p:txBody>
      </p:sp>
      <p:graphicFrame>
        <p:nvGraphicFramePr>
          <p:cNvPr id="6" name="Object 5"/>
          <p:cNvGraphicFramePr>
            <a:graphicFrameLocks noChangeAspect="1"/>
          </p:cNvGraphicFramePr>
          <p:nvPr>
            <p:extLst>
              <p:ext uri="{D42A27DB-BD31-4B8C-83A1-F6EECF244321}">
                <p14:modId xmlns:p14="http://schemas.microsoft.com/office/powerpoint/2010/main" val="6021714"/>
              </p:ext>
            </p:extLst>
          </p:nvPr>
        </p:nvGraphicFramePr>
        <p:xfrm>
          <a:off x="683569" y="1268760"/>
          <a:ext cx="7776864" cy="5040560"/>
        </p:xfrm>
        <a:graphic>
          <a:graphicData uri="http://schemas.openxmlformats.org/presentationml/2006/ole">
            <mc:AlternateContent xmlns:mc="http://schemas.openxmlformats.org/markup-compatibility/2006">
              <mc:Choice xmlns:v="urn:schemas-microsoft-com:vml" Requires="v">
                <p:oleObj spid="_x0000_s1037" name="Visio" r:id="rId3" imgW="4695891" imgH="2762230" progId="Visio.Drawing.11">
                  <p:embed/>
                </p:oleObj>
              </mc:Choice>
              <mc:Fallback>
                <p:oleObj name="Visio" r:id="rId3" imgW="4695891" imgH="2762230"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9" y="1268760"/>
                        <a:ext cx="7776864" cy="5040560"/>
                      </a:xfrm>
                      <a:prstGeom prst="rect">
                        <a:avLst/>
                      </a:prstGeom>
                      <a:noFill/>
                    </p:spPr>
                  </p:pic>
                </p:oleObj>
              </mc:Fallback>
            </mc:AlternateContent>
          </a:graphicData>
        </a:graphic>
      </p:graphicFrame>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6216136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6790" y="1124744"/>
            <a:ext cx="8064896" cy="2862322"/>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600" b="1" i="0" u="none" strike="noStrike" kern="1200" cap="none" spc="0" normalizeH="0" baseline="0" noProof="0" dirty="0">
                <a:ln>
                  <a:noFill/>
                </a:ln>
                <a:solidFill>
                  <a:srgbClr val="000000"/>
                </a:solidFill>
                <a:effectLst/>
                <a:uLnTx/>
                <a:uFillTx/>
                <a:latin typeface="Arial"/>
                <a:ea typeface="Times New Roman"/>
                <a:cs typeface="B Mitra"/>
              </a:rPr>
              <a:t> </a:t>
            </a:r>
            <a:r>
              <a:rPr kumimoji="0" lang="fa-IR" sz="1600" b="1" i="0" u="none" strike="noStrike" kern="1200" cap="none" spc="0" normalizeH="0" baseline="0" noProof="0" dirty="0" smtClean="0">
                <a:ln>
                  <a:noFill/>
                </a:ln>
                <a:solidFill>
                  <a:srgbClr val="000000"/>
                </a:solidFill>
                <a:effectLst/>
                <a:uLnTx/>
                <a:uFillTx/>
                <a:latin typeface="Arial"/>
                <a:ea typeface="Times New Roman"/>
                <a:cs typeface="B Mitra"/>
              </a:rPr>
              <a:t>وزارت امور اقتصادی و دارایی در سال 1396، طی دو مرحله اوراق</a:t>
            </a:r>
            <a:r>
              <a:rPr kumimoji="0" lang="fa-IR" sz="1600" b="1" i="0" u="none" strike="noStrike" kern="1200" cap="none" spc="0" normalizeH="0" noProof="0" dirty="0" smtClean="0">
                <a:ln>
                  <a:noFill/>
                </a:ln>
                <a:solidFill>
                  <a:srgbClr val="000000"/>
                </a:solidFill>
                <a:effectLst/>
                <a:uLnTx/>
                <a:uFillTx/>
                <a:latin typeface="Arial"/>
                <a:ea typeface="Times New Roman"/>
                <a:cs typeface="B Mitra"/>
              </a:rPr>
              <a:t> منفعت منتشر کرد. </a:t>
            </a:r>
            <a:r>
              <a:rPr lang="fa-IR" sz="1600" b="1" dirty="0" smtClean="0">
                <a:solidFill>
                  <a:srgbClr val="000000"/>
                </a:solidFill>
                <a:latin typeface="Arial"/>
                <a:ea typeface="Times New Roman"/>
                <a:cs typeface="B Mitra"/>
              </a:rPr>
              <a:t>حجم اوراق منتشره در مرحله اول 3000 میلیارد تومان و مرحله دوم 2000 میلیارد تومان بود. به عنوان مثال مشخصات اوراق منتشره در مرحله اول ذکر شده است.</a:t>
            </a:r>
            <a:endParaRPr kumimoji="0" lang="en-US" sz="3200" b="0" i="0" u="none" strike="noStrike" kern="1200" cap="none" spc="0" normalizeH="0" baseline="0" noProof="0" dirty="0">
              <a:ln>
                <a:noFill/>
              </a:ln>
              <a:solidFill>
                <a:prstClr val="black"/>
              </a:solidFill>
              <a:effectLst/>
              <a:uLnTx/>
              <a:uFillTx/>
              <a:latin typeface="Times New Roman"/>
              <a:ea typeface="Times New Roman"/>
              <a:cs typeface="Nazanin"/>
            </a:endParaRPr>
          </a:p>
          <a:p>
            <a:pPr lvl="0" algn="justLow" rtl="1"/>
            <a:r>
              <a:rPr lang="fa-IR" b="1" dirty="0" smtClean="0">
                <a:solidFill>
                  <a:srgbClr val="C00000"/>
                </a:solidFill>
                <a:latin typeface="Times New Roman"/>
                <a:ea typeface="Times New Roman"/>
                <a:cs typeface="B Mitra"/>
              </a:rPr>
              <a:t>الف- </a:t>
            </a:r>
            <a:r>
              <a:rPr lang="fa-IR" b="1" dirty="0">
                <a:solidFill>
                  <a:srgbClr val="C00000"/>
                </a:solidFill>
                <a:latin typeface="Times New Roman"/>
                <a:ea typeface="Times New Roman"/>
                <a:cs typeface="B Mitra"/>
              </a:rPr>
              <a:t>مشخصات </a:t>
            </a:r>
            <a:r>
              <a:rPr lang="fa-IR" b="1" dirty="0" smtClean="0">
                <a:solidFill>
                  <a:srgbClr val="C00000"/>
                </a:solidFill>
                <a:latin typeface="Times New Roman"/>
                <a:ea typeface="Times New Roman"/>
                <a:cs typeface="B Mitra"/>
              </a:rPr>
              <a:t>منافع</a:t>
            </a:r>
            <a:endParaRPr lang="en-US" sz="1600" dirty="0">
              <a:solidFill>
                <a:srgbClr val="C00000"/>
              </a:solidFill>
              <a:latin typeface="Times New Roman"/>
              <a:ea typeface="Times New Roman"/>
              <a:cs typeface="Nazanin"/>
            </a:endParaRPr>
          </a:p>
          <a:p>
            <a:pPr marL="342900" lvl="0" indent="-342900" algn="justLow" rtl="1">
              <a:buSzPts val="1400"/>
              <a:buFont typeface="Wingdings" pitchFamily="2" charset="2"/>
              <a:buChar char="ü"/>
            </a:pPr>
            <a:r>
              <a:rPr lang="fa-IR" sz="1600" b="1" dirty="0" smtClean="0">
                <a:solidFill>
                  <a:prstClr val="black"/>
                </a:solidFill>
                <a:latin typeface="Times New Roman"/>
                <a:ea typeface="Times New Roman"/>
                <a:cs typeface="B Mitra"/>
              </a:rPr>
              <a:t>100 درصد سود ویژه سهم دولت در شرکت ملی پالایش و پخش فرآورده های نفتی ایران</a:t>
            </a:r>
            <a:r>
              <a:rPr lang="fa-IR" dirty="0" smtClean="0">
                <a:solidFill>
                  <a:prstClr val="black"/>
                </a:solidFill>
                <a:latin typeface="Times New Roman"/>
                <a:ea typeface="Times New Roman"/>
                <a:cs typeface="B Mitra"/>
              </a:rPr>
              <a:t>، </a:t>
            </a:r>
            <a:endParaRPr lang="en-US" dirty="0">
              <a:solidFill>
                <a:prstClr val="black"/>
              </a:solidFill>
              <a:latin typeface="Times New Roman"/>
              <a:ea typeface="Times New Roman"/>
              <a:cs typeface="B Mitra"/>
            </a:endParaRPr>
          </a:p>
          <a:p>
            <a:pPr marL="342900" lvl="0" indent="-342900" algn="justLow" rtl="1">
              <a:buSzPts val="1400"/>
              <a:buFont typeface="Wingdings" pitchFamily="2" charset="2"/>
              <a:buChar char="ü"/>
            </a:pPr>
            <a:r>
              <a:rPr lang="fa-IR" sz="1600" b="1" dirty="0" smtClean="0">
                <a:solidFill>
                  <a:prstClr val="black"/>
                </a:solidFill>
                <a:latin typeface="Times New Roman"/>
                <a:ea typeface="Times New Roman"/>
                <a:cs typeface="B Mitra"/>
              </a:rPr>
              <a:t>100 درصد سود ویژه سهم دولت در شرکت سهامی ارتباطات زیرساخت،</a:t>
            </a:r>
            <a:endParaRPr lang="en-US" dirty="0">
              <a:solidFill>
                <a:prstClr val="black"/>
              </a:solidFill>
              <a:latin typeface="Times New Roman"/>
              <a:ea typeface="Times New Roman"/>
              <a:cs typeface="B Mitra"/>
            </a:endParaRPr>
          </a:p>
          <a:p>
            <a:pPr marL="342900" lvl="0" indent="-342900" algn="justLow" rtl="1">
              <a:buSzPts val="1400"/>
              <a:buFont typeface="Wingdings" pitchFamily="2" charset="2"/>
              <a:buChar char="ü"/>
            </a:pPr>
            <a:r>
              <a:rPr lang="fa-IR" sz="1600" b="1" dirty="0" smtClean="0">
                <a:solidFill>
                  <a:prstClr val="black"/>
                </a:solidFill>
                <a:latin typeface="Times New Roman"/>
                <a:ea typeface="Times New Roman"/>
                <a:cs typeface="B Mitra"/>
              </a:rPr>
              <a:t>78 درصد سود ویژه سهم دولت در شرکت ملی گاز ایران- مادر تخصصی.</a:t>
            </a:r>
            <a:endParaRPr lang="en-US" dirty="0">
              <a:solidFill>
                <a:prstClr val="black"/>
              </a:solidFill>
              <a:latin typeface="Times New Roman"/>
              <a:ea typeface="Times New Roman"/>
              <a:cs typeface="B Mitra"/>
            </a:endParaRPr>
          </a:p>
          <a:p>
            <a:pPr lvl="0" algn="justLow" rtl="1"/>
            <a:r>
              <a:rPr lang="fa-IR" sz="1000" b="1" dirty="0">
                <a:solidFill>
                  <a:srgbClr val="000000"/>
                </a:solidFill>
                <a:latin typeface="Arial"/>
                <a:ea typeface="Times New Roman"/>
                <a:cs typeface="B Mitra"/>
              </a:rPr>
              <a:t> </a:t>
            </a:r>
            <a:endParaRPr lang="en-US" sz="1600" dirty="0">
              <a:solidFill>
                <a:prstClr val="black"/>
              </a:solidFill>
              <a:latin typeface="Times New Roman"/>
              <a:ea typeface="Times New Roman"/>
              <a:cs typeface="Nazanin"/>
            </a:endParaRPr>
          </a:p>
          <a:p>
            <a:pPr lvl="0" algn="justLow" rtl="1"/>
            <a:r>
              <a:rPr lang="fa-IR" b="1" dirty="0" smtClean="0">
                <a:solidFill>
                  <a:srgbClr val="C00000"/>
                </a:solidFill>
                <a:latin typeface="Arial"/>
                <a:ea typeface="Times New Roman"/>
                <a:cs typeface="B Mitra"/>
              </a:rPr>
              <a:t>ب- </a:t>
            </a:r>
            <a:r>
              <a:rPr lang="fa-IR" b="1" dirty="0" smtClean="0">
                <a:solidFill>
                  <a:srgbClr val="C00000"/>
                </a:solidFill>
                <a:latin typeface="Times New Roman"/>
                <a:ea typeface="Times New Roman"/>
                <a:cs typeface="B Mitra"/>
              </a:rPr>
              <a:t>شرایط منفعت</a:t>
            </a:r>
            <a:endParaRPr lang="en-US" sz="1600" dirty="0">
              <a:solidFill>
                <a:srgbClr val="C00000"/>
              </a:solidFill>
              <a:latin typeface="Times New Roman"/>
              <a:ea typeface="Times New Roman"/>
              <a:cs typeface="Nazanin"/>
            </a:endParaRPr>
          </a:p>
          <a:p>
            <a:pPr marL="342900" lvl="0" indent="-342900" algn="justLow" rtl="1">
              <a:buFont typeface="Symbol"/>
              <a:buChar char=""/>
            </a:pPr>
            <a:r>
              <a:rPr lang="fa-IR" sz="1600" b="1" dirty="0" smtClean="0">
                <a:solidFill>
                  <a:prstClr val="black"/>
                </a:solidFill>
                <a:latin typeface="Times New Roman"/>
                <a:ea typeface="Times New Roman"/>
                <a:cs typeface="B Mitra"/>
              </a:rPr>
              <a:t>مبلغ کل سود علی الحساب پرداختی: </a:t>
            </a:r>
            <a:r>
              <a:rPr lang="fa-IR" dirty="0" smtClean="0">
                <a:solidFill>
                  <a:prstClr val="black"/>
                </a:solidFill>
                <a:latin typeface="Times New Roman"/>
                <a:ea typeface="Times New Roman"/>
                <a:cs typeface="B Mitra"/>
              </a:rPr>
              <a:t>21000 میلیارد ریال،</a:t>
            </a:r>
            <a:endParaRPr lang="en-US" sz="1600" dirty="0">
              <a:solidFill>
                <a:prstClr val="black"/>
              </a:solidFill>
              <a:latin typeface="Times New Roman"/>
              <a:ea typeface="Times New Roman"/>
              <a:cs typeface="Nazanin"/>
            </a:endParaRPr>
          </a:p>
          <a:p>
            <a:pPr marL="342900" lvl="0" indent="-342900" algn="justLow" rtl="1">
              <a:buFont typeface="Symbol"/>
              <a:buChar char=""/>
            </a:pPr>
            <a:r>
              <a:rPr lang="fa-IR" sz="1600" b="1" dirty="0" smtClean="0">
                <a:solidFill>
                  <a:prstClr val="black"/>
                </a:solidFill>
                <a:latin typeface="Times New Roman"/>
                <a:ea typeface="Times New Roman"/>
                <a:cs typeface="B Mitra"/>
              </a:rPr>
              <a:t>مبلغ کل منافع:</a:t>
            </a:r>
            <a:r>
              <a:rPr lang="fa-IR" dirty="0" smtClean="0">
                <a:solidFill>
                  <a:prstClr val="black"/>
                </a:solidFill>
                <a:latin typeface="Times New Roman"/>
                <a:ea typeface="Times New Roman"/>
                <a:cs typeface="B Mitra"/>
              </a:rPr>
              <a:t>51000 </a:t>
            </a:r>
            <a:r>
              <a:rPr lang="fa-IR" dirty="0">
                <a:solidFill>
                  <a:prstClr val="black"/>
                </a:solidFill>
                <a:latin typeface="Times New Roman"/>
                <a:ea typeface="Times New Roman"/>
                <a:cs typeface="B Mitra"/>
              </a:rPr>
              <a:t>میلیارد ریال.</a:t>
            </a:r>
            <a:endParaRPr lang="en-US" dirty="0">
              <a:solidFill>
                <a:prstClr val="black"/>
              </a:solidFill>
              <a:latin typeface="Times New Roman"/>
              <a:ea typeface="Times New Roman"/>
              <a:cs typeface="B Mitra"/>
            </a:endParaRPr>
          </a:p>
        </p:txBody>
      </p:sp>
      <p:sp>
        <p:nvSpPr>
          <p:cNvPr id="3" name="Rounded Rectangle 2"/>
          <p:cNvSpPr/>
          <p:nvPr/>
        </p:nvSpPr>
        <p:spPr>
          <a:xfrm>
            <a:off x="2483768" y="403838"/>
            <a:ext cx="6109848" cy="451901"/>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1800" b="0" i="0" u="none" strike="noStrike" kern="0" cap="none" spc="0" normalizeH="0" baseline="0" noProof="0" dirty="0" smtClean="0">
                <a:ln>
                  <a:noFill/>
                </a:ln>
                <a:solidFill>
                  <a:sysClr val="window" lastClr="FFFFFF"/>
                </a:solidFill>
                <a:effectLst/>
                <a:uLnTx/>
                <a:uFillTx/>
                <a:latin typeface="Calibri Light" pitchFamily="34" charset="0"/>
                <a:ea typeface="+mn-ea"/>
                <a:cs typeface="B Titr" pitchFamily="2" charset="-78"/>
              </a:rPr>
              <a:t>اوراق منفعت وزارت امور اقتصادی و دارایی</a:t>
            </a:r>
            <a:endParaRPr kumimoji="0" lang="fa-IR" sz="18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26218862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908720"/>
            <a:ext cx="8784976" cy="5516895"/>
          </a:xfrm>
          <a:prstGeom prst="rect">
            <a:avLst/>
          </a:prstGeom>
        </p:spPr>
        <p:txBody>
          <a:bodyPr wrap="square">
            <a:spAutoFit/>
          </a:bodyPr>
          <a:lstStyle/>
          <a:p>
            <a:pPr lvl="0" algn="justLow" rtl="1"/>
            <a:r>
              <a:rPr lang="fa-IR" b="1" dirty="0" smtClean="0">
                <a:solidFill>
                  <a:srgbClr val="C00000"/>
                </a:solidFill>
                <a:latin typeface="Times New Roman"/>
                <a:ea typeface="Times New Roman"/>
                <a:cs typeface="B Mitra"/>
              </a:rPr>
              <a:t>ج- </a:t>
            </a:r>
            <a:r>
              <a:rPr lang="fa-IR" b="1" dirty="0">
                <a:solidFill>
                  <a:srgbClr val="C00000"/>
                </a:solidFill>
                <a:latin typeface="Times New Roman"/>
                <a:ea typeface="Times New Roman"/>
                <a:cs typeface="B Mitra"/>
              </a:rPr>
              <a:t>مشخصات اوراق</a:t>
            </a:r>
            <a:endParaRPr lang="en-US" dirty="0">
              <a:solidFill>
                <a:srgbClr val="C00000"/>
              </a:solidFill>
              <a:latin typeface="Times New Roman"/>
              <a:ea typeface="Times New Roman"/>
              <a:cs typeface="Nazanin"/>
            </a:endParaRPr>
          </a:p>
          <a:p>
            <a:pPr marL="342900" lvl="0" indent="-342900" algn="justLow" rtl="1">
              <a:buSzPts val="1400"/>
              <a:buFont typeface="Wingdings" pitchFamily="2" charset="2"/>
              <a:buChar char="ü"/>
            </a:pPr>
            <a:r>
              <a:rPr lang="fa-IR" b="1" dirty="0">
                <a:solidFill>
                  <a:prstClr val="black"/>
                </a:solidFill>
                <a:latin typeface="Times New Roman"/>
                <a:ea typeface="Times New Roman"/>
                <a:cs typeface="B Mitra"/>
              </a:rPr>
              <a:t>مبلغ کل اوراق: </a:t>
            </a:r>
            <a:r>
              <a:rPr lang="fa-IR" dirty="0">
                <a:solidFill>
                  <a:prstClr val="black"/>
                </a:solidFill>
                <a:latin typeface="Times New Roman"/>
                <a:ea typeface="Times New Roman"/>
                <a:cs typeface="B Mitra"/>
              </a:rPr>
              <a:t>000ر000ر30 میلیون ریال، </a:t>
            </a:r>
            <a:endParaRPr lang="en-US" dirty="0">
              <a:solidFill>
                <a:prstClr val="black"/>
              </a:solidFill>
              <a:latin typeface="Times New Roman"/>
              <a:ea typeface="Times New Roman"/>
              <a:cs typeface="B Mitra"/>
            </a:endParaRPr>
          </a:p>
          <a:p>
            <a:pPr marL="342900" lvl="0" indent="-342900" algn="justLow" rtl="1">
              <a:buSzPts val="1400"/>
              <a:buFont typeface="Wingdings" pitchFamily="2" charset="2"/>
              <a:buChar char="ü"/>
            </a:pPr>
            <a:r>
              <a:rPr lang="fa-IR" b="1" dirty="0">
                <a:solidFill>
                  <a:prstClr val="black"/>
                </a:solidFill>
                <a:latin typeface="Times New Roman"/>
                <a:ea typeface="Times New Roman"/>
                <a:cs typeface="B Mitra"/>
              </a:rPr>
              <a:t>مبلغ اسمی هر ورقه: </a:t>
            </a:r>
            <a:r>
              <a:rPr lang="fa-IR" dirty="0">
                <a:solidFill>
                  <a:prstClr val="black"/>
                </a:solidFill>
                <a:latin typeface="Times New Roman"/>
                <a:ea typeface="Times New Roman"/>
                <a:cs typeface="B Mitra"/>
              </a:rPr>
              <a:t>000ر000ر1 ریال،  </a:t>
            </a:r>
            <a:endParaRPr lang="en-US" dirty="0">
              <a:solidFill>
                <a:prstClr val="black"/>
              </a:solidFill>
              <a:latin typeface="Times New Roman"/>
              <a:ea typeface="Times New Roman"/>
              <a:cs typeface="B Mitra"/>
            </a:endParaRPr>
          </a:p>
          <a:p>
            <a:pPr marL="342900" lvl="0" indent="-342900" algn="justLow" rtl="1">
              <a:buSzPts val="1400"/>
              <a:buFont typeface="Wingdings" pitchFamily="2" charset="2"/>
              <a:buChar char="ü"/>
            </a:pPr>
            <a:r>
              <a:rPr lang="fa-IR" b="1" dirty="0">
                <a:solidFill>
                  <a:prstClr val="black"/>
                </a:solidFill>
                <a:latin typeface="Times New Roman"/>
                <a:ea typeface="Times New Roman"/>
                <a:cs typeface="B Mitra"/>
              </a:rPr>
              <a:t>تعداد کل اوراق: </a:t>
            </a:r>
            <a:r>
              <a:rPr lang="fa-IR" dirty="0">
                <a:solidFill>
                  <a:prstClr val="black"/>
                </a:solidFill>
                <a:latin typeface="Times New Roman"/>
                <a:ea typeface="Times New Roman"/>
                <a:cs typeface="B Mitra"/>
              </a:rPr>
              <a:t>000ر000ر30 ورقه،</a:t>
            </a:r>
            <a:endParaRPr lang="en-US" dirty="0">
              <a:solidFill>
                <a:prstClr val="black"/>
              </a:solidFill>
              <a:latin typeface="Times New Roman"/>
              <a:ea typeface="Times New Roman"/>
              <a:cs typeface="B Mitra"/>
            </a:endParaRPr>
          </a:p>
          <a:p>
            <a:pPr marL="342900" lvl="0" indent="-342900" algn="justLow" rtl="1">
              <a:buSzPts val="1400"/>
              <a:buFont typeface="Wingdings" pitchFamily="2" charset="2"/>
              <a:buChar char="ü"/>
            </a:pPr>
            <a:r>
              <a:rPr lang="fa-IR" b="1" dirty="0">
                <a:solidFill>
                  <a:prstClr val="black"/>
                </a:solidFill>
                <a:latin typeface="Times New Roman"/>
                <a:ea typeface="Times New Roman"/>
                <a:cs typeface="B Mitra"/>
              </a:rPr>
              <a:t>نوع اوراق: </a:t>
            </a:r>
            <a:r>
              <a:rPr lang="fa-IR" dirty="0">
                <a:solidFill>
                  <a:prstClr val="black"/>
                </a:solidFill>
                <a:latin typeface="Times New Roman"/>
                <a:ea typeface="Times New Roman"/>
                <a:cs typeface="B Mitra"/>
              </a:rPr>
              <a:t>با نام،</a:t>
            </a:r>
            <a:endParaRPr lang="en-US" dirty="0">
              <a:solidFill>
                <a:prstClr val="black"/>
              </a:solidFill>
              <a:latin typeface="Times New Roman"/>
              <a:ea typeface="Times New Roman"/>
              <a:cs typeface="B Mitra"/>
            </a:endParaRPr>
          </a:p>
          <a:p>
            <a:pPr marL="342900" lvl="0" indent="-342900" algn="justLow" rtl="1">
              <a:buSzPts val="1400"/>
              <a:buFont typeface="Wingdings" pitchFamily="2" charset="2"/>
              <a:buChar char="ü"/>
            </a:pPr>
            <a:r>
              <a:rPr lang="fa-IR" b="1" dirty="0">
                <a:solidFill>
                  <a:prstClr val="black"/>
                </a:solidFill>
                <a:latin typeface="Times New Roman"/>
                <a:ea typeface="Times New Roman"/>
                <a:cs typeface="B Mitra"/>
              </a:rPr>
              <a:t>نرخ سود علی الحساب اوراق: </a:t>
            </a:r>
            <a:r>
              <a:rPr lang="fa-IR" dirty="0">
                <a:solidFill>
                  <a:prstClr val="black"/>
                </a:solidFill>
                <a:latin typeface="Times New Roman"/>
                <a:ea typeface="Times New Roman"/>
                <a:cs typeface="B Mitra"/>
              </a:rPr>
              <a:t>20 درصد،</a:t>
            </a:r>
            <a:endParaRPr lang="en-US" dirty="0">
              <a:solidFill>
                <a:prstClr val="black"/>
              </a:solidFill>
              <a:latin typeface="Times New Roman"/>
              <a:ea typeface="Times New Roman"/>
              <a:cs typeface="B Mitra"/>
            </a:endParaRPr>
          </a:p>
          <a:p>
            <a:pPr marL="342900" lvl="0" indent="-342900" algn="justLow" rtl="1">
              <a:buSzPts val="1400"/>
              <a:buFont typeface="Wingdings" pitchFamily="2" charset="2"/>
              <a:buChar char="ü"/>
            </a:pPr>
            <a:r>
              <a:rPr lang="fa-IR" b="1" dirty="0">
                <a:solidFill>
                  <a:prstClr val="black"/>
                </a:solidFill>
                <a:latin typeface="Times New Roman"/>
                <a:ea typeface="Times New Roman"/>
                <a:cs typeface="B Mitra"/>
              </a:rPr>
              <a:t>پرداخت‌های مرتبط با اوراق: </a:t>
            </a:r>
            <a:r>
              <a:rPr lang="fa-IR" dirty="0">
                <a:solidFill>
                  <a:prstClr val="black"/>
                </a:solidFill>
                <a:latin typeface="Times New Roman"/>
                <a:ea typeface="Times New Roman"/>
                <a:cs typeface="B Mitra"/>
              </a:rPr>
              <a:t>هر 6 ماه یک‌بار از تاریخ انتشار اوراق،</a:t>
            </a:r>
          </a:p>
          <a:p>
            <a:pPr marL="342900" lvl="0" indent="-342900" algn="justLow" rtl="1">
              <a:buSzPts val="1400"/>
              <a:buFont typeface="Wingdings" pitchFamily="2" charset="2"/>
              <a:buChar char="ü"/>
            </a:pPr>
            <a:r>
              <a:rPr lang="fa-IR" b="1" dirty="0">
                <a:solidFill>
                  <a:prstClr val="black"/>
                </a:solidFill>
                <a:latin typeface="Times New Roman"/>
                <a:ea typeface="Times New Roman"/>
                <a:cs typeface="B Mitra"/>
              </a:rPr>
              <a:t>مدت پذیره نویسی: </a:t>
            </a:r>
            <a:r>
              <a:rPr lang="fa-IR" dirty="0">
                <a:solidFill>
                  <a:prstClr val="black"/>
                </a:solidFill>
                <a:latin typeface="Times New Roman"/>
                <a:ea typeface="Times New Roman"/>
                <a:cs typeface="B Mitra"/>
              </a:rPr>
              <a:t>2 روز،</a:t>
            </a:r>
            <a:endParaRPr lang="en-US" dirty="0">
              <a:solidFill>
                <a:prstClr val="black"/>
              </a:solidFill>
              <a:latin typeface="Times New Roman"/>
              <a:ea typeface="Times New Roman"/>
              <a:cs typeface="B Mitra"/>
            </a:endParaRPr>
          </a:p>
          <a:p>
            <a:pPr marL="342900" lvl="0" indent="-342900" algn="justLow" rtl="1">
              <a:buSzPts val="1400"/>
              <a:buFont typeface="Wingdings" pitchFamily="2" charset="2"/>
              <a:buChar char="ü"/>
            </a:pPr>
            <a:r>
              <a:rPr lang="fa-IR" b="1" dirty="0">
                <a:solidFill>
                  <a:prstClr val="black"/>
                </a:solidFill>
                <a:latin typeface="Times New Roman"/>
                <a:ea typeface="Times New Roman"/>
                <a:cs typeface="B Mitra"/>
              </a:rPr>
              <a:t>دورۀ عمر اوراق: </a:t>
            </a:r>
            <a:r>
              <a:rPr lang="fa-IR" dirty="0">
                <a:solidFill>
                  <a:prstClr val="black"/>
                </a:solidFill>
                <a:latin typeface="Times New Roman"/>
                <a:ea typeface="Times New Roman"/>
                <a:cs typeface="B Mitra"/>
              </a:rPr>
              <a:t>42 ماه،</a:t>
            </a:r>
            <a:endParaRPr lang="en-US" dirty="0">
              <a:solidFill>
                <a:prstClr val="black"/>
              </a:solidFill>
              <a:latin typeface="Times New Roman"/>
              <a:ea typeface="Times New Roman"/>
              <a:cs typeface="B Mitra"/>
            </a:endParaRPr>
          </a:p>
          <a:p>
            <a:pPr marL="342900" lvl="0" indent="-342900" algn="justLow" rtl="1">
              <a:buSzPts val="1400"/>
              <a:buFont typeface="Wingdings" pitchFamily="2" charset="2"/>
              <a:buChar char="ü"/>
            </a:pPr>
            <a:r>
              <a:rPr lang="fa-IR" b="1" dirty="0">
                <a:solidFill>
                  <a:prstClr val="black"/>
                </a:solidFill>
                <a:latin typeface="Times New Roman"/>
                <a:ea typeface="Times New Roman"/>
                <a:cs typeface="B Mitra"/>
              </a:rPr>
              <a:t>معاملات ثانویۀ اوراق سفارش ساخت: </a:t>
            </a:r>
            <a:r>
              <a:rPr lang="fa-IR" dirty="0">
                <a:solidFill>
                  <a:prstClr val="black"/>
                </a:solidFill>
                <a:latin typeface="Times New Roman"/>
                <a:ea typeface="Times New Roman"/>
                <a:cs typeface="B Mitra"/>
              </a:rPr>
              <a:t>قابلیت معامله در فرابورس ایران،</a:t>
            </a:r>
            <a:endParaRPr lang="en-US" dirty="0">
              <a:solidFill>
                <a:prstClr val="black"/>
              </a:solidFill>
              <a:latin typeface="Times New Roman"/>
              <a:ea typeface="Times New Roman"/>
              <a:cs typeface="B Mitra"/>
            </a:endParaRPr>
          </a:p>
          <a:p>
            <a:pPr lvl="0" algn="justLow" rtl="1"/>
            <a:r>
              <a:rPr lang="fa-IR" sz="1050" b="1" dirty="0">
                <a:solidFill>
                  <a:srgbClr val="000000"/>
                </a:solidFill>
                <a:latin typeface="Arial"/>
                <a:ea typeface="Times New Roman"/>
                <a:cs typeface="B Mitra"/>
              </a:rPr>
              <a:t> </a:t>
            </a:r>
            <a:endParaRPr lang="en-US" dirty="0">
              <a:solidFill>
                <a:prstClr val="black"/>
              </a:solidFill>
              <a:latin typeface="Times New Roman"/>
              <a:ea typeface="Times New Roman"/>
              <a:cs typeface="Nazanin"/>
            </a:endParaRPr>
          </a:p>
          <a:p>
            <a:pPr lvl="0" algn="justLow" rtl="1"/>
            <a:r>
              <a:rPr lang="fa-IR" b="1" dirty="0" smtClean="0">
                <a:solidFill>
                  <a:srgbClr val="C00000"/>
                </a:solidFill>
                <a:latin typeface="Arial"/>
                <a:ea typeface="Times New Roman"/>
                <a:cs typeface="B Mitra"/>
              </a:rPr>
              <a:t>د- </a:t>
            </a:r>
            <a:r>
              <a:rPr lang="fa-IR" b="1" dirty="0">
                <a:solidFill>
                  <a:srgbClr val="C00000"/>
                </a:solidFill>
                <a:latin typeface="Times New Roman"/>
                <a:ea typeface="Times New Roman"/>
                <a:cs typeface="B Mitra"/>
              </a:rPr>
              <a:t>ارکان اوراق</a:t>
            </a:r>
            <a:endParaRPr lang="en-US" dirty="0">
              <a:solidFill>
                <a:srgbClr val="C00000"/>
              </a:solidFill>
              <a:latin typeface="Times New Roman"/>
              <a:ea typeface="Times New Roman"/>
              <a:cs typeface="Nazanin"/>
            </a:endParaRPr>
          </a:p>
          <a:p>
            <a:pPr marL="342900" lvl="0" indent="-342900" algn="justLow" rtl="1">
              <a:buFont typeface="Symbol"/>
              <a:buChar char=""/>
            </a:pPr>
            <a:r>
              <a:rPr lang="fa-IR" b="1" dirty="0">
                <a:solidFill>
                  <a:prstClr val="black"/>
                </a:solidFill>
                <a:latin typeface="Times New Roman"/>
                <a:ea typeface="Times New Roman"/>
                <a:cs typeface="B Mitra"/>
              </a:rPr>
              <a:t>ناشر: </a:t>
            </a:r>
            <a:r>
              <a:rPr lang="fa-IR" dirty="0">
                <a:solidFill>
                  <a:prstClr val="black"/>
                </a:solidFill>
                <a:latin typeface="Times New Roman"/>
                <a:ea typeface="Times New Roman"/>
                <a:cs typeface="B Mitra"/>
              </a:rPr>
              <a:t>شرکت واسط مالی شهریور چهارم (با مسؤولیت محدود)،</a:t>
            </a:r>
            <a:endParaRPr lang="en-US" dirty="0">
              <a:solidFill>
                <a:prstClr val="black"/>
              </a:solidFill>
              <a:latin typeface="Times New Roman"/>
              <a:ea typeface="Times New Roman"/>
              <a:cs typeface="Nazanin"/>
            </a:endParaRPr>
          </a:p>
          <a:p>
            <a:pPr marL="342900" lvl="0" indent="-342900" algn="justLow" rtl="1">
              <a:buFont typeface="Symbol"/>
              <a:buChar char=""/>
            </a:pPr>
            <a:r>
              <a:rPr lang="fa-IR" b="1" dirty="0">
                <a:solidFill>
                  <a:prstClr val="black"/>
                </a:solidFill>
                <a:latin typeface="Times New Roman"/>
                <a:ea typeface="Times New Roman"/>
                <a:cs typeface="B Mitra"/>
              </a:rPr>
              <a:t>بانی: </a:t>
            </a:r>
            <a:r>
              <a:rPr lang="fa-IR" dirty="0">
                <a:solidFill>
                  <a:prstClr val="black"/>
                </a:solidFill>
                <a:latin typeface="Times New Roman"/>
                <a:ea typeface="Times New Roman"/>
                <a:cs typeface="B Mitra"/>
              </a:rPr>
              <a:t>وزارت امور اقتصادی و دارایی،</a:t>
            </a:r>
            <a:endParaRPr lang="en-US" dirty="0">
              <a:solidFill>
                <a:prstClr val="black"/>
              </a:solidFill>
              <a:latin typeface="Times New Roman"/>
              <a:ea typeface="Times New Roman"/>
              <a:cs typeface="Nazanin"/>
            </a:endParaRPr>
          </a:p>
          <a:p>
            <a:pPr marL="342900" lvl="0" indent="-342900" algn="justLow" rtl="1">
              <a:buFont typeface="Symbol"/>
              <a:buChar char=""/>
            </a:pPr>
            <a:r>
              <a:rPr lang="fa-IR" b="1" dirty="0">
                <a:solidFill>
                  <a:prstClr val="black"/>
                </a:solidFill>
                <a:latin typeface="Times New Roman"/>
                <a:ea typeface="Times New Roman"/>
                <a:cs typeface="B Mitra"/>
              </a:rPr>
              <a:t>متعهد تامین و تخصیص: </a:t>
            </a:r>
            <a:r>
              <a:rPr lang="fa-IR" dirty="0">
                <a:solidFill>
                  <a:prstClr val="black"/>
                </a:solidFill>
                <a:latin typeface="Times New Roman"/>
                <a:ea typeface="Times New Roman"/>
                <a:cs typeface="B Mitra"/>
              </a:rPr>
              <a:t>سازمان برنامه و بودجه،</a:t>
            </a:r>
            <a:endParaRPr lang="en-US" dirty="0">
              <a:solidFill>
                <a:prstClr val="black"/>
              </a:solidFill>
              <a:latin typeface="Times New Roman"/>
              <a:ea typeface="Times New Roman"/>
              <a:cs typeface="Nazanin"/>
            </a:endParaRPr>
          </a:p>
          <a:p>
            <a:pPr marL="342900" lvl="0" indent="-342900" algn="justLow" rtl="1">
              <a:buFont typeface="Symbol"/>
              <a:buChar char=""/>
            </a:pPr>
            <a:r>
              <a:rPr lang="fa-IR" b="1" dirty="0">
                <a:solidFill>
                  <a:prstClr val="black"/>
                </a:solidFill>
                <a:latin typeface="Times New Roman"/>
                <a:ea typeface="Times New Roman"/>
                <a:cs typeface="B Mitra"/>
              </a:rPr>
              <a:t>متعهد تسویه و پرداخت: </a:t>
            </a:r>
            <a:r>
              <a:rPr lang="fa-IR" dirty="0">
                <a:solidFill>
                  <a:prstClr val="black"/>
                </a:solidFill>
                <a:latin typeface="Times New Roman"/>
                <a:ea typeface="Times New Roman"/>
                <a:cs typeface="B Mitra"/>
              </a:rPr>
              <a:t>خزانه داری کل کشور،</a:t>
            </a:r>
            <a:endParaRPr lang="en-US" dirty="0">
              <a:solidFill>
                <a:prstClr val="black"/>
              </a:solidFill>
              <a:latin typeface="Times New Roman"/>
              <a:ea typeface="Times New Roman"/>
              <a:cs typeface="Nazanin"/>
            </a:endParaRPr>
          </a:p>
          <a:p>
            <a:pPr marL="342900" lvl="0" indent="-342900" algn="justLow" rtl="1">
              <a:buFont typeface="Symbol"/>
              <a:buChar char=""/>
            </a:pPr>
            <a:r>
              <a:rPr lang="fa-IR" b="1" dirty="0">
                <a:solidFill>
                  <a:prstClr val="black"/>
                </a:solidFill>
                <a:latin typeface="Times New Roman"/>
                <a:ea typeface="Times New Roman"/>
                <a:cs typeface="B Mitra"/>
              </a:rPr>
              <a:t>امین: </a:t>
            </a:r>
            <a:r>
              <a:rPr lang="fa-IR" dirty="0">
                <a:solidFill>
                  <a:prstClr val="black"/>
                </a:solidFill>
                <a:latin typeface="Times New Roman"/>
                <a:ea typeface="Times New Roman"/>
                <a:cs typeface="B Mitra"/>
              </a:rPr>
              <a:t>سازمان برنامه و بودجه کشور،</a:t>
            </a:r>
            <a:endParaRPr lang="en-US" dirty="0">
              <a:solidFill>
                <a:prstClr val="black"/>
              </a:solidFill>
              <a:latin typeface="Times New Roman"/>
              <a:ea typeface="Times New Roman"/>
              <a:cs typeface="Nazanin"/>
            </a:endParaRPr>
          </a:p>
          <a:p>
            <a:pPr marL="342900" lvl="0" indent="-342900" algn="justLow" rtl="1">
              <a:buFont typeface="Symbol"/>
              <a:buChar char=""/>
            </a:pPr>
            <a:r>
              <a:rPr lang="fa-IR" b="1" dirty="0">
                <a:solidFill>
                  <a:prstClr val="black"/>
                </a:solidFill>
                <a:latin typeface="Times New Roman"/>
                <a:ea typeface="Times New Roman"/>
                <a:cs typeface="B Mitra"/>
              </a:rPr>
              <a:t>متعهد پذیره‌نویس: </a:t>
            </a:r>
            <a:r>
              <a:rPr lang="fa-IR" dirty="0">
                <a:solidFill>
                  <a:prstClr val="black"/>
                </a:solidFill>
                <a:latin typeface="Times New Roman"/>
                <a:ea typeface="Times New Roman"/>
                <a:cs typeface="B Mitra"/>
              </a:rPr>
              <a:t>بانک سامان مبلغ 5000 میلیارد ریال، تامین سرمایه بانک مسکن مبلغ 5000 میلیارد ریال، تامین سرمایه لوتوس پارسیان مبلغ 3000 میلیارد </a:t>
            </a:r>
            <a:r>
              <a:rPr lang="fa-IR" dirty="0" smtClean="0">
                <a:solidFill>
                  <a:prstClr val="black"/>
                </a:solidFill>
                <a:latin typeface="Times New Roman"/>
                <a:ea typeface="Times New Roman"/>
                <a:cs typeface="B Mitra"/>
              </a:rPr>
              <a:t>ریال</a:t>
            </a:r>
            <a:r>
              <a:rPr lang="fa-IR" dirty="0">
                <a:solidFill>
                  <a:prstClr val="black"/>
                </a:solidFill>
                <a:latin typeface="Times New Roman"/>
                <a:ea typeface="Times New Roman"/>
                <a:cs typeface="B Mitra"/>
              </a:rPr>
              <a:t>،</a:t>
            </a:r>
            <a:endParaRPr lang="fa-IR" dirty="0" smtClean="0">
              <a:solidFill>
                <a:prstClr val="black"/>
              </a:solidFill>
              <a:latin typeface="Times New Roman"/>
              <a:ea typeface="Times New Roman"/>
              <a:cs typeface="B Mitra"/>
            </a:endParaRPr>
          </a:p>
          <a:p>
            <a:pPr marL="342900" lvl="0" indent="-342900" algn="justLow" rtl="1">
              <a:buFont typeface="Symbol"/>
              <a:buChar char=""/>
            </a:pPr>
            <a:r>
              <a:rPr lang="fa-IR" b="1" dirty="0">
                <a:solidFill>
                  <a:prstClr val="black"/>
                </a:solidFill>
                <a:latin typeface="Times New Roman"/>
                <a:ea typeface="Times New Roman"/>
                <a:cs typeface="B Mitra"/>
              </a:rPr>
              <a:t>بازارگردان: </a:t>
            </a:r>
            <a:r>
              <a:rPr lang="fa-IR" dirty="0" smtClean="0">
                <a:solidFill>
                  <a:prstClr val="black"/>
                </a:solidFill>
                <a:latin typeface="Times New Roman"/>
                <a:ea typeface="Times New Roman"/>
                <a:cs typeface="B Mitra"/>
              </a:rPr>
              <a:t>فاقد بازارگردان.</a:t>
            </a:r>
            <a:endParaRPr lang="en-US" dirty="0">
              <a:solidFill>
                <a:prstClr val="black"/>
              </a:solidFill>
              <a:latin typeface="Times New Roman"/>
              <a:ea typeface="Times New Roman"/>
              <a:cs typeface="B Mitra"/>
            </a:endParaRPr>
          </a:p>
        </p:txBody>
      </p:sp>
      <p:sp>
        <p:nvSpPr>
          <p:cNvPr id="3" name="Rounded Rectangle 2"/>
          <p:cNvSpPr/>
          <p:nvPr/>
        </p:nvSpPr>
        <p:spPr>
          <a:xfrm>
            <a:off x="2555776" y="188640"/>
            <a:ext cx="6109848" cy="451901"/>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1800" b="0" i="0" u="none" strike="noStrike" kern="0" cap="none" spc="0" normalizeH="0" baseline="0" noProof="0" dirty="0" smtClean="0">
                <a:ln>
                  <a:noFill/>
                </a:ln>
                <a:solidFill>
                  <a:sysClr val="window" lastClr="FFFFFF"/>
                </a:solidFill>
                <a:effectLst/>
                <a:uLnTx/>
                <a:uFillTx/>
                <a:latin typeface="Calibri Light" pitchFamily="34" charset="0"/>
                <a:ea typeface="+mn-ea"/>
                <a:cs typeface="B Titr" pitchFamily="2" charset="-78"/>
              </a:rPr>
              <a:t>اوراق منفعت وزارت امور اقتصادی و دارایی</a:t>
            </a:r>
            <a:endParaRPr kumimoji="0" lang="fa-IR" sz="18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28600913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1916495" y="3645777"/>
            <a:ext cx="1411938" cy="573793"/>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defRPr/>
            </a:pPr>
            <a:r>
              <a:rPr kumimoji="0" lang="fa-IR" sz="1600" b="0" i="0" u="none" strike="noStrike" kern="0" cap="none" spc="0" normalizeH="0" baseline="0" noProof="0" dirty="0" smtClean="0">
                <a:ln>
                  <a:noFill/>
                </a:ln>
                <a:solidFill>
                  <a:sysClr val="windowText" lastClr="000000"/>
                </a:solidFill>
                <a:effectLst/>
                <a:uLnTx/>
                <a:uFillTx/>
                <a:latin typeface="Calibri"/>
                <a:ea typeface="+mn-ea"/>
                <a:cs typeface="B Mitra" pitchFamily="2" charset="-78"/>
              </a:rPr>
              <a:t>بانک در نقش بانی</a:t>
            </a:r>
            <a:endParaRPr kumimoji="0" lang="fa-IR" sz="1600" b="0" i="0" u="none" strike="noStrike" kern="0" cap="none" spc="0" normalizeH="0" baseline="0" noProof="0" dirty="0" smtClean="0">
              <a:ln>
                <a:noFill/>
              </a:ln>
              <a:solidFill>
                <a:sysClr val="windowText" lastClr="000000"/>
              </a:solidFill>
              <a:effectLst/>
              <a:uLnTx/>
              <a:uFillTx/>
              <a:latin typeface="Arial" pitchFamily="34" charset="0"/>
              <a:ea typeface="+mn-ea"/>
              <a:cs typeface="B Mitra" pitchFamily="2" charset="-78"/>
            </a:endParaRPr>
          </a:p>
        </p:txBody>
      </p:sp>
      <p:sp>
        <p:nvSpPr>
          <p:cNvPr id="7" name="Rectangle 4"/>
          <p:cNvSpPr>
            <a:spLocks noChangeArrowheads="1"/>
          </p:cNvSpPr>
          <p:nvPr/>
        </p:nvSpPr>
        <p:spPr bwMode="auto">
          <a:xfrm>
            <a:off x="4543980" y="3645777"/>
            <a:ext cx="1411938" cy="573793"/>
          </a:xfrm>
          <a:prstGeom prst="rect">
            <a:avLst/>
          </a:prstGeom>
          <a:solidFill>
            <a:srgbClr val="8CB6DC"/>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defRPr/>
            </a:pPr>
            <a:r>
              <a:rPr kumimoji="0" lang="fa-IR" sz="1400" b="0" i="0" u="none" strike="noStrike" kern="1200" cap="none" spc="0" normalizeH="0" baseline="0" noProof="0" dirty="0" smtClean="0">
                <a:ln>
                  <a:noFill/>
                </a:ln>
                <a:solidFill>
                  <a:prstClr val="black"/>
                </a:solidFill>
                <a:effectLst/>
                <a:uLnTx/>
                <a:uFillTx/>
                <a:latin typeface="Calibri"/>
                <a:ea typeface="+mn-ea"/>
                <a:cs typeface="B Titr" pitchFamily="2" charset="-78"/>
              </a:rPr>
              <a:t>نهاد واسط</a:t>
            </a:r>
            <a:endParaRPr kumimoji="0" lang="fa-IR" sz="14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B Titr" pitchFamily="2" charset="-78"/>
            </a:endParaRPr>
          </a:p>
        </p:txBody>
      </p:sp>
      <p:cxnSp>
        <p:nvCxnSpPr>
          <p:cNvPr id="8" name="AutoShape 5"/>
          <p:cNvCxnSpPr>
            <a:cxnSpLocks noChangeShapeType="1"/>
          </p:cNvCxnSpPr>
          <p:nvPr/>
        </p:nvCxnSpPr>
        <p:spPr bwMode="auto">
          <a:xfrm>
            <a:off x="3352064" y="3688972"/>
            <a:ext cx="1195569" cy="1108"/>
          </a:xfrm>
          <a:prstGeom prst="straightConnector1">
            <a:avLst/>
          </a:prstGeom>
          <a:noFill/>
          <a:ln w="9525">
            <a:solidFill>
              <a:srgbClr val="000000"/>
            </a:solidFill>
            <a:round/>
            <a:headEnd/>
            <a:tailEnd type="triangle" w="med" len="med"/>
          </a:ln>
        </p:spPr>
      </p:cxnSp>
      <p:cxnSp>
        <p:nvCxnSpPr>
          <p:cNvPr id="9" name="AutoShape 6"/>
          <p:cNvCxnSpPr>
            <a:cxnSpLocks noChangeShapeType="1"/>
          </p:cNvCxnSpPr>
          <p:nvPr/>
        </p:nvCxnSpPr>
        <p:spPr bwMode="auto">
          <a:xfrm flipH="1">
            <a:off x="3321827" y="4169717"/>
            <a:ext cx="1195569" cy="0"/>
          </a:xfrm>
          <a:prstGeom prst="straightConnector1">
            <a:avLst/>
          </a:prstGeom>
          <a:noFill/>
          <a:ln w="9525">
            <a:solidFill>
              <a:srgbClr val="000000"/>
            </a:solidFill>
            <a:round/>
            <a:headEnd/>
            <a:tailEnd type="triangle" w="med" len="med"/>
          </a:ln>
        </p:spPr>
      </p:cxnSp>
      <p:sp>
        <p:nvSpPr>
          <p:cNvPr id="10" name="Text Box 7"/>
          <p:cNvSpPr txBox="1">
            <a:spLocks noChangeArrowheads="1"/>
          </p:cNvSpPr>
          <p:nvPr/>
        </p:nvSpPr>
        <p:spPr bwMode="auto">
          <a:xfrm>
            <a:off x="3095125" y="3288342"/>
            <a:ext cx="1457712" cy="356682"/>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defRPr/>
            </a:pPr>
            <a:r>
              <a:rPr kumimoji="0" lang="fa-IR" sz="1600" b="1" i="0" u="none" strike="noStrike" kern="1200" cap="none" spc="0" normalizeH="0" baseline="0" noProof="0" dirty="0" smtClean="0">
                <a:ln>
                  <a:noFill/>
                </a:ln>
                <a:solidFill>
                  <a:prstClr val="black"/>
                </a:solidFill>
                <a:effectLst/>
                <a:uLnTx/>
                <a:uFillTx/>
                <a:latin typeface="Calibri"/>
                <a:ea typeface="Arial" pitchFamily="34" charset="0"/>
                <a:cs typeface="B Mitra" pitchFamily="2" charset="-78"/>
              </a:rPr>
              <a:t>4-واگذار</a:t>
            </a:r>
            <a:r>
              <a:rPr lang="fa-IR" sz="1600" b="1" dirty="0" smtClean="0">
                <a:solidFill>
                  <a:prstClr val="black"/>
                </a:solidFill>
                <a:latin typeface="Calibri"/>
                <a:ea typeface="Arial" pitchFamily="34" charset="0"/>
                <a:cs typeface="B Mitra" pitchFamily="2" charset="-78"/>
              </a:rPr>
              <a:t>ی منافع</a:t>
            </a:r>
            <a:endParaRPr kumimoji="0" lang="fa-IR" sz="1600" b="1" i="0" u="none" strike="noStrike" kern="1200" cap="none" spc="0" normalizeH="0" baseline="0" noProof="0" dirty="0" smtClean="0">
              <a:ln>
                <a:noFill/>
              </a:ln>
              <a:solidFill>
                <a:prstClr val="black"/>
              </a:solidFill>
              <a:effectLst/>
              <a:uLnTx/>
              <a:uFillTx/>
              <a:latin typeface="Arial" pitchFamily="34" charset="0"/>
              <a:ea typeface="+mn-ea"/>
              <a:cs typeface="B Mitra" pitchFamily="2" charset="-78"/>
            </a:endParaRPr>
          </a:p>
        </p:txBody>
      </p:sp>
      <p:sp>
        <p:nvSpPr>
          <p:cNvPr id="11" name="Rectangle 8"/>
          <p:cNvSpPr>
            <a:spLocks noChangeArrowheads="1"/>
          </p:cNvSpPr>
          <p:nvPr/>
        </p:nvSpPr>
        <p:spPr bwMode="auto">
          <a:xfrm>
            <a:off x="7216574" y="3625881"/>
            <a:ext cx="1546338" cy="573793"/>
          </a:xfrm>
          <a:prstGeom prst="rect">
            <a:avLst/>
          </a:prstGeom>
          <a:solidFill>
            <a:srgbClr val="8CB6DC"/>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defRPr/>
            </a:pPr>
            <a:r>
              <a:rPr kumimoji="0" lang="fa-IR" sz="1400" b="0" i="0" u="none" strike="noStrike" kern="1200" cap="none" spc="0" normalizeH="0" baseline="0" noProof="0" dirty="0" smtClean="0">
                <a:ln>
                  <a:noFill/>
                </a:ln>
                <a:solidFill>
                  <a:prstClr val="black"/>
                </a:solidFill>
                <a:effectLst/>
                <a:uLnTx/>
                <a:uFillTx/>
                <a:latin typeface="Calibri"/>
                <a:ea typeface="Arial" pitchFamily="34" charset="0"/>
                <a:cs typeface="B Titr" pitchFamily="2" charset="-78"/>
              </a:rPr>
              <a:t>خریداران اوراق</a:t>
            </a:r>
            <a:endParaRPr kumimoji="0" lang="fa-IR" sz="14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B Titr" pitchFamily="2" charset="-78"/>
            </a:endParaRPr>
          </a:p>
        </p:txBody>
      </p:sp>
      <p:cxnSp>
        <p:nvCxnSpPr>
          <p:cNvPr id="12" name="AutoShape 9"/>
          <p:cNvCxnSpPr>
            <a:cxnSpLocks noChangeShapeType="1"/>
          </p:cNvCxnSpPr>
          <p:nvPr/>
        </p:nvCxnSpPr>
        <p:spPr bwMode="auto">
          <a:xfrm>
            <a:off x="6004658" y="3710018"/>
            <a:ext cx="1195569" cy="1108"/>
          </a:xfrm>
          <a:prstGeom prst="straightConnector1">
            <a:avLst/>
          </a:prstGeom>
          <a:noFill/>
          <a:ln w="9525">
            <a:solidFill>
              <a:srgbClr val="000000"/>
            </a:solidFill>
            <a:round/>
            <a:headEnd/>
            <a:tailEnd type="triangle" w="med" len="med"/>
          </a:ln>
        </p:spPr>
      </p:cxnSp>
      <p:cxnSp>
        <p:nvCxnSpPr>
          <p:cNvPr id="13" name="AutoShape 10"/>
          <p:cNvCxnSpPr>
            <a:cxnSpLocks noChangeShapeType="1"/>
          </p:cNvCxnSpPr>
          <p:nvPr/>
        </p:nvCxnSpPr>
        <p:spPr bwMode="auto">
          <a:xfrm flipH="1">
            <a:off x="6004658" y="4190764"/>
            <a:ext cx="1195569" cy="0"/>
          </a:xfrm>
          <a:prstGeom prst="straightConnector1">
            <a:avLst/>
          </a:prstGeom>
          <a:noFill/>
          <a:ln w="9525">
            <a:solidFill>
              <a:srgbClr val="000000"/>
            </a:solidFill>
            <a:round/>
            <a:headEnd/>
            <a:tailEnd type="triangle" w="med" len="med"/>
          </a:ln>
        </p:spPr>
      </p:cxnSp>
      <p:sp>
        <p:nvSpPr>
          <p:cNvPr id="14" name="Text Box 11"/>
          <p:cNvSpPr txBox="1">
            <a:spLocks noChangeArrowheads="1"/>
          </p:cNvSpPr>
          <p:nvPr/>
        </p:nvSpPr>
        <p:spPr bwMode="auto">
          <a:xfrm>
            <a:off x="5839139" y="3255704"/>
            <a:ext cx="1484307" cy="340066"/>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defRPr/>
            </a:pPr>
            <a:r>
              <a:rPr kumimoji="0" lang="fa-IR" sz="1600" b="1" i="0" u="none" strike="noStrike" kern="1200" cap="none" spc="0" normalizeH="0" baseline="0" noProof="0" dirty="0" smtClean="0">
                <a:ln>
                  <a:noFill/>
                </a:ln>
                <a:solidFill>
                  <a:prstClr val="black"/>
                </a:solidFill>
                <a:effectLst/>
                <a:uLnTx/>
                <a:uFillTx/>
                <a:latin typeface="Calibri"/>
                <a:ea typeface="Arial" pitchFamily="34" charset="0"/>
                <a:cs typeface="B Mitra" pitchFamily="2" charset="-78"/>
              </a:rPr>
              <a:t>1-انتشار اوراق</a:t>
            </a:r>
            <a:endParaRPr kumimoji="0" lang="fa-IR" sz="1600" b="1" i="0" u="none" strike="noStrike" kern="1200" cap="none" spc="0" normalizeH="0" baseline="0" noProof="0" dirty="0" smtClean="0">
              <a:ln>
                <a:noFill/>
              </a:ln>
              <a:solidFill>
                <a:prstClr val="black"/>
              </a:solidFill>
              <a:effectLst/>
              <a:uLnTx/>
              <a:uFillTx/>
              <a:latin typeface="Arial" pitchFamily="34" charset="0"/>
              <a:ea typeface="+mn-ea"/>
              <a:cs typeface="B Mitra" pitchFamily="2" charset="-78"/>
            </a:endParaRPr>
          </a:p>
        </p:txBody>
      </p:sp>
      <p:sp>
        <p:nvSpPr>
          <p:cNvPr id="15" name="Text Box 12"/>
          <p:cNvSpPr txBox="1">
            <a:spLocks noChangeArrowheads="1"/>
          </p:cNvSpPr>
          <p:nvPr/>
        </p:nvSpPr>
        <p:spPr bwMode="auto">
          <a:xfrm>
            <a:off x="3206628" y="4240690"/>
            <a:ext cx="1495384" cy="53502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defRPr/>
            </a:pPr>
            <a:r>
              <a:rPr kumimoji="0" lang="fa-IR" sz="1600" b="1" i="0" u="none" strike="noStrike" kern="1200" cap="none" spc="0" normalizeH="0" baseline="0" noProof="0" dirty="0" smtClean="0">
                <a:ln>
                  <a:noFill/>
                </a:ln>
                <a:solidFill>
                  <a:prstClr val="black"/>
                </a:solidFill>
                <a:effectLst/>
                <a:uLnTx/>
                <a:uFillTx/>
                <a:latin typeface="Calibri"/>
                <a:ea typeface="Arial" pitchFamily="34" charset="0"/>
                <a:cs typeface="B Mitra" pitchFamily="2" charset="-78"/>
              </a:rPr>
              <a:t>3-پرداخت وجه</a:t>
            </a:r>
            <a:endParaRPr kumimoji="0" lang="fa-IR" sz="1600" b="1" i="0" u="none" strike="noStrike" kern="1200" cap="none" spc="0" normalizeH="0" baseline="0" noProof="0" dirty="0" smtClean="0">
              <a:ln>
                <a:noFill/>
              </a:ln>
              <a:solidFill>
                <a:prstClr val="black"/>
              </a:solidFill>
              <a:effectLst/>
              <a:uLnTx/>
              <a:uFillTx/>
              <a:latin typeface="Arial" pitchFamily="34" charset="0"/>
              <a:ea typeface="+mn-ea"/>
              <a:cs typeface="B Mitra" pitchFamily="2" charset="-78"/>
            </a:endParaRPr>
          </a:p>
        </p:txBody>
      </p:sp>
      <p:sp>
        <p:nvSpPr>
          <p:cNvPr id="16" name="Text Box 13"/>
          <p:cNvSpPr txBox="1">
            <a:spLocks noChangeArrowheads="1"/>
          </p:cNvSpPr>
          <p:nvPr/>
        </p:nvSpPr>
        <p:spPr bwMode="auto">
          <a:xfrm>
            <a:off x="5849377" y="4270519"/>
            <a:ext cx="1578830" cy="523946"/>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defRPr/>
            </a:pPr>
            <a:r>
              <a:rPr kumimoji="0" lang="fa-IR" sz="1600" b="1" i="0" u="none" strike="noStrike" kern="1200" cap="none" spc="0" normalizeH="0" baseline="0" noProof="0" dirty="0" smtClean="0">
                <a:ln>
                  <a:noFill/>
                </a:ln>
                <a:solidFill>
                  <a:prstClr val="black"/>
                </a:solidFill>
                <a:effectLst/>
                <a:uLnTx/>
                <a:uFillTx/>
                <a:latin typeface="Calibri"/>
                <a:ea typeface="Arial" pitchFamily="34" charset="0"/>
                <a:cs typeface="B Mitra" pitchFamily="2" charset="-78"/>
              </a:rPr>
              <a:t>2-پرداخت وجه</a:t>
            </a:r>
            <a:endParaRPr kumimoji="0" lang="fa-IR" sz="1600" b="1" i="0" u="none" strike="noStrike" kern="1200" cap="none" spc="0" normalizeH="0" baseline="0" noProof="0" dirty="0" smtClean="0">
              <a:ln>
                <a:noFill/>
              </a:ln>
              <a:solidFill>
                <a:prstClr val="black"/>
              </a:solidFill>
              <a:effectLst/>
              <a:uLnTx/>
              <a:uFillTx/>
              <a:latin typeface="Arial" pitchFamily="34" charset="0"/>
              <a:ea typeface="+mn-ea"/>
              <a:cs typeface="B Mitra" pitchFamily="2" charset="-78"/>
            </a:endParaRPr>
          </a:p>
        </p:txBody>
      </p:sp>
      <p:sp>
        <p:nvSpPr>
          <p:cNvPr id="17" name="Rectangle 14"/>
          <p:cNvSpPr>
            <a:spLocks noChangeArrowheads="1"/>
          </p:cNvSpPr>
          <p:nvPr/>
        </p:nvSpPr>
        <p:spPr bwMode="auto">
          <a:xfrm>
            <a:off x="7226810" y="2038567"/>
            <a:ext cx="1546338" cy="573793"/>
          </a:xfrm>
          <a:prstGeom prst="rect">
            <a:avLst/>
          </a:prstGeom>
          <a:solidFill>
            <a:srgbClr val="8CB6DC"/>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defRPr/>
            </a:pPr>
            <a:r>
              <a:rPr kumimoji="0" lang="fa-IR" sz="1400" b="0" i="0" u="none" strike="noStrike" kern="1200" cap="none" spc="0" normalizeH="0" baseline="0" noProof="0" dirty="0" smtClean="0">
                <a:ln>
                  <a:noFill/>
                </a:ln>
                <a:solidFill>
                  <a:prstClr val="black"/>
                </a:solidFill>
                <a:effectLst/>
                <a:uLnTx/>
                <a:uFillTx/>
                <a:latin typeface="Calibri"/>
                <a:ea typeface="Arial" pitchFamily="34" charset="0"/>
                <a:cs typeface="B Titr" pitchFamily="2" charset="-78"/>
              </a:rPr>
              <a:t>عامل پرداخت</a:t>
            </a:r>
            <a:endParaRPr kumimoji="0" lang="fa-IR" sz="14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B Titr" pitchFamily="2" charset="-78"/>
            </a:endParaRPr>
          </a:p>
        </p:txBody>
      </p:sp>
      <p:cxnSp>
        <p:nvCxnSpPr>
          <p:cNvPr id="18" name="AutoShape 15"/>
          <p:cNvCxnSpPr>
            <a:cxnSpLocks noChangeShapeType="1"/>
          </p:cNvCxnSpPr>
          <p:nvPr/>
        </p:nvCxnSpPr>
        <p:spPr bwMode="auto">
          <a:xfrm>
            <a:off x="2609190" y="4270597"/>
            <a:ext cx="0" cy="1178601"/>
          </a:xfrm>
          <a:prstGeom prst="straightConnector1">
            <a:avLst/>
          </a:prstGeom>
          <a:noFill/>
          <a:ln w="9525">
            <a:solidFill>
              <a:srgbClr val="000000"/>
            </a:solidFill>
            <a:round/>
            <a:headEnd/>
            <a:tailEnd/>
          </a:ln>
        </p:spPr>
      </p:cxnSp>
      <p:cxnSp>
        <p:nvCxnSpPr>
          <p:cNvPr id="19" name="AutoShape 16"/>
          <p:cNvCxnSpPr>
            <a:cxnSpLocks noChangeShapeType="1"/>
          </p:cNvCxnSpPr>
          <p:nvPr/>
        </p:nvCxnSpPr>
        <p:spPr bwMode="auto">
          <a:xfrm flipH="1">
            <a:off x="2617804" y="5449120"/>
            <a:ext cx="2615630" cy="0"/>
          </a:xfrm>
          <a:prstGeom prst="straightConnector1">
            <a:avLst/>
          </a:prstGeom>
          <a:noFill/>
          <a:ln w="9525">
            <a:solidFill>
              <a:srgbClr val="000000"/>
            </a:solidFill>
            <a:round/>
            <a:headEnd/>
            <a:tailEnd/>
          </a:ln>
        </p:spPr>
      </p:cxnSp>
      <p:cxnSp>
        <p:nvCxnSpPr>
          <p:cNvPr id="20" name="AutoShape 17"/>
          <p:cNvCxnSpPr>
            <a:cxnSpLocks noChangeShapeType="1"/>
          </p:cNvCxnSpPr>
          <p:nvPr/>
        </p:nvCxnSpPr>
        <p:spPr bwMode="auto">
          <a:xfrm flipV="1">
            <a:off x="5226593" y="4270599"/>
            <a:ext cx="0" cy="1178601"/>
          </a:xfrm>
          <a:prstGeom prst="straightConnector1">
            <a:avLst/>
          </a:prstGeom>
          <a:noFill/>
          <a:ln w="9525">
            <a:solidFill>
              <a:srgbClr val="000000"/>
            </a:solidFill>
            <a:round/>
            <a:headEnd/>
            <a:tailEnd type="triangle" w="med" len="med"/>
          </a:ln>
        </p:spPr>
      </p:cxnSp>
      <p:cxnSp>
        <p:nvCxnSpPr>
          <p:cNvPr id="21" name="AutoShape 18"/>
          <p:cNvCxnSpPr>
            <a:cxnSpLocks noChangeShapeType="1"/>
          </p:cNvCxnSpPr>
          <p:nvPr/>
        </p:nvCxnSpPr>
        <p:spPr bwMode="auto">
          <a:xfrm flipV="1">
            <a:off x="5226593" y="2312091"/>
            <a:ext cx="0" cy="1333680"/>
          </a:xfrm>
          <a:prstGeom prst="straightConnector1">
            <a:avLst/>
          </a:prstGeom>
          <a:noFill/>
          <a:ln w="9525">
            <a:solidFill>
              <a:srgbClr val="000000"/>
            </a:solidFill>
            <a:round/>
            <a:headEnd/>
            <a:tailEnd/>
          </a:ln>
        </p:spPr>
      </p:cxnSp>
      <p:cxnSp>
        <p:nvCxnSpPr>
          <p:cNvPr id="22" name="AutoShape 19"/>
          <p:cNvCxnSpPr>
            <a:cxnSpLocks noChangeShapeType="1"/>
            <a:endCxn id="17" idx="1"/>
          </p:cNvCxnSpPr>
          <p:nvPr/>
        </p:nvCxnSpPr>
        <p:spPr bwMode="auto">
          <a:xfrm>
            <a:off x="5233433" y="2325463"/>
            <a:ext cx="1993377" cy="1"/>
          </a:xfrm>
          <a:prstGeom prst="straightConnector1">
            <a:avLst/>
          </a:prstGeom>
          <a:noFill/>
          <a:ln w="9525">
            <a:solidFill>
              <a:srgbClr val="000000"/>
            </a:solidFill>
            <a:round/>
            <a:headEnd/>
            <a:tailEnd type="triangle" w="med" len="med"/>
          </a:ln>
        </p:spPr>
      </p:cxnSp>
      <p:cxnSp>
        <p:nvCxnSpPr>
          <p:cNvPr id="23" name="AutoShape 20"/>
          <p:cNvCxnSpPr>
            <a:cxnSpLocks noChangeShapeType="1"/>
          </p:cNvCxnSpPr>
          <p:nvPr/>
        </p:nvCxnSpPr>
        <p:spPr bwMode="auto">
          <a:xfrm>
            <a:off x="7926871" y="2667745"/>
            <a:ext cx="738" cy="988075"/>
          </a:xfrm>
          <a:prstGeom prst="straightConnector1">
            <a:avLst/>
          </a:prstGeom>
          <a:noFill/>
          <a:ln w="9525">
            <a:solidFill>
              <a:srgbClr val="000000"/>
            </a:solidFill>
            <a:round/>
            <a:headEnd/>
            <a:tailEnd type="triangle" w="med" len="med"/>
          </a:ln>
        </p:spPr>
      </p:cxnSp>
      <p:sp>
        <p:nvSpPr>
          <p:cNvPr id="24" name="Text Box 21"/>
          <p:cNvSpPr txBox="1">
            <a:spLocks noChangeArrowheads="1"/>
          </p:cNvSpPr>
          <p:nvPr/>
        </p:nvSpPr>
        <p:spPr bwMode="auto">
          <a:xfrm>
            <a:off x="2209704" y="5538924"/>
            <a:ext cx="3323076" cy="69453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defRPr/>
            </a:pPr>
            <a:r>
              <a:rPr kumimoji="0" lang="fa-IR" sz="1600" b="1" i="0" u="none" strike="noStrike" kern="1200" cap="none" spc="0" normalizeH="0" baseline="0" noProof="0" dirty="0" smtClean="0">
                <a:ln>
                  <a:noFill/>
                </a:ln>
                <a:solidFill>
                  <a:prstClr val="black"/>
                </a:solidFill>
                <a:effectLst/>
                <a:uLnTx/>
                <a:uFillTx/>
                <a:latin typeface="Calibri"/>
                <a:ea typeface="Arial" pitchFamily="34" charset="0"/>
                <a:cs typeface="B Mitra" pitchFamily="2" charset="-78"/>
              </a:rPr>
              <a:t>5- واریز وجوه حاصل از </a:t>
            </a:r>
            <a:r>
              <a:rPr kumimoji="0" lang="fa-IR" sz="1600" b="1" i="0" u="none" strike="noStrike" kern="1200" cap="none" spc="0" normalizeH="0" noProof="0" dirty="0" smtClean="0">
                <a:ln>
                  <a:noFill/>
                </a:ln>
                <a:solidFill>
                  <a:prstClr val="black"/>
                </a:solidFill>
                <a:effectLst/>
                <a:uLnTx/>
                <a:uFillTx/>
                <a:latin typeface="Calibri"/>
                <a:ea typeface="Arial" pitchFamily="34" charset="0"/>
                <a:cs typeface="B Mitra" pitchFamily="2" charset="-78"/>
              </a:rPr>
              <a:t>منافع</a:t>
            </a:r>
            <a:endParaRPr kumimoji="0" lang="fa-IR" sz="1600" b="1" i="0" u="none" strike="noStrike" kern="1200" cap="none" spc="0" normalizeH="0" baseline="0" noProof="0" dirty="0" smtClean="0">
              <a:ln>
                <a:noFill/>
              </a:ln>
              <a:solidFill>
                <a:prstClr val="black"/>
              </a:solidFill>
              <a:effectLst/>
              <a:uLnTx/>
              <a:uFillTx/>
              <a:latin typeface="Calibri"/>
              <a:ea typeface="Arial" pitchFamily="34" charset="0"/>
              <a:cs typeface="B Mitra" pitchFamily="2" charset="-78"/>
            </a:endParaRPr>
          </a:p>
        </p:txBody>
      </p:sp>
      <p:sp>
        <p:nvSpPr>
          <p:cNvPr id="25" name="Text Box 22"/>
          <p:cNvSpPr txBox="1">
            <a:spLocks noChangeArrowheads="1"/>
          </p:cNvSpPr>
          <p:nvPr/>
        </p:nvSpPr>
        <p:spPr bwMode="auto">
          <a:xfrm>
            <a:off x="3966048" y="1663683"/>
            <a:ext cx="3247330" cy="376621"/>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defRPr/>
            </a:pPr>
            <a:r>
              <a:rPr kumimoji="0" lang="fa-IR" sz="14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B Mitra" pitchFamily="2" charset="-78"/>
              </a:rPr>
              <a:t>7-پرداخت وجوه مرتبط با اوراق</a:t>
            </a:r>
            <a:endParaRPr kumimoji="0" lang="en-US" sz="14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B Mitra" pitchFamily="2" charset="-78"/>
            </a:endParaRPr>
          </a:p>
        </p:txBody>
      </p:sp>
      <p:sp>
        <p:nvSpPr>
          <p:cNvPr id="27" name="Text Box 23"/>
          <p:cNvSpPr txBox="1">
            <a:spLocks noChangeArrowheads="1"/>
          </p:cNvSpPr>
          <p:nvPr/>
        </p:nvSpPr>
        <p:spPr bwMode="auto">
          <a:xfrm>
            <a:off x="7956376" y="2805381"/>
            <a:ext cx="1131470" cy="839643"/>
          </a:xfrm>
          <a:prstGeom prst="rect">
            <a:avLst/>
          </a:prstGeom>
          <a:no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a-IR" sz="13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B Mitra" pitchFamily="2" charset="-78"/>
              </a:rPr>
              <a:t>8-پرداخت مبالغ مرتبط با اوراق به سرمایه گذاران</a:t>
            </a:r>
            <a:endParaRPr kumimoji="0" lang="en-US" sz="1300" b="1" i="0" u="none" strike="noStrike" kern="1200" cap="none" spc="0" normalizeH="0" baseline="0" noProof="0" dirty="0">
              <a:ln>
                <a:noFill/>
              </a:ln>
              <a:solidFill>
                <a:prstClr val="black"/>
              </a:solidFill>
              <a:effectLst/>
              <a:uLnTx/>
              <a:uFillTx/>
              <a:latin typeface="Arial" panose="020B0604020202020204" pitchFamily="34" charset="0"/>
              <a:ea typeface="+mn-ea"/>
              <a:cs typeface="B Mitra" pitchFamily="2" charset="-78"/>
            </a:endParaRPr>
          </a:p>
        </p:txBody>
      </p:sp>
      <p:sp>
        <p:nvSpPr>
          <p:cNvPr id="28" name="Rectangle 3"/>
          <p:cNvSpPr>
            <a:spLocks noChangeArrowheads="1"/>
          </p:cNvSpPr>
          <p:nvPr/>
        </p:nvSpPr>
        <p:spPr bwMode="auto">
          <a:xfrm>
            <a:off x="1947242" y="3631727"/>
            <a:ext cx="1385393" cy="622532"/>
          </a:xfrm>
          <a:prstGeom prst="rect">
            <a:avLst/>
          </a:prstGeom>
          <a:solidFill>
            <a:srgbClr val="8CB6DC"/>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defRPr/>
            </a:pPr>
            <a:r>
              <a:rPr kumimoji="0" lang="fa-IR" sz="1400" b="0" i="0" u="none" strike="noStrike" kern="0" cap="none" spc="0" normalizeH="0" baseline="0" noProof="0" dirty="0" smtClean="0">
                <a:ln>
                  <a:noFill/>
                </a:ln>
                <a:solidFill>
                  <a:sysClr val="windowText" lastClr="000000"/>
                </a:solidFill>
                <a:effectLst/>
                <a:uLnTx/>
                <a:uFillTx/>
                <a:latin typeface="Calibri"/>
                <a:ea typeface="+mn-ea"/>
                <a:cs typeface="B Titr" pitchFamily="2" charset="-78"/>
              </a:rPr>
              <a:t>بانی (دولت)</a:t>
            </a:r>
            <a:endParaRPr kumimoji="0" lang="fa-IR" sz="1400" b="0" i="0" u="none" strike="noStrike" kern="0" cap="none" spc="0" normalizeH="0" baseline="0" noProof="0" dirty="0" smtClean="0">
              <a:ln>
                <a:noFill/>
              </a:ln>
              <a:solidFill>
                <a:sysClr val="windowText" lastClr="000000"/>
              </a:solidFill>
              <a:effectLst/>
              <a:uLnTx/>
              <a:uFillTx/>
              <a:latin typeface="Arial" panose="020B0604020202020204" pitchFamily="34" charset="0"/>
              <a:ea typeface="+mn-ea"/>
              <a:cs typeface="B Titr" pitchFamily="2" charset="-78"/>
            </a:endParaRPr>
          </a:p>
        </p:txBody>
      </p:sp>
      <p:sp>
        <p:nvSpPr>
          <p:cNvPr id="33" name="Rounded Rectangle 32"/>
          <p:cNvSpPr/>
          <p:nvPr/>
        </p:nvSpPr>
        <p:spPr>
          <a:xfrm>
            <a:off x="2033035" y="512364"/>
            <a:ext cx="6475936" cy="583550"/>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fa-IR" sz="24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rPr>
              <a:t>مدل </a:t>
            </a:r>
            <a:r>
              <a:rPr kumimoji="0" lang="fa-IR" sz="2400" b="0" i="0" u="none" strike="noStrike" kern="0" cap="none" spc="0" normalizeH="0" baseline="0" noProof="0" dirty="0" smtClean="0">
                <a:ln>
                  <a:noFill/>
                </a:ln>
                <a:solidFill>
                  <a:sysClr val="window" lastClr="FFFFFF"/>
                </a:solidFill>
                <a:effectLst/>
                <a:uLnTx/>
                <a:uFillTx/>
                <a:latin typeface="Calibri Light" pitchFamily="34" charset="0"/>
                <a:ea typeface="+mn-ea"/>
                <a:cs typeface="B Titr" pitchFamily="2" charset="-78"/>
              </a:rPr>
              <a:t>عملیاتی اوراق منفعت وزارت امور اقتصادی و دارایی</a:t>
            </a:r>
            <a:endParaRPr kumimoji="0" lang="fa-IR" sz="2400" b="0" i="0" u="none" strike="noStrike" kern="0" cap="none" spc="0" normalizeH="0" baseline="0" noProof="0" dirty="0">
              <a:ln>
                <a:noFill/>
              </a:ln>
              <a:solidFill>
                <a:sysClr val="window" lastClr="FFFFFF"/>
              </a:solidFill>
              <a:effectLst/>
              <a:uLnTx/>
              <a:uFillTx/>
              <a:latin typeface="Calibri Light" pitchFamily="34" charset="0"/>
              <a:ea typeface="+mn-ea"/>
              <a:cs typeface="B Titr" pitchFamily="2" charset="-78"/>
            </a:endParaRPr>
          </a:p>
        </p:txBody>
      </p:sp>
      <p:pic>
        <p:nvPicPr>
          <p:cNvPr id="26" name="Picture 2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58706068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71472" y="2719984"/>
            <a:ext cx="8001056" cy="2554545"/>
          </a:xfrm>
          <a:prstGeom prst="rect">
            <a:avLst/>
          </a:prstGeom>
          <a:noFill/>
        </p:spPr>
        <p:txBody>
          <a:bodyPr wrap="square" rtlCol="1">
            <a:spAutoFit/>
          </a:bodyPr>
          <a:lstStyle/>
          <a:p>
            <a:pPr algn="ctr"/>
            <a:r>
              <a:rPr lang="fa-IR" sz="8000" dirty="0" smtClean="0">
                <a:effectLst>
                  <a:outerShdw blurRad="38100" dist="38100" dir="2700000" algn="tl">
                    <a:srgbClr val="000000">
                      <a:alpha val="43137"/>
                    </a:srgbClr>
                  </a:outerShdw>
                </a:effectLst>
                <a:cs typeface="B Majid Shadow" pitchFamily="2" charset="-78"/>
              </a:rPr>
              <a:t>اوراق رهنی</a:t>
            </a:r>
            <a:endParaRPr lang="en-US" sz="8000" dirty="0" smtClean="0">
              <a:effectLst>
                <a:outerShdw blurRad="38100" dist="38100" dir="2700000" algn="tl">
                  <a:srgbClr val="000000">
                    <a:alpha val="43137"/>
                  </a:srgbClr>
                </a:outerShdw>
              </a:effectLst>
              <a:cs typeface="B Majid Shadow" pitchFamily="2" charset="-78"/>
            </a:endParaRPr>
          </a:p>
          <a:p>
            <a:pPr algn="ctr"/>
            <a:endParaRPr lang="fa-IR" sz="8000" dirty="0">
              <a:effectLst>
                <a:outerShdw blurRad="38100" dist="38100" dir="2700000" algn="tl">
                  <a:srgbClr val="000000">
                    <a:alpha val="43137"/>
                  </a:srgbClr>
                </a:outerShdw>
              </a:effectLst>
              <a:cs typeface="B Majid Shadow" pitchFamily="2" charset="-78"/>
            </a:endParaRPr>
          </a:p>
        </p:txBody>
      </p:sp>
      <p:pic>
        <p:nvPicPr>
          <p:cNvPr id="7" name="Picture 6" descr="j0438680.jpg"/>
          <p:cNvPicPr>
            <a:picLocks noChangeAspect="1"/>
          </p:cNvPicPr>
          <p:nvPr/>
        </p:nvPicPr>
        <p:blipFill>
          <a:blip r:embed="rId2" cstate="print"/>
          <a:srcRect/>
          <a:stretch>
            <a:fillRect/>
          </a:stretch>
        </p:blipFill>
        <p:spPr bwMode="auto">
          <a:xfrm>
            <a:off x="5715008" y="0"/>
            <a:ext cx="3428992" cy="2571744"/>
          </a:xfrm>
          <a:prstGeom prst="rect">
            <a:avLst/>
          </a:prstGeom>
          <a:noFill/>
          <a:ln w="9525">
            <a:noFill/>
            <a:miter lim="800000"/>
            <a:headEnd/>
            <a:tailEnd/>
          </a:ln>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49154601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7429500" cy="796925"/>
          </a:xfrm>
        </p:spPr>
        <p:txBody>
          <a:bodyPr>
            <a:normAutofit fontScale="90000"/>
          </a:bodyPr>
          <a:lstStyle/>
          <a:p>
            <a:pPr lvl="2" algn="r" rtl="1">
              <a:spcBef>
                <a:spcPct val="0"/>
              </a:spcBef>
            </a:pP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تعریف اوراق رهنی مصوب </a:t>
            </a:r>
            <a:r>
              <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شورا (مورخ </a:t>
            </a: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88/05/05)</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323528" y="1643063"/>
            <a:ext cx="8568952" cy="4525962"/>
          </a:xfrm>
        </p:spPr>
        <p:txBody>
          <a:bodyPr>
            <a:normAutofit/>
          </a:bodyPr>
          <a:lstStyle/>
          <a:p>
            <a:pPr marL="342900" marR="45720" lvl="2" indent="-342900" algn="justLow">
              <a:lnSpc>
                <a:spcPct val="180000"/>
              </a:lnSpc>
              <a:buClr>
                <a:schemeClr val="tx2"/>
              </a:buClr>
              <a:buSzPct val="95000"/>
              <a:defRPr/>
            </a:pPr>
            <a:r>
              <a:rPr lang="fa-IR" sz="3700" b="1" dirty="0" smtClean="0">
                <a:ln w="11430"/>
                <a:solidFill>
                  <a:schemeClr val="tx2"/>
                </a:solidFill>
                <a:cs typeface="B Mitra" pitchFamily="2" charset="-78"/>
              </a:rPr>
              <a:t>اوراق رهنی </a:t>
            </a:r>
            <a:r>
              <a:rPr lang="en-US" sz="3700" b="1" dirty="0" smtClean="0">
                <a:ln w="11430"/>
                <a:solidFill>
                  <a:schemeClr val="tx2"/>
                </a:solidFill>
                <a:cs typeface="B Mitra" pitchFamily="2" charset="-78"/>
              </a:rPr>
              <a:t>(MBS)</a:t>
            </a:r>
            <a:r>
              <a:rPr lang="fa-IR" sz="3700" b="1" dirty="0" smtClean="0">
                <a:ln w="11430"/>
                <a:solidFill>
                  <a:schemeClr val="tx2"/>
                </a:solidFill>
                <a:cs typeface="B Mitra" pitchFamily="2" charset="-78"/>
              </a:rPr>
              <a:t> : اوراق بهاداري است كه به منظور خرید مطالبات رهنی توسط ناشر منتشر می‌شود. این اوراق قابل‌معامله در بورس‌ها یا بازارهای خارج از بورس می‌باشند.</a:t>
            </a:r>
            <a:endParaRPr lang="en-US" sz="3700" b="1" dirty="0" smtClean="0">
              <a:ln w="11430"/>
              <a:solidFill>
                <a:schemeClr val="tx2"/>
              </a:solidFill>
              <a:cs typeface="B Mitra" pitchFamily="2" charset="-78"/>
            </a:endParaRPr>
          </a:p>
          <a:p>
            <a:pPr marL="342900" lvl="2" indent="-342900" algn="justLow">
              <a:lnSpc>
                <a:spcPct val="160000"/>
              </a:lnSpc>
              <a:buClr>
                <a:schemeClr val="tx2"/>
              </a:buClr>
              <a:buNone/>
              <a:defRPr/>
            </a:pPr>
            <a:endParaRPr lang="fa-IR" sz="1800" b="1" dirty="0" smtClean="0">
              <a:ln w="11430"/>
              <a:solidFill>
                <a:schemeClr val="tx2"/>
              </a:solidFill>
              <a:effectLst>
                <a:outerShdw blurRad="38100" dist="38100" dir="2700000" algn="tl">
                  <a:srgbClr val="000000">
                    <a:alpha val="43137"/>
                  </a:srgbClr>
                </a:outerShdw>
              </a:effectLst>
              <a:cs typeface="B Mitra" pitchFamily="2" charset="-78"/>
            </a:endParaRPr>
          </a:p>
          <a:p>
            <a:pPr marL="342900" lvl="2" indent="-342900" algn="justLow">
              <a:lnSpc>
                <a:spcPct val="160000"/>
              </a:lnSpc>
              <a:buClr>
                <a:schemeClr val="tx2"/>
              </a:buClr>
              <a:buNone/>
              <a:defRPr/>
            </a:pPr>
            <a:endParaRPr lang="en-US" sz="1800" b="1" dirty="0" smtClean="0">
              <a:ln w="11430"/>
              <a:solidFill>
                <a:schemeClr val="tx2"/>
              </a:solidFill>
              <a:effectLst>
                <a:outerShdw blurRad="38100" dist="38100" dir="2700000" algn="tl">
                  <a:srgbClr val="000000">
                    <a:alpha val="43137"/>
                  </a:srgbClr>
                </a:outerShdw>
              </a:effectLst>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730531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5750"/>
            <a:ext cx="7429500" cy="796925"/>
          </a:xfrm>
        </p:spPr>
        <p:txBody>
          <a:bodyPr>
            <a:normAutofit/>
          </a:bodyPr>
          <a:lstStyle/>
          <a:p>
            <a:pPr lvl="2" algn="r" rtl="1">
              <a:spcBef>
                <a:spcPct val="0"/>
              </a:spcBef>
            </a:pPr>
            <a:r>
              <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مدل عملیاتی اوراق </a:t>
            </a: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رهنی</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endParaRPr>
          </a:p>
        </p:txBody>
      </p:sp>
      <p:sp>
        <p:nvSpPr>
          <p:cNvPr id="3" name="Content Placeholder 2"/>
          <p:cNvSpPr>
            <a:spLocks noGrp="1"/>
          </p:cNvSpPr>
          <p:nvPr>
            <p:ph idx="4294967295"/>
          </p:nvPr>
        </p:nvSpPr>
        <p:spPr>
          <a:xfrm>
            <a:off x="12485" y="1628800"/>
            <a:ext cx="8879995" cy="4525962"/>
          </a:xfrm>
        </p:spPr>
        <p:txBody>
          <a:bodyPr>
            <a:normAutofit fontScale="55000" lnSpcReduction="20000"/>
          </a:bodyPr>
          <a:lstStyle/>
          <a:p>
            <a:pPr marL="342900" marR="45720" lvl="2" indent="-342900" algn="justLow">
              <a:lnSpc>
                <a:spcPct val="180000"/>
              </a:lnSpc>
              <a:buClr>
                <a:schemeClr val="tx2"/>
              </a:buClr>
              <a:buSzPct val="95000"/>
              <a:defRPr/>
            </a:pPr>
            <a:r>
              <a:rPr lang="fa-IR" sz="3600" b="1" dirty="0" smtClean="0">
                <a:ln w="11430"/>
                <a:solidFill>
                  <a:schemeClr val="tx2"/>
                </a:solidFill>
                <a:cs typeface="B Mitra" pitchFamily="2" charset="-78"/>
              </a:rPr>
              <a:t>نهاد واسط جهت خريد مطالبات تسهيلات رهني از باني، نسبت به انتشار اوراق رهنی (معادل اصل و سود باقیمانده تسهیلات پس از تنزیل) اقدام می نماید.</a:t>
            </a:r>
          </a:p>
          <a:p>
            <a:pPr marL="342900" marR="45720" lvl="2" indent="-342900" algn="justLow">
              <a:lnSpc>
                <a:spcPct val="180000"/>
              </a:lnSpc>
              <a:buClr>
                <a:schemeClr val="tx2"/>
              </a:buClr>
              <a:buSzPct val="95000"/>
              <a:defRPr/>
            </a:pPr>
            <a:r>
              <a:rPr lang="fa-IR" sz="3600" b="1" dirty="0" smtClean="0">
                <a:ln w="11430"/>
                <a:solidFill>
                  <a:schemeClr val="tx2"/>
                </a:solidFill>
                <a:cs typeface="B Mitra" pitchFamily="2" charset="-78"/>
              </a:rPr>
              <a:t>قيمت واگذاري مطالبات به نهاد واسط براساس ساز وکار عرضه و تقاضا در بازار تعيين مي‌شود. </a:t>
            </a:r>
          </a:p>
          <a:p>
            <a:pPr marL="342900" marR="45720" lvl="2" indent="-342900" algn="justLow">
              <a:lnSpc>
                <a:spcPct val="180000"/>
              </a:lnSpc>
              <a:buClr>
                <a:schemeClr val="tx2"/>
              </a:buClr>
              <a:buSzPct val="95000"/>
              <a:defRPr/>
            </a:pPr>
            <a:r>
              <a:rPr lang="fa-IR" sz="3600" b="1" dirty="0" smtClean="0">
                <a:ln w="11430"/>
                <a:solidFill>
                  <a:schemeClr val="tx2"/>
                </a:solidFill>
                <a:cs typeface="B Mitra" pitchFamily="2" charset="-78"/>
              </a:rPr>
              <a:t>پس از جمع آوری وجوه، نهاد واسط نسبت به خرید مطالبات رهنی اقدام می نماید.</a:t>
            </a:r>
          </a:p>
          <a:p>
            <a:pPr marL="342900" marR="45720" lvl="2" indent="-342900" algn="justLow">
              <a:lnSpc>
                <a:spcPct val="180000"/>
              </a:lnSpc>
              <a:buClr>
                <a:schemeClr val="tx2"/>
              </a:buClr>
              <a:buSzPct val="95000"/>
              <a:defRPr/>
            </a:pPr>
            <a:r>
              <a:rPr lang="fa-IR" sz="3600" b="1" dirty="0" smtClean="0">
                <a:ln w="11430"/>
                <a:solidFill>
                  <a:schemeClr val="tx2"/>
                </a:solidFill>
                <a:cs typeface="B Mitra" pitchFamily="2" charset="-78"/>
              </a:rPr>
              <a:t>بانک عامل وصول، نسبت به جمع آوري اقساط مطالبات و پرداخت آن به نهاد واسط اقدام نموده و مبالغ مذکور توسط نهاد واسط به عنوان سود اوراق به دارندگان اوراق رهنی پرداخت میشود.</a:t>
            </a:r>
            <a:endParaRPr lang="en-US" sz="1800" b="1" dirty="0" smtClean="0">
              <a:ln w="11430"/>
              <a:solidFill>
                <a:schemeClr val="tx2"/>
              </a:solidFill>
              <a:effectLst>
                <a:outerShdw blurRad="38100" dist="38100" dir="2700000" algn="tl">
                  <a:srgbClr val="000000">
                    <a:alpha val="43137"/>
                  </a:srgbClr>
                </a:outerShdw>
              </a:effectLst>
              <a:cs typeface="B Mitra" pitchFamily="2" charset="-78"/>
            </a:endParaRPr>
          </a:p>
        </p:txBody>
      </p:sp>
      <p:cxnSp>
        <p:nvCxnSpPr>
          <p:cNvPr id="9" name="Straight Connector 8"/>
          <p:cNvCxnSpPr/>
          <p:nvPr/>
        </p:nvCxnSpPr>
        <p:spPr>
          <a:xfrm>
            <a:off x="642910" y="1214422"/>
            <a:ext cx="7358114" cy="1588"/>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403578144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1916495" y="3645777"/>
            <a:ext cx="1411938" cy="573793"/>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algn="ctr" fontAlgn="base">
              <a:spcBef>
                <a:spcPct val="0"/>
              </a:spcBef>
              <a:spcAft>
                <a:spcPts val="1000"/>
              </a:spcAft>
              <a:defRPr/>
            </a:pPr>
            <a:r>
              <a:rPr lang="fa-IR" sz="1600" kern="0" dirty="0" smtClean="0">
                <a:solidFill>
                  <a:sysClr val="windowText" lastClr="000000"/>
                </a:solidFill>
                <a:cs typeface="B Mitra" pitchFamily="2" charset="-78"/>
              </a:rPr>
              <a:t>بانک در نقش بانی</a:t>
            </a:r>
            <a:endParaRPr lang="fa-IR" sz="1600" kern="0" dirty="0" smtClean="0">
              <a:solidFill>
                <a:sysClr val="windowText" lastClr="000000"/>
              </a:solidFill>
              <a:latin typeface="Arial" pitchFamily="34" charset="0"/>
              <a:cs typeface="B Mitra" pitchFamily="2" charset="-78"/>
            </a:endParaRPr>
          </a:p>
        </p:txBody>
      </p:sp>
      <p:sp>
        <p:nvSpPr>
          <p:cNvPr id="7" name="Rectangle 4"/>
          <p:cNvSpPr>
            <a:spLocks noChangeArrowheads="1"/>
          </p:cNvSpPr>
          <p:nvPr/>
        </p:nvSpPr>
        <p:spPr bwMode="auto">
          <a:xfrm>
            <a:off x="4543980" y="3645777"/>
            <a:ext cx="1411938" cy="573793"/>
          </a:xfrm>
          <a:prstGeom prst="flowChartTerminator">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bodyPr>
          <a:lstStyle/>
          <a:p>
            <a:pPr algn="ctr" rtl="0" fontAlgn="base">
              <a:spcBef>
                <a:spcPct val="0"/>
              </a:spcBef>
              <a:spcAft>
                <a:spcPts val="1000"/>
              </a:spcAft>
            </a:pPr>
            <a:r>
              <a:rPr lang="fa-IR" sz="1400" dirty="0" smtClean="0">
                <a:solidFill>
                  <a:prstClr val="black"/>
                </a:solidFill>
                <a:cs typeface="B Titr" pitchFamily="2" charset="-78"/>
              </a:rPr>
              <a:t>نهاد واسط</a:t>
            </a:r>
            <a:endParaRPr lang="fa-IR" sz="1400" dirty="0" smtClean="0">
              <a:solidFill>
                <a:prstClr val="black"/>
              </a:solidFill>
              <a:latin typeface="Arial" panose="020B0604020202020204" pitchFamily="34" charset="0"/>
              <a:cs typeface="B Titr" pitchFamily="2" charset="-78"/>
            </a:endParaRPr>
          </a:p>
        </p:txBody>
      </p:sp>
      <p:cxnSp>
        <p:nvCxnSpPr>
          <p:cNvPr id="8" name="AutoShape 5"/>
          <p:cNvCxnSpPr>
            <a:cxnSpLocks noChangeShapeType="1"/>
          </p:cNvCxnSpPr>
          <p:nvPr/>
        </p:nvCxnSpPr>
        <p:spPr bwMode="auto">
          <a:xfrm>
            <a:off x="3352064" y="3688972"/>
            <a:ext cx="1195569" cy="1108"/>
          </a:xfrm>
          <a:prstGeom prst="straightConnector1">
            <a:avLst/>
          </a:prstGeom>
          <a:noFill/>
          <a:ln w="9525">
            <a:solidFill>
              <a:srgbClr val="000000"/>
            </a:solidFill>
            <a:round/>
            <a:headEnd/>
            <a:tailEnd type="triangle" w="med" len="med"/>
          </a:ln>
        </p:spPr>
      </p:cxnSp>
      <p:cxnSp>
        <p:nvCxnSpPr>
          <p:cNvPr id="9" name="AutoShape 6"/>
          <p:cNvCxnSpPr>
            <a:cxnSpLocks noChangeShapeType="1"/>
          </p:cNvCxnSpPr>
          <p:nvPr/>
        </p:nvCxnSpPr>
        <p:spPr bwMode="auto">
          <a:xfrm flipH="1">
            <a:off x="3321827" y="4169717"/>
            <a:ext cx="1195569" cy="0"/>
          </a:xfrm>
          <a:prstGeom prst="straightConnector1">
            <a:avLst/>
          </a:prstGeom>
          <a:noFill/>
          <a:ln w="9525">
            <a:solidFill>
              <a:srgbClr val="000000"/>
            </a:solidFill>
            <a:round/>
            <a:headEnd/>
            <a:tailEnd type="triangle" w="med" len="med"/>
          </a:ln>
        </p:spPr>
      </p:cxnSp>
      <p:sp>
        <p:nvSpPr>
          <p:cNvPr id="10" name="Text Box 7"/>
          <p:cNvSpPr txBox="1">
            <a:spLocks noChangeArrowheads="1"/>
          </p:cNvSpPr>
          <p:nvPr/>
        </p:nvSpPr>
        <p:spPr bwMode="auto">
          <a:xfrm>
            <a:off x="3095125" y="3288342"/>
            <a:ext cx="1457712" cy="356682"/>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rtl="0" fontAlgn="base">
              <a:spcBef>
                <a:spcPct val="0"/>
              </a:spcBef>
              <a:spcAft>
                <a:spcPts val="1000"/>
              </a:spcAft>
            </a:pPr>
            <a:r>
              <a:rPr lang="fa-IR" sz="1600" b="1" dirty="0" smtClean="0">
                <a:solidFill>
                  <a:prstClr val="black"/>
                </a:solidFill>
                <a:ea typeface="Arial" pitchFamily="34" charset="0"/>
                <a:cs typeface="B Mitra" pitchFamily="2" charset="-78"/>
              </a:rPr>
              <a:t>3-خرید مطالبات</a:t>
            </a:r>
            <a:endParaRPr lang="fa-IR" sz="1600" b="1" dirty="0" smtClean="0">
              <a:solidFill>
                <a:prstClr val="black"/>
              </a:solidFill>
              <a:latin typeface="Arial" pitchFamily="34" charset="0"/>
              <a:cs typeface="B Mitra" pitchFamily="2" charset="-78"/>
            </a:endParaRPr>
          </a:p>
        </p:txBody>
      </p:sp>
      <p:sp>
        <p:nvSpPr>
          <p:cNvPr id="11" name="Rectangle 8"/>
          <p:cNvSpPr>
            <a:spLocks noChangeArrowheads="1"/>
          </p:cNvSpPr>
          <p:nvPr/>
        </p:nvSpPr>
        <p:spPr bwMode="auto">
          <a:xfrm>
            <a:off x="7216574" y="3625881"/>
            <a:ext cx="1546338" cy="573793"/>
          </a:xfrm>
          <a:prstGeom prst="flowChartTerminator">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bodyPr>
          <a:lstStyle/>
          <a:p>
            <a:pPr algn="ctr" rtl="0" fontAlgn="base">
              <a:spcBef>
                <a:spcPct val="0"/>
              </a:spcBef>
              <a:spcAft>
                <a:spcPts val="1000"/>
              </a:spcAft>
            </a:pPr>
            <a:r>
              <a:rPr lang="fa-IR" sz="1400" dirty="0" smtClean="0">
                <a:solidFill>
                  <a:prstClr val="black"/>
                </a:solidFill>
                <a:ea typeface="Arial" pitchFamily="34" charset="0"/>
                <a:cs typeface="B Titr" pitchFamily="2" charset="-78"/>
              </a:rPr>
              <a:t>خریداران اوراق</a:t>
            </a:r>
            <a:endParaRPr lang="fa-IR" sz="1400" dirty="0" smtClean="0">
              <a:solidFill>
                <a:prstClr val="black"/>
              </a:solidFill>
              <a:latin typeface="Arial" panose="020B0604020202020204" pitchFamily="34" charset="0"/>
              <a:cs typeface="B Titr" pitchFamily="2" charset="-78"/>
            </a:endParaRPr>
          </a:p>
        </p:txBody>
      </p:sp>
      <p:cxnSp>
        <p:nvCxnSpPr>
          <p:cNvPr id="12" name="AutoShape 9"/>
          <p:cNvCxnSpPr>
            <a:cxnSpLocks noChangeShapeType="1"/>
          </p:cNvCxnSpPr>
          <p:nvPr/>
        </p:nvCxnSpPr>
        <p:spPr bwMode="auto">
          <a:xfrm>
            <a:off x="6004658" y="3710018"/>
            <a:ext cx="1195569" cy="1108"/>
          </a:xfrm>
          <a:prstGeom prst="straightConnector1">
            <a:avLst/>
          </a:prstGeom>
          <a:noFill/>
          <a:ln w="9525">
            <a:solidFill>
              <a:srgbClr val="000000"/>
            </a:solidFill>
            <a:round/>
            <a:headEnd/>
            <a:tailEnd type="triangle" w="med" len="med"/>
          </a:ln>
        </p:spPr>
      </p:cxnSp>
      <p:cxnSp>
        <p:nvCxnSpPr>
          <p:cNvPr id="13" name="AutoShape 10"/>
          <p:cNvCxnSpPr>
            <a:cxnSpLocks noChangeShapeType="1"/>
          </p:cNvCxnSpPr>
          <p:nvPr/>
        </p:nvCxnSpPr>
        <p:spPr bwMode="auto">
          <a:xfrm flipH="1">
            <a:off x="6004658" y="4190764"/>
            <a:ext cx="1195569" cy="0"/>
          </a:xfrm>
          <a:prstGeom prst="straightConnector1">
            <a:avLst/>
          </a:prstGeom>
          <a:noFill/>
          <a:ln w="9525">
            <a:solidFill>
              <a:srgbClr val="000000"/>
            </a:solidFill>
            <a:round/>
            <a:headEnd/>
            <a:tailEnd type="triangle" w="med" len="med"/>
          </a:ln>
        </p:spPr>
      </p:cxnSp>
      <p:sp>
        <p:nvSpPr>
          <p:cNvPr id="14" name="Text Box 11"/>
          <p:cNvSpPr txBox="1">
            <a:spLocks noChangeArrowheads="1"/>
          </p:cNvSpPr>
          <p:nvPr/>
        </p:nvSpPr>
        <p:spPr bwMode="auto">
          <a:xfrm>
            <a:off x="5839139" y="3255704"/>
            <a:ext cx="1484307" cy="340066"/>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rtl="0" fontAlgn="base">
              <a:spcBef>
                <a:spcPct val="0"/>
              </a:spcBef>
              <a:spcAft>
                <a:spcPts val="1000"/>
              </a:spcAft>
            </a:pPr>
            <a:r>
              <a:rPr lang="fa-IR" sz="1600" b="1" dirty="0" smtClean="0">
                <a:solidFill>
                  <a:prstClr val="black"/>
                </a:solidFill>
                <a:ea typeface="Arial" pitchFamily="34" charset="0"/>
                <a:cs typeface="B Mitra" pitchFamily="2" charset="-78"/>
              </a:rPr>
              <a:t>1-انتشار اوراق</a:t>
            </a:r>
            <a:endParaRPr lang="fa-IR" sz="1600" b="1" dirty="0" smtClean="0">
              <a:solidFill>
                <a:prstClr val="black"/>
              </a:solidFill>
              <a:latin typeface="Arial" pitchFamily="34" charset="0"/>
              <a:cs typeface="B Mitra" pitchFamily="2" charset="-78"/>
            </a:endParaRPr>
          </a:p>
        </p:txBody>
      </p:sp>
      <p:sp>
        <p:nvSpPr>
          <p:cNvPr id="15" name="Text Box 12"/>
          <p:cNvSpPr txBox="1">
            <a:spLocks noChangeArrowheads="1"/>
          </p:cNvSpPr>
          <p:nvPr/>
        </p:nvSpPr>
        <p:spPr bwMode="auto">
          <a:xfrm>
            <a:off x="3206628" y="4240690"/>
            <a:ext cx="1495384" cy="53502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rtl="0" fontAlgn="base">
              <a:spcBef>
                <a:spcPct val="0"/>
              </a:spcBef>
              <a:spcAft>
                <a:spcPts val="1000"/>
              </a:spcAft>
            </a:pPr>
            <a:r>
              <a:rPr lang="fa-IR" sz="1600" b="1" dirty="0" smtClean="0">
                <a:solidFill>
                  <a:prstClr val="black"/>
                </a:solidFill>
                <a:ea typeface="Arial" pitchFamily="34" charset="0"/>
                <a:cs typeface="B Mitra" pitchFamily="2" charset="-78"/>
              </a:rPr>
              <a:t>4-پرداخت وجه</a:t>
            </a:r>
            <a:endParaRPr lang="fa-IR" sz="1600" b="1" dirty="0" smtClean="0">
              <a:solidFill>
                <a:prstClr val="black"/>
              </a:solidFill>
              <a:latin typeface="Arial" pitchFamily="34" charset="0"/>
              <a:cs typeface="B Mitra" pitchFamily="2" charset="-78"/>
            </a:endParaRPr>
          </a:p>
        </p:txBody>
      </p:sp>
      <p:sp>
        <p:nvSpPr>
          <p:cNvPr id="16" name="Text Box 13"/>
          <p:cNvSpPr txBox="1">
            <a:spLocks noChangeArrowheads="1"/>
          </p:cNvSpPr>
          <p:nvPr/>
        </p:nvSpPr>
        <p:spPr bwMode="auto">
          <a:xfrm>
            <a:off x="5849377" y="4270519"/>
            <a:ext cx="1578830" cy="523946"/>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rtl="0" fontAlgn="base">
              <a:spcBef>
                <a:spcPct val="0"/>
              </a:spcBef>
              <a:spcAft>
                <a:spcPts val="1000"/>
              </a:spcAft>
            </a:pPr>
            <a:r>
              <a:rPr lang="fa-IR" sz="1600" b="1" dirty="0" smtClean="0">
                <a:solidFill>
                  <a:prstClr val="black"/>
                </a:solidFill>
                <a:ea typeface="Arial" pitchFamily="34" charset="0"/>
                <a:cs typeface="B Mitra" pitchFamily="2" charset="-78"/>
              </a:rPr>
              <a:t>2-پرداخت وجه</a:t>
            </a:r>
            <a:endParaRPr lang="fa-IR" sz="1600" b="1" dirty="0" smtClean="0">
              <a:solidFill>
                <a:prstClr val="black"/>
              </a:solidFill>
              <a:latin typeface="Arial" pitchFamily="34" charset="0"/>
              <a:cs typeface="B Mitra" pitchFamily="2" charset="-78"/>
            </a:endParaRPr>
          </a:p>
        </p:txBody>
      </p:sp>
      <p:sp>
        <p:nvSpPr>
          <p:cNvPr id="17" name="Rectangle 14"/>
          <p:cNvSpPr>
            <a:spLocks noChangeArrowheads="1"/>
          </p:cNvSpPr>
          <p:nvPr/>
        </p:nvSpPr>
        <p:spPr bwMode="auto">
          <a:xfrm>
            <a:off x="7226810" y="2038567"/>
            <a:ext cx="1546338" cy="573793"/>
          </a:xfrm>
          <a:prstGeom prst="flowChartTerminator">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bodyPr>
          <a:lstStyle/>
          <a:p>
            <a:pPr algn="ctr" rtl="0" fontAlgn="base">
              <a:spcBef>
                <a:spcPct val="0"/>
              </a:spcBef>
              <a:spcAft>
                <a:spcPts val="1000"/>
              </a:spcAft>
            </a:pPr>
            <a:r>
              <a:rPr lang="fa-IR" sz="1400" dirty="0" smtClean="0">
                <a:solidFill>
                  <a:prstClr val="black"/>
                </a:solidFill>
                <a:ea typeface="Arial" pitchFamily="34" charset="0"/>
                <a:cs typeface="B Titr" pitchFamily="2" charset="-78"/>
              </a:rPr>
              <a:t>عامل پرداخت</a:t>
            </a:r>
            <a:endParaRPr lang="fa-IR" sz="1400" dirty="0" smtClean="0">
              <a:solidFill>
                <a:prstClr val="black"/>
              </a:solidFill>
              <a:latin typeface="Arial" panose="020B0604020202020204" pitchFamily="34" charset="0"/>
              <a:cs typeface="B Titr" pitchFamily="2" charset="-78"/>
            </a:endParaRPr>
          </a:p>
        </p:txBody>
      </p:sp>
      <p:cxnSp>
        <p:nvCxnSpPr>
          <p:cNvPr id="18" name="AutoShape 15"/>
          <p:cNvCxnSpPr>
            <a:cxnSpLocks noChangeShapeType="1"/>
          </p:cNvCxnSpPr>
          <p:nvPr/>
        </p:nvCxnSpPr>
        <p:spPr bwMode="auto">
          <a:xfrm>
            <a:off x="2609190" y="4270597"/>
            <a:ext cx="0" cy="1178601"/>
          </a:xfrm>
          <a:prstGeom prst="straightConnector1">
            <a:avLst/>
          </a:prstGeom>
          <a:noFill/>
          <a:ln w="9525">
            <a:solidFill>
              <a:srgbClr val="000000"/>
            </a:solidFill>
            <a:round/>
            <a:headEnd/>
            <a:tailEnd/>
          </a:ln>
        </p:spPr>
      </p:cxnSp>
      <p:cxnSp>
        <p:nvCxnSpPr>
          <p:cNvPr id="19" name="AutoShape 16"/>
          <p:cNvCxnSpPr>
            <a:cxnSpLocks noChangeShapeType="1"/>
          </p:cNvCxnSpPr>
          <p:nvPr/>
        </p:nvCxnSpPr>
        <p:spPr bwMode="auto">
          <a:xfrm flipH="1">
            <a:off x="2617804" y="5449120"/>
            <a:ext cx="2615630" cy="0"/>
          </a:xfrm>
          <a:prstGeom prst="straightConnector1">
            <a:avLst/>
          </a:prstGeom>
          <a:noFill/>
          <a:ln w="9525">
            <a:solidFill>
              <a:srgbClr val="000000"/>
            </a:solidFill>
            <a:round/>
            <a:headEnd/>
            <a:tailEnd/>
          </a:ln>
        </p:spPr>
      </p:cxnSp>
      <p:cxnSp>
        <p:nvCxnSpPr>
          <p:cNvPr id="20" name="AutoShape 17"/>
          <p:cNvCxnSpPr>
            <a:cxnSpLocks noChangeShapeType="1"/>
          </p:cNvCxnSpPr>
          <p:nvPr/>
        </p:nvCxnSpPr>
        <p:spPr bwMode="auto">
          <a:xfrm flipV="1">
            <a:off x="5226593" y="4270599"/>
            <a:ext cx="0" cy="1178601"/>
          </a:xfrm>
          <a:prstGeom prst="straightConnector1">
            <a:avLst/>
          </a:prstGeom>
          <a:noFill/>
          <a:ln w="9525">
            <a:solidFill>
              <a:srgbClr val="000000"/>
            </a:solidFill>
            <a:round/>
            <a:headEnd/>
            <a:tailEnd type="triangle" w="med" len="med"/>
          </a:ln>
        </p:spPr>
      </p:cxnSp>
      <p:cxnSp>
        <p:nvCxnSpPr>
          <p:cNvPr id="21" name="AutoShape 18"/>
          <p:cNvCxnSpPr>
            <a:cxnSpLocks noChangeShapeType="1"/>
          </p:cNvCxnSpPr>
          <p:nvPr/>
        </p:nvCxnSpPr>
        <p:spPr bwMode="auto">
          <a:xfrm flipV="1">
            <a:off x="5226593" y="2312091"/>
            <a:ext cx="0" cy="1333680"/>
          </a:xfrm>
          <a:prstGeom prst="straightConnector1">
            <a:avLst/>
          </a:prstGeom>
          <a:noFill/>
          <a:ln w="9525">
            <a:solidFill>
              <a:srgbClr val="000000"/>
            </a:solidFill>
            <a:round/>
            <a:headEnd/>
            <a:tailEnd/>
          </a:ln>
        </p:spPr>
      </p:cxnSp>
      <p:cxnSp>
        <p:nvCxnSpPr>
          <p:cNvPr id="22" name="AutoShape 19"/>
          <p:cNvCxnSpPr>
            <a:cxnSpLocks noChangeShapeType="1"/>
          </p:cNvCxnSpPr>
          <p:nvPr/>
        </p:nvCxnSpPr>
        <p:spPr bwMode="auto">
          <a:xfrm>
            <a:off x="5233433" y="2325463"/>
            <a:ext cx="1993377" cy="1"/>
          </a:xfrm>
          <a:prstGeom prst="straightConnector1">
            <a:avLst/>
          </a:prstGeom>
          <a:noFill/>
          <a:ln w="9525">
            <a:solidFill>
              <a:srgbClr val="000000"/>
            </a:solidFill>
            <a:round/>
            <a:headEnd/>
            <a:tailEnd type="triangle" w="med" len="med"/>
          </a:ln>
        </p:spPr>
      </p:cxnSp>
      <p:cxnSp>
        <p:nvCxnSpPr>
          <p:cNvPr id="23" name="AutoShape 20"/>
          <p:cNvCxnSpPr>
            <a:cxnSpLocks noChangeShapeType="1"/>
          </p:cNvCxnSpPr>
          <p:nvPr/>
        </p:nvCxnSpPr>
        <p:spPr bwMode="auto">
          <a:xfrm>
            <a:off x="7926871" y="2667745"/>
            <a:ext cx="738" cy="988075"/>
          </a:xfrm>
          <a:prstGeom prst="straightConnector1">
            <a:avLst/>
          </a:prstGeom>
          <a:noFill/>
          <a:ln w="9525">
            <a:solidFill>
              <a:srgbClr val="000000"/>
            </a:solidFill>
            <a:round/>
            <a:headEnd/>
            <a:tailEnd type="triangle" w="med" len="med"/>
          </a:ln>
        </p:spPr>
      </p:cxnSp>
      <p:sp>
        <p:nvSpPr>
          <p:cNvPr id="24" name="Text Box 21"/>
          <p:cNvSpPr txBox="1">
            <a:spLocks noChangeArrowheads="1"/>
          </p:cNvSpPr>
          <p:nvPr/>
        </p:nvSpPr>
        <p:spPr bwMode="auto">
          <a:xfrm>
            <a:off x="2209704" y="5538924"/>
            <a:ext cx="3323076" cy="69453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rtl="0" fontAlgn="base">
              <a:spcBef>
                <a:spcPct val="0"/>
              </a:spcBef>
              <a:spcAft>
                <a:spcPts val="1000"/>
              </a:spcAft>
            </a:pPr>
            <a:r>
              <a:rPr lang="fa-IR" sz="1600" b="1" dirty="0" smtClean="0">
                <a:solidFill>
                  <a:prstClr val="black"/>
                </a:solidFill>
                <a:ea typeface="Arial" pitchFamily="34" charset="0"/>
                <a:cs typeface="B Mitra" pitchFamily="2" charset="-78"/>
              </a:rPr>
              <a:t>6- پرداخت وجوه دریافتی از محل اقساط وام</a:t>
            </a:r>
          </a:p>
        </p:txBody>
      </p:sp>
      <p:sp>
        <p:nvSpPr>
          <p:cNvPr id="25" name="Text Box 22"/>
          <p:cNvSpPr txBox="1">
            <a:spLocks noChangeArrowheads="1"/>
          </p:cNvSpPr>
          <p:nvPr/>
        </p:nvSpPr>
        <p:spPr bwMode="auto">
          <a:xfrm>
            <a:off x="3966048" y="1663683"/>
            <a:ext cx="3247330" cy="376621"/>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fa-IR" sz="1400" b="1" dirty="0" smtClean="0">
                <a:solidFill>
                  <a:prstClr val="black"/>
                </a:solidFill>
                <a:latin typeface="Arial" panose="020B0604020202020204" pitchFamily="34" charset="0"/>
                <a:cs typeface="B Mitra" pitchFamily="2" charset="-78"/>
              </a:rPr>
              <a:t>7-پرداخت وجوه مرتبط با اوراق و وجوه ناشی از </a:t>
            </a:r>
            <a:r>
              <a:rPr lang="fa-IR" sz="1400" b="1" dirty="0" smtClean="0">
                <a:solidFill>
                  <a:prstClr val="black"/>
                </a:solidFill>
                <a:cs typeface="B Mitra" pitchFamily="2" charset="-78"/>
              </a:rPr>
              <a:t>دریافت اقساط</a:t>
            </a:r>
            <a:endParaRPr lang="en-US" sz="1400" b="1" dirty="0">
              <a:solidFill>
                <a:prstClr val="black"/>
              </a:solidFill>
              <a:cs typeface="B Mitra" pitchFamily="2" charset="-78"/>
            </a:endParaRPr>
          </a:p>
          <a:p>
            <a:pPr algn="ctr" rtl="0" fontAlgn="base">
              <a:spcBef>
                <a:spcPct val="0"/>
              </a:spcBef>
              <a:spcAft>
                <a:spcPts val="1000"/>
              </a:spcAft>
            </a:pPr>
            <a:r>
              <a:rPr lang="fa-IR" sz="1400" b="1" dirty="0" smtClean="0">
                <a:solidFill>
                  <a:prstClr val="black"/>
                </a:solidFill>
                <a:latin typeface="Arial" panose="020B0604020202020204" pitchFamily="34" charset="0"/>
                <a:cs typeface="B Mitra" pitchFamily="2" charset="-78"/>
              </a:rPr>
              <a:t> </a:t>
            </a:r>
            <a:endParaRPr lang="en-US" sz="1400" b="1" dirty="0" smtClean="0">
              <a:solidFill>
                <a:prstClr val="black"/>
              </a:solidFill>
              <a:latin typeface="Arial" panose="020B0604020202020204" pitchFamily="34" charset="0"/>
              <a:cs typeface="B Mitra" pitchFamily="2" charset="-78"/>
            </a:endParaRPr>
          </a:p>
        </p:txBody>
      </p:sp>
      <p:sp>
        <p:nvSpPr>
          <p:cNvPr id="26" name="Text Box 7"/>
          <p:cNvSpPr txBox="1">
            <a:spLocks noChangeArrowheads="1"/>
          </p:cNvSpPr>
          <p:nvPr/>
        </p:nvSpPr>
        <p:spPr bwMode="auto">
          <a:xfrm>
            <a:off x="1154589" y="3362745"/>
            <a:ext cx="878446" cy="731528"/>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rtl="0" fontAlgn="base">
              <a:spcBef>
                <a:spcPct val="0"/>
              </a:spcBef>
              <a:spcAft>
                <a:spcPts val="1000"/>
              </a:spcAft>
            </a:pPr>
            <a:r>
              <a:rPr lang="fa-IR" sz="1400" b="1" dirty="0" smtClean="0">
                <a:solidFill>
                  <a:prstClr val="black"/>
                </a:solidFill>
                <a:ea typeface="Arial" pitchFamily="34" charset="0"/>
                <a:cs typeface="B Mitra" pitchFamily="2" charset="-78"/>
              </a:rPr>
              <a:t>5- پرداخت اقساط وام</a:t>
            </a:r>
            <a:endParaRPr lang="fa-IR" sz="1400" b="1" dirty="0" smtClean="0">
              <a:solidFill>
                <a:prstClr val="black"/>
              </a:solidFill>
              <a:latin typeface="Arial" pitchFamily="34" charset="0"/>
              <a:cs typeface="B Mitra" pitchFamily="2" charset="-78"/>
            </a:endParaRPr>
          </a:p>
        </p:txBody>
      </p:sp>
      <p:sp>
        <p:nvSpPr>
          <p:cNvPr id="27" name="Text Box 23"/>
          <p:cNvSpPr txBox="1">
            <a:spLocks noChangeArrowheads="1"/>
          </p:cNvSpPr>
          <p:nvPr/>
        </p:nvSpPr>
        <p:spPr bwMode="auto">
          <a:xfrm>
            <a:off x="7956376" y="2805381"/>
            <a:ext cx="1131470" cy="839643"/>
          </a:xfrm>
          <a:prstGeom prst="rect">
            <a:avLst/>
          </a:prstGeom>
          <a:no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rtl="0" fontAlgn="base">
              <a:spcBef>
                <a:spcPct val="0"/>
              </a:spcBef>
              <a:spcAft>
                <a:spcPct val="0"/>
              </a:spcAft>
            </a:pPr>
            <a:r>
              <a:rPr lang="fa-IR" sz="1300" b="1" dirty="0" smtClean="0">
                <a:solidFill>
                  <a:prstClr val="black"/>
                </a:solidFill>
                <a:latin typeface="Arial" panose="020B0604020202020204" pitchFamily="34" charset="0"/>
                <a:cs typeface="B Mitra" pitchFamily="2" charset="-78"/>
              </a:rPr>
              <a:t>8-پرداخت مبالغ مرتبط با اوراق به سرمایه گذاران</a:t>
            </a:r>
            <a:endParaRPr lang="en-US" sz="1300" b="1" dirty="0">
              <a:solidFill>
                <a:prstClr val="black"/>
              </a:solidFill>
              <a:latin typeface="Arial" panose="020B0604020202020204" pitchFamily="34" charset="0"/>
              <a:cs typeface="B Mitra" pitchFamily="2" charset="-78"/>
            </a:endParaRPr>
          </a:p>
        </p:txBody>
      </p:sp>
      <p:sp>
        <p:nvSpPr>
          <p:cNvPr id="28" name="Rectangle 3"/>
          <p:cNvSpPr>
            <a:spLocks noChangeArrowheads="1"/>
          </p:cNvSpPr>
          <p:nvPr/>
        </p:nvSpPr>
        <p:spPr bwMode="auto">
          <a:xfrm>
            <a:off x="1947242" y="3631727"/>
            <a:ext cx="1385393" cy="622532"/>
          </a:xfrm>
          <a:prstGeom prst="flowChartTerminator">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bodyPr>
          <a:lstStyle/>
          <a:p>
            <a:pPr algn="ctr" fontAlgn="base">
              <a:spcBef>
                <a:spcPct val="0"/>
              </a:spcBef>
              <a:spcAft>
                <a:spcPts val="1000"/>
              </a:spcAft>
              <a:defRPr/>
            </a:pPr>
            <a:r>
              <a:rPr lang="fa-IR" sz="1400" kern="0" dirty="0" smtClean="0">
                <a:solidFill>
                  <a:sysClr val="windowText" lastClr="000000"/>
                </a:solidFill>
                <a:cs typeface="B Titr" pitchFamily="2" charset="-78"/>
              </a:rPr>
              <a:t>بانی (و عامل وصول)</a:t>
            </a:r>
            <a:endParaRPr lang="fa-IR" sz="1400" kern="0" dirty="0" smtClean="0">
              <a:solidFill>
                <a:sysClr val="windowText" lastClr="000000"/>
              </a:solidFill>
              <a:latin typeface="Arial" panose="020B0604020202020204" pitchFamily="34" charset="0"/>
              <a:cs typeface="B Titr" pitchFamily="2" charset="-78"/>
            </a:endParaRPr>
          </a:p>
        </p:txBody>
      </p:sp>
      <p:sp>
        <p:nvSpPr>
          <p:cNvPr id="29" name="Rectangle 3"/>
          <p:cNvSpPr>
            <a:spLocks noChangeArrowheads="1"/>
          </p:cNvSpPr>
          <p:nvPr/>
        </p:nvSpPr>
        <p:spPr bwMode="auto">
          <a:xfrm>
            <a:off x="128033" y="3642766"/>
            <a:ext cx="1066800" cy="573793"/>
          </a:xfrm>
          <a:prstGeom prst="flowChartTerminator">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bodyPr>
          <a:lstStyle/>
          <a:p>
            <a:pPr algn="ctr" fontAlgn="base">
              <a:spcBef>
                <a:spcPct val="0"/>
              </a:spcBef>
              <a:spcAft>
                <a:spcPts val="1000"/>
              </a:spcAft>
              <a:defRPr/>
            </a:pPr>
            <a:r>
              <a:rPr lang="fa-IR" sz="1600" kern="0" dirty="0" smtClean="0">
                <a:solidFill>
                  <a:sysClr val="windowText" lastClr="000000"/>
                </a:solidFill>
                <a:cs typeface="B Titr" pitchFamily="2" charset="-78"/>
              </a:rPr>
              <a:t>وام گیرندگان</a:t>
            </a:r>
            <a:endParaRPr lang="fa-IR" sz="1600" kern="0" dirty="0" smtClean="0">
              <a:solidFill>
                <a:sysClr val="windowText" lastClr="000000"/>
              </a:solidFill>
              <a:latin typeface="Arial" panose="020B0604020202020204" pitchFamily="34" charset="0"/>
              <a:cs typeface="B Titr" pitchFamily="2" charset="-78"/>
            </a:endParaRPr>
          </a:p>
        </p:txBody>
      </p:sp>
      <p:cxnSp>
        <p:nvCxnSpPr>
          <p:cNvPr id="30" name="AutoShape 5"/>
          <p:cNvCxnSpPr>
            <a:cxnSpLocks noChangeShapeType="1"/>
          </p:cNvCxnSpPr>
          <p:nvPr/>
        </p:nvCxnSpPr>
        <p:spPr bwMode="auto">
          <a:xfrm>
            <a:off x="1271034" y="3952606"/>
            <a:ext cx="597784" cy="0"/>
          </a:xfrm>
          <a:prstGeom prst="straightConnector1">
            <a:avLst/>
          </a:prstGeom>
          <a:noFill/>
          <a:ln w="9525">
            <a:solidFill>
              <a:srgbClr val="000000"/>
            </a:solidFill>
            <a:round/>
            <a:headEnd/>
            <a:tailEnd type="triangle" w="med" len="med"/>
          </a:ln>
        </p:spPr>
      </p:cxnSp>
      <p:sp>
        <p:nvSpPr>
          <p:cNvPr id="33" name="Rounded Rectangle 32"/>
          <p:cNvSpPr/>
          <p:nvPr/>
        </p:nvSpPr>
        <p:spPr>
          <a:xfrm>
            <a:off x="5508104" y="512364"/>
            <a:ext cx="3000867" cy="540372"/>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a:r>
              <a:rPr lang="fa-IR" sz="2400" kern="0" dirty="0">
                <a:solidFill>
                  <a:sysClr val="window" lastClr="FFFFFF"/>
                </a:solidFill>
                <a:latin typeface="Calibri Light" pitchFamily="34" charset="0"/>
                <a:cs typeface="B Titr" pitchFamily="2" charset="-78"/>
              </a:rPr>
              <a:t>مدل انتشار اوراق رهنی</a:t>
            </a:r>
          </a:p>
        </p:txBody>
      </p:sp>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53836078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9584" y="1052736"/>
            <a:ext cx="8064896" cy="5616922"/>
          </a:xfrm>
          <a:prstGeom prst="rect">
            <a:avLst/>
          </a:prstGeom>
        </p:spPr>
        <p:txBody>
          <a:bodyPr wrap="square">
            <a:spAutoFit/>
          </a:bodyPr>
          <a:lstStyle/>
          <a:p>
            <a:pPr algn="justLow" rtl="1">
              <a:spcBef>
                <a:spcPts val="1200"/>
              </a:spcBef>
            </a:pPr>
            <a:r>
              <a:rPr lang="fa-IR" sz="2000" b="1" dirty="0">
                <a:solidFill>
                  <a:srgbClr val="C00000"/>
                </a:solidFill>
                <a:latin typeface="Arial"/>
                <a:ea typeface="Times New Roman"/>
                <a:cs typeface="B Mitra"/>
              </a:rPr>
              <a:t>الف) مشخصات مطالبات </a:t>
            </a:r>
            <a:r>
              <a:rPr lang="fa-IR" sz="2000" b="1" dirty="0" smtClean="0">
                <a:solidFill>
                  <a:srgbClr val="C00000"/>
                </a:solidFill>
                <a:latin typeface="Arial"/>
                <a:ea typeface="Times New Roman"/>
                <a:cs typeface="B Mitra"/>
              </a:rPr>
              <a:t>رهنی</a:t>
            </a:r>
          </a:p>
          <a:p>
            <a:pPr algn="justLow" rtl="1">
              <a:spcBef>
                <a:spcPts val="1200"/>
              </a:spcBef>
            </a:pPr>
            <a:endParaRPr lang="en-US" sz="100" dirty="0">
              <a:latin typeface="Times New Roman"/>
              <a:ea typeface="Times New Roman"/>
              <a:cs typeface="Nazanin"/>
            </a:endParaRPr>
          </a:p>
          <a:p>
            <a:pPr marL="342900" lvl="0" indent="-342900" algn="justLow" rtl="1">
              <a:spcBef>
                <a:spcPts val="1200"/>
              </a:spcBef>
              <a:buFont typeface="Symbol"/>
              <a:buChar char=""/>
            </a:pPr>
            <a:r>
              <a:rPr lang="fa-IR" sz="2000" b="1" dirty="0">
                <a:latin typeface="Times New Roman"/>
                <a:ea typeface="Times New Roman"/>
                <a:cs typeface="B Mitra"/>
              </a:rPr>
              <a:t>مشخصات مطالبات رهنی: </a:t>
            </a:r>
            <a:r>
              <a:rPr lang="fa-IR" sz="2000" dirty="0">
                <a:latin typeface="Times New Roman"/>
                <a:ea typeface="Times New Roman"/>
                <a:cs typeface="B Mitra"/>
              </a:rPr>
              <a:t>تعداد 24 قسط از 485ر49 پرونده تسهیلات فروش اقساطی خرید مسکن با نرخ 13 تا 15 درصد و میانگین مبلغ تسهیلات 877ر838ر205 ریال و با 144 قسط که بین 105 تا 119 ماه تا سررسید هریک از این مطالبات باقی مانده است. مبلغ اقساط این تسهیلات از 000ر850 تا 000ر531ر7 ریال است. وثایق در رهن بانک به ارزش میانگین 182ر275ر013ر1ریال و متوسط نسبت مبلغ تسهیلات به ارزش وثیقه 2/0 می‌باشد که مشخصات آن به پیوست نامة شمارة 618/673 مورخ 02/04/1395 بانک مسکن به سازمان بورس اوراق بهادار ارائه شده است؛</a:t>
            </a:r>
            <a:endParaRPr lang="en-US" sz="2000" dirty="0">
              <a:latin typeface="Times New Roman"/>
              <a:ea typeface="Times New Roman"/>
              <a:cs typeface="B Mitra"/>
            </a:endParaRPr>
          </a:p>
          <a:p>
            <a:pPr marL="342900" lvl="0" indent="-342900" algn="justLow" rtl="1">
              <a:spcBef>
                <a:spcPts val="1200"/>
              </a:spcBef>
              <a:buFont typeface="Symbol"/>
              <a:buChar char=""/>
            </a:pPr>
            <a:r>
              <a:rPr lang="fa-IR" sz="2000" b="1" dirty="0">
                <a:latin typeface="Times New Roman"/>
                <a:ea typeface="Times New Roman"/>
                <a:cs typeface="B Mitra"/>
              </a:rPr>
              <a:t>انتقال مطالبات رهنی: </a:t>
            </a:r>
            <a:r>
              <a:rPr lang="fa-IR" sz="2000" dirty="0">
                <a:latin typeface="Times New Roman"/>
                <a:ea typeface="Times New Roman"/>
                <a:cs typeface="B Mitra"/>
              </a:rPr>
              <a:t>طبق مفاد قراردادهای مبنای مطالبات رهنی، اجازه انتقال مطالبات رهنی به غیر برای بانک مسکن وجود دارد.</a:t>
            </a:r>
            <a:endParaRPr lang="en-US" sz="2000" dirty="0">
              <a:latin typeface="Times New Roman"/>
              <a:ea typeface="Times New Roman"/>
              <a:cs typeface="B Mitra"/>
            </a:endParaRPr>
          </a:p>
          <a:p>
            <a:pPr marL="342900" lvl="0" indent="-342900" algn="justLow" rtl="1">
              <a:spcBef>
                <a:spcPts val="1200"/>
              </a:spcBef>
              <a:buFont typeface="Symbol"/>
              <a:buChar char=""/>
            </a:pPr>
            <a:r>
              <a:rPr lang="fa-IR" sz="2000" b="1" dirty="0">
                <a:latin typeface="Times New Roman"/>
                <a:ea typeface="Times New Roman"/>
                <a:cs typeface="B Mitra"/>
              </a:rPr>
              <a:t>مبلغ مطالبات رهنی: </a:t>
            </a:r>
            <a:r>
              <a:rPr lang="fa-IR" sz="2000" dirty="0">
                <a:latin typeface="Times New Roman"/>
                <a:ea typeface="Times New Roman"/>
                <a:cs typeface="B Mitra"/>
              </a:rPr>
              <a:t>203ر600ر3 میلیون ریال؛</a:t>
            </a:r>
            <a:endParaRPr lang="en-US" sz="2000" dirty="0">
              <a:latin typeface="Times New Roman"/>
              <a:ea typeface="Times New Roman"/>
              <a:cs typeface="B Mitra"/>
            </a:endParaRPr>
          </a:p>
          <a:p>
            <a:pPr marL="342900" lvl="0" indent="-342900" algn="justLow" rtl="1">
              <a:spcBef>
                <a:spcPts val="1200"/>
              </a:spcBef>
              <a:buFont typeface="Symbol"/>
              <a:buChar char=""/>
            </a:pPr>
            <a:r>
              <a:rPr lang="fa-IR" sz="2000" b="1" dirty="0">
                <a:latin typeface="Times New Roman"/>
                <a:ea typeface="Times New Roman"/>
                <a:cs typeface="B Mitra"/>
              </a:rPr>
              <a:t>بیمه‌گر دارایی‌های در رهن مطالبات رهنی در زمان انتقال مطالبات رهنی: </a:t>
            </a:r>
            <a:r>
              <a:rPr lang="fa-IR" sz="2000" dirty="0">
                <a:latin typeface="Times New Roman"/>
                <a:ea typeface="Times New Roman"/>
                <a:cs typeface="B Mitra"/>
              </a:rPr>
              <a:t>شرکت آرمان؛</a:t>
            </a:r>
            <a:endParaRPr lang="en-US" sz="2000" dirty="0">
              <a:latin typeface="Times New Roman"/>
              <a:ea typeface="Times New Roman"/>
              <a:cs typeface="B Mitra"/>
            </a:endParaRPr>
          </a:p>
          <a:p>
            <a:pPr marL="342900" lvl="0" indent="-342900" algn="justLow" rtl="1">
              <a:spcBef>
                <a:spcPts val="1200"/>
              </a:spcBef>
              <a:buFont typeface="Symbol"/>
              <a:buChar char=""/>
            </a:pPr>
            <a:r>
              <a:rPr lang="fa-IR" sz="2000" b="1" dirty="0">
                <a:latin typeface="Times New Roman"/>
                <a:ea typeface="Times New Roman"/>
                <a:cs typeface="B Mitra"/>
              </a:rPr>
              <a:t>پوشش بیمه‌ای دارایی در زمان انتقال مطالبات رهنی: </a:t>
            </a:r>
            <a:r>
              <a:rPr lang="fa-IR" sz="2000" dirty="0">
                <a:solidFill>
                  <a:srgbClr val="000000"/>
                </a:solidFill>
                <a:latin typeface="Times New Roman"/>
                <a:ea typeface="Times New Roman"/>
                <a:cs typeface="B Mitra"/>
              </a:rPr>
              <a:t>به میزان 120درصد تسهیلات یا عیان هر کدام کمتر باشد.</a:t>
            </a:r>
            <a:endParaRPr lang="en-US" sz="2000" dirty="0">
              <a:latin typeface="Times New Roman"/>
              <a:ea typeface="Times New Roman"/>
              <a:cs typeface="B Mitra"/>
            </a:endParaRPr>
          </a:p>
          <a:p>
            <a:pPr marL="342900" lvl="0" indent="-342900" algn="justLow" rtl="1">
              <a:spcBef>
                <a:spcPts val="1200"/>
              </a:spcBef>
              <a:buFont typeface="Symbol"/>
              <a:buChar char=""/>
            </a:pPr>
            <a:r>
              <a:rPr lang="fa-IR" sz="2000" b="1" dirty="0">
                <a:latin typeface="Times New Roman"/>
                <a:ea typeface="Times New Roman"/>
                <a:cs typeface="B Mitra"/>
              </a:rPr>
              <a:t>خطرات تحت پوشش بیمه: </a:t>
            </a:r>
            <a:r>
              <a:rPr lang="fa-IR" sz="2000" dirty="0">
                <a:solidFill>
                  <a:srgbClr val="000000"/>
                </a:solidFill>
                <a:latin typeface="Times New Roman"/>
                <a:ea typeface="Times New Roman"/>
                <a:cs typeface="B Mitra"/>
              </a:rPr>
              <a:t>بیمه وثایق (حوادث غیرمترقبه ) مثل زلزله، آتش سوزی، سیل و</a:t>
            </a:r>
            <a:r>
              <a:rPr lang="fa-IR" sz="2000" dirty="0" smtClean="0">
                <a:solidFill>
                  <a:srgbClr val="000000"/>
                </a:solidFill>
                <a:latin typeface="Times New Roman"/>
                <a:ea typeface="Times New Roman"/>
                <a:cs typeface="B Mitra"/>
              </a:rPr>
              <a:t>...</a:t>
            </a:r>
            <a:endParaRPr lang="en-US" sz="2000" dirty="0">
              <a:latin typeface="Times New Roman"/>
              <a:ea typeface="Times New Roman"/>
              <a:cs typeface="B Mitra"/>
            </a:endParaRPr>
          </a:p>
        </p:txBody>
      </p:sp>
      <p:sp>
        <p:nvSpPr>
          <p:cNvPr id="3" name="Rounded Rectangle 2"/>
          <p:cNvSpPr/>
          <p:nvPr/>
        </p:nvSpPr>
        <p:spPr>
          <a:xfrm>
            <a:off x="5580112" y="332656"/>
            <a:ext cx="3030796" cy="534937"/>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a:r>
              <a:rPr lang="fa-IR" sz="2400" kern="0" dirty="0" smtClean="0">
                <a:solidFill>
                  <a:sysClr val="window" lastClr="FFFFFF"/>
                </a:solidFill>
                <a:latin typeface="Calibri Light" pitchFamily="34" charset="0"/>
                <a:cs typeface="B Titr" pitchFamily="2" charset="-78"/>
              </a:rPr>
              <a:t>اوراق رهنی بانک مسکن</a:t>
            </a:r>
            <a:endParaRPr lang="fa-IR" sz="2400" kern="0" dirty="0">
              <a:solidFill>
                <a:sysClr val="window" lastClr="FFFFFF"/>
              </a:solidFill>
              <a:latin typeface="Calibri Light" pitchFamily="34" charset="0"/>
              <a:cs typeface="B Titr" pitchFamily="2" charset="-78"/>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1945021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059580"/>
            <a:ext cx="8168781" cy="5647700"/>
          </a:xfrm>
          <a:prstGeom prst="rect">
            <a:avLst/>
          </a:prstGeom>
        </p:spPr>
        <p:txBody>
          <a:bodyPr wrap="square">
            <a:spAutoFit/>
          </a:bodyPr>
          <a:lstStyle/>
          <a:p>
            <a:pPr algn="justLow" rtl="1"/>
            <a:r>
              <a:rPr lang="fa-IR" sz="1100" b="1" dirty="0">
                <a:solidFill>
                  <a:prstClr val="black"/>
                </a:solidFill>
                <a:latin typeface="Arial"/>
                <a:ea typeface="Times New Roman"/>
                <a:cs typeface="B Mitra"/>
              </a:rPr>
              <a:t> </a:t>
            </a:r>
            <a:endParaRPr lang="en-US" dirty="0">
              <a:solidFill>
                <a:prstClr val="black"/>
              </a:solidFill>
              <a:latin typeface="Times New Roman"/>
              <a:ea typeface="Times New Roman"/>
              <a:cs typeface="Nazanin"/>
            </a:endParaRPr>
          </a:p>
          <a:p>
            <a:pPr algn="justLow" rtl="1"/>
            <a:r>
              <a:rPr lang="fa-IR" sz="2000" b="1" dirty="0">
                <a:solidFill>
                  <a:srgbClr val="C00000"/>
                </a:solidFill>
                <a:latin typeface="Arial"/>
                <a:ea typeface="Times New Roman"/>
                <a:cs typeface="B Mitra"/>
              </a:rPr>
              <a:t>ب) مشخصات اوراق </a:t>
            </a:r>
            <a:r>
              <a:rPr lang="fa-IR" sz="2000" b="1" dirty="0" smtClean="0">
                <a:solidFill>
                  <a:srgbClr val="C00000"/>
                </a:solidFill>
                <a:latin typeface="Arial"/>
                <a:ea typeface="Times New Roman"/>
                <a:cs typeface="B Mitra"/>
              </a:rPr>
              <a:t>رهنی</a:t>
            </a:r>
          </a:p>
          <a:p>
            <a:pPr algn="justLow" rtl="1"/>
            <a:endParaRPr lang="en-US" dirty="0">
              <a:solidFill>
                <a:prstClr val="black"/>
              </a:solidFill>
              <a:latin typeface="Times New Roman"/>
              <a:ea typeface="Times New Roman"/>
              <a:cs typeface="Nazanin"/>
            </a:endParaRPr>
          </a:p>
          <a:p>
            <a:pPr marL="342900" indent="-342900" algn="justLow" rtl="1">
              <a:buFont typeface="Symbol"/>
              <a:buChar char=""/>
            </a:pPr>
            <a:r>
              <a:rPr lang="fa-IR" b="1" dirty="0">
                <a:solidFill>
                  <a:prstClr val="black"/>
                </a:solidFill>
                <a:latin typeface="Times New Roman"/>
                <a:ea typeface="Times New Roman"/>
                <a:cs typeface="B Mitra"/>
              </a:rPr>
              <a:t>موضوع انتشار اوراق رهنی: </a:t>
            </a:r>
            <a:r>
              <a:rPr lang="fa-IR" sz="2000" dirty="0">
                <a:solidFill>
                  <a:prstClr val="black"/>
                </a:solidFill>
                <a:latin typeface="Times New Roman"/>
                <a:ea typeface="Times New Roman"/>
                <a:cs typeface="B Mitra"/>
              </a:rPr>
              <a:t>واگذاری تسهیلات فروش اقساطی بانک مسکن به نهاد واسط به منظور تامین منابع مالی برای اعطای تسهیلات جدید توسط بانک مسکن؛</a:t>
            </a:r>
            <a:endParaRPr lang="en-US"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مبلغ اوراق رهنی در دست انتشار: </a:t>
            </a:r>
            <a:r>
              <a:rPr lang="fa-IR" sz="2000" dirty="0">
                <a:solidFill>
                  <a:prstClr val="black"/>
                </a:solidFill>
                <a:latin typeface="Times New Roman"/>
                <a:ea typeface="Times New Roman"/>
                <a:cs typeface="B Mitra"/>
              </a:rPr>
              <a:t>000ر000ر3 میلیون ریال؛</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مبلغ اسمی هر ورقۀ رهنی: </a:t>
            </a:r>
            <a:r>
              <a:rPr lang="fa-IR" sz="2000" dirty="0">
                <a:solidFill>
                  <a:prstClr val="black"/>
                </a:solidFill>
                <a:latin typeface="Times New Roman"/>
                <a:ea typeface="Times New Roman"/>
                <a:cs typeface="B Mitra"/>
              </a:rPr>
              <a:t>000ر000ر1ریال؛</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تعداد اوراق رهنی در دست انتشار: </a:t>
            </a:r>
            <a:r>
              <a:rPr lang="fa-IR" sz="2000" dirty="0">
                <a:solidFill>
                  <a:prstClr val="black"/>
                </a:solidFill>
                <a:latin typeface="Times New Roman"/>
                <a:ea typeface="Times New Roman"/>
                <a:cs typeface="B Mitra"/>
              </a:rPr>
              <a:t>000ر000ر3 ورقه؛</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مبالغ پرداختی به دارندگان اوراق: </a:t>
            </a:r>
            <a:r>
              <a:rPr lang="fa-IR" sz="2000" dirty="0">
                <a:solidFill>
                  <a:prstClr val="black"/>
                </a:solidFill>
                <a:latin typeface="Times New Roman"/>
                <a:ea typeface="Times New Roman"/>
                <a:cs typeface="B Mitra"/>
              </a:rPr>
              <a:t>000ر110ر4 میلیون ریال؛</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نوع اوراق رهنی:  </a:t>
            </a:r>
            <a:r>
              <a:rPr lang="fa-IR" sz="2000" dirty="0">
                <a:solidFill>
                  <a:prstClr val="black"/>
                </a:solidFill>
                <a:latin typeface="Times New Roman"/>
                <a:ea typeface="Times New Roman"/>
                <a:cs typeface="B Mitra"/>
              </a:rPr>
              <a:t>با نام؛</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شیوۀ عرضه: </a:t>
            </a:r>
            <a:r>
              <a:rPr lang="fa-IR" sz="2000" dirty="0">
                <a:solidFill>
                  <a:prstClr val="black"/>
                </a:solidFill>
                <a:latin typeface="Times New Roman"/>
                <a:ea typeface="Times New Roman"/>
                <a:cs typeface="B Mitra"/>
              </a:rPr>
              <a:t>حراج تک قیمتی؛ </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نرخ اوراق : </a:t>
            </a:r>
            <a:r>
              <a:rPr lang="fa-IR" sz="2000" dirty="0">
                <a:solidFill>
                  <a:prstClr val="black"/>
                </a:solidFill>
                <a:latin typeface="Times New Roman"/>
                <a:ea typeface="Times New Roman"/>
                <a:cs typeface="B Mitra"/>
              </a:rPr>
              <a:t>18.5 درصد؛ </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دورۀ عمر اوراق: </a:t>
            </a:r>
            <a:r>
              <a:rPr lang="fa-IR" sz="2000" dirty="0">
                <a:solidFill>
                  <a:prstClr val="black"/>
                </a:solidFill>
                <a:latin typeface="Times New Roman"/>
                <a:ea typeface="Times New Roman"/>
                <a:cs typeface="B Mitra"/>
              </a:rPr>
              <a:t>2 سال؛</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مقاطع پرداخت‌های مرتبط با اوراق رهنی: </a:t>
            </a:r>
            <a:r>
              <a:rPr lang="fa-IR" sz="2000" dirty="0">
                <a:solidFill>
                  <a:prstClr val="black"/>
                </a:solidFill>
                <a:latin typeface="Times New Roman"/>
                <a:ea typeface="Times New Roman"/>
                <a:cs typeface="B Mitra"/>
              </a:rPr>
              <a:t>هرسه ماه یک‌بار از تاریخ انتشار اوراق؛</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مدت عرضه: </a:t>
            </a:r>
            <a:r>
              <a:rPr lang="fa-IR" sz="2000" dirty="0">
                <a:solidFill>
                  <a:prstClr val="black"/>
                </a:solidFill>
                <a:latin typeface="Times New Roman"/>
                <a:ea typeface="Times New Roman"/>
                <a:cs typeface="B Mitra"/>
              </a:rPr>
              <a:t>3 روز؛</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معاملات ثانویۀ اوراق رهنی: </a:t>
            </a:r>
            <a:r>
              <a:rPr lang="fa-IR" sz="2000" dirty="0">
                <a:solidFill>
                  <a:prstClr val="black"/>
                </a:solidFill>
                <a:latin typeface="Times New Roman"/>
                <a:ea typeface="Times New Roman"/>
                <a:cs typeface="B Mitra"/>
              </a:rPr>
              <a:t>شرکت فرابورس ایران؛</a:t>
            </a:r>
            <a:endParaRPr lang="en-US" sz="2000" dirty="0">
              <a:solidFill>
                <a:prstClr val="black"/>
              </a:solidFill>
              <a:latin typeface="Times New Roman"/>
              <a:ea typeface="Times New Roman"/>
              <a:cs typeface="B Mitra"/>
            </a:endParaRPr>
          </a:p>
          <a:p>
            <a:pPr marL="342900" indent="-342900" algn="justLow" rtl="1">
              <a:buFont typeface="Symbol"/>
              <a:buChar char=""/>
            </a:pPr>
            <a:r>
              <a:rPr lang="fa-IR" b="1" dirty="0">
                <a:solidFill>
                  <a:prstClr val="black"/>
                </a:solidFill>
                <a:latin typeface="Times New Roman"/>
                <a:ea typeface="Times New Roman"/>
                <a:cs typeface="B Mitra"/>
              </a:rPr>
              <a:t>شیوۀ بازارگردانی اوراق: </a:t>
            </a:r>
            <a:r>
              <a:rPr lang="fa-IR" sz="2000" dirty="0">
                <a:solidFill>
                  <a:prstClr val="black"/>
                </a:solidFill>
                <a:latin typeface="Times New Roman"/>
                <a:ea typeface="Times New Roman"/>
                <a:cs typeface="B Mitra"/>
              </a:rPr>
              <a:t>حراج؛</a:t>
            </a:r>
            <a:endParaRPr lang="en-US" sz="2000" dirty="0">
              <a:solidFill>
                <a:prstClr val="black"/>
              </a:solidFill>
              <a:latin typeface="Times New Roman"/>
              <a:ea typeface="Times New Roman"/>
              <a:cs typeface="B Mitra"/>
            </a:endParaRPr>
          </a:p>
          <a:p>
            <a:pPr algn="justLow" rtl="1"/>
            <a:r>
              <a:rPr lang="en-GB" b="1" dirty="0">
                <a:solidFill>
                  <a:srgbClr val="000000"/>
                </a:solidFill>
                <a:highlight>
                  <a:srgbClr val="FFFF00"/>
                </a:highlight>
                <a:latin typeface="Arial"/>
                <a:ea typeface="Times New Roman"/>
                <a:cs typeface="B Mitra"/>
              </a:rPr>
              <a:t> </a:t>
            </a:r>
            <a:endParaRPr lang="en-US" dirty="0">
              <a:solidFill>
                <a:prstClr val="black"/>
              </a:solidFill>
              <a:latin typeface="Times New Roman"/>
              <a:ea typeface="Times New Roman"/>
              <a:cs typeface="Nazanin"/>
            </a:endParaRPr>
          </a:p>
        </p:txBody>
      </p:sp>
      <p:sp>
        <p:nvSpPr>
          <p:cNvPr id="5" name="Rounded Rectangle 4"/>
          <p:cNvSpPr/>
          <p:nvPr/>
        </p:nvSpPr>
        <p:spPr>
          <a:xfrm>
            <a:off x="5677537" y="334786"/>
            <a:ext cx="3030796" cy="534937"/>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a:r>
              <a:rPr lang="fa-IR" sz="2400" kern="0" dirty="0" smtClean="0">
                <a:solidFill>
                  <a:sysClr val="window" lastClr="FFFFFF"/>
                </a:solidFill>
                <a:latin typeface="Calibri Light" pitchFamily="34" charset="0"/>
                <a:cs typeface="B Titr" pitchFamily="2" charset="-78"/>
              </a:rPr>
              <a:t>اوراق رهنی بانک مسکن</a:t>
            </a:r>
            <a:endParaRPr lang="fa-IR" sz="2400" kern="0" dirty="0">
              <a:solidFill>
                <a:sysClr val="window" lastClr="FFFFFF"/>
              </a:solidFill>
              <a:latin typeface="Calibri Light" pitchFamily="34" charset="0"/>
              <a:cs typeface="B Titr" pitchFamily="2" charset="-78"/>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046980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090412"/>
            <a:ext cx="8064896" cy="5320687"/>
          </a:xfrm>
          <a:prstGeom prst="rect">
            <a:avLst/>
          </a:prstGeom>
        </p:spPr>
        <p:txBody>
          <a:bodyPr wrap="square">
            <a:spAutoFit/>
          </a:bodyPr>
          <a:lstStyle/>
          <a:p>
            <a:pPr algn="justLow" rtl="1">
              <a:lnSpc>
                <a:spcPct val="150000"/>
              </a:lnSpc>
            </a:pPr>
            <a:r>
              <a:rPr lang="en-GB" sz="2000" b="1" dirty="0">
                <a:solidFill>
                  <a:srgbClr val="000000"/>
                </a:solidFill>
                <a:highlight>
                  <a:srgbClr val="FFFF00"/>
                </a:highlight>
                <a:latin typeface="Arial"/>
                <a:ea typeface="Times New Roman"/>
                <a:cs typeface="B Mitra"/>
              </a:rPr>
              <a:t> </a:t>
            </a:r>
            <a:r>
              <a:rPr lang="fa-IR" sz="2400" b="1" dirty="0" smtClean="0">
                <a:solidFill>
                  <a:srgbClr val="C00000"/>
                </a:solidFill>
                <a:latin typeface="Arial"/>
                <a:ea typeface="Times New Roman"/>
                <a:cs typeface="B Mitra"/>
              </a:rPr>
              <a:t>ج</a:t>
            </a:r>
            <a:r>
              <a:rPr lang="fa-IR" sz="2400" b="1" dirty="0">
                <a:solidFill>
                  <a:srgbClr val="C00000"/>
                </a:solidFill>
                <a:latin typeface="Arial"/>
                <a:ea typeface="Times New Roman"/>
                <a:cs typeface="B Mitra"/>
              </a:rPr>
              <a:t>) ارکان انتشار اوراق </a:t>
            </a:r>
            <a:r>
              <a:rPr lang="fa-IR" sz="2400" b="1" dirty="0" smtClean="0">
                <a:solidFill>
                  <a:srgbClr val="C00000"/>
                </a:solidFill>
                <a:latin typeface="Arial"/>
                <a:ea typeface="Times New Roman"/>
                <a:cs typeface="B Mitra"/>
              </a:rPr>
              <a:t>رهنی</a:t>
            </a:r>
          </a:p>
          <a:p>
            <a:pPr algn="justLow" rtl="1">
              <a:lnSpc>
                <a:spcPct val="150000"/>
              </a:lnSpc>
            </a:pPr>
            <a:endParaRPr lang="en-US" sz="800" dirty="0">
              <a:solidFill>
                <a:prstClr val="black"/>
              </a:solidFill>
              <a:latin typeface="Times New Roman"/>
              <a:ea typeface="Times New Roman"/>
              <a:cs typeface="Nazanin"/>
            </a:endParaRPr>
          </a:p>
          <a:p>
            <a:pPr marL="342900" indent="-342900" algn="justLow" rtl="1">
              <a:lnSpc>
                <a:spcPct val="150000"/>
              </a:lnSpc>
              <a:buFont typeface="Symbol"/>
              <a:buChar char=""/>
            </a:pPr>
            <a:r>
              <a:rPr lang="fa-IR" sz="2000" b="1" dirty="0">
                <a:solidFill>
                  <a:prstClr val="black"/>
                </a:solidFill>
                <a:latin typeface="Times New Roman"/>
                <a:ea typeface="Times New Roman"/>
                <a:cs typeface="B Mitra"/>
              </a:rPr>
              <a:t>ناشر: </a:t>
            </a:r>
            <a:r>
              <a:rPr lang="fa-IR" sz="2400" dirty="0">
                <a:solidFill>
                  <a:prstClr val="black"/>
                </a:solidFill>
                <a:latin typeface="Times New Roman"/>
                <a:ea typeface="Times New Roman"/>
                <a:cs typeface="B Mitra"/>
              </a:rPr>
              <a:t>واسط مالی آبان دوم (با مسؤولیت محدود)؛</a:t>
            </a:r>
            <a:endParaRPr lang="en-US" sz="2000" dirty="0">
              <a:solidFill>
                <a:prstClr val="black"/>
              </a:solidFill>
              <a:latin typeface="Times New Roman"/>
              <a:ea typeface="Times New Roman"/>
              <a:cs typeface="Nazanin"/>
            </a:endParaRPr>
          </a:p>
          <a:p>
            <a:pPr marL="342900" indent="-342900" algn="justLow" rtl="1">
              <a:lnSpc>
                <a:spcPct val="150000"/>
              </a:lnSpc>
              <a:buFont typeface="Symbol"/>
              <a:buChar char=""/>
            </a:pPr>
            <a:r>
              <a:rPr lang="fa-IR" sz="2000" b="1" dirty="0">
                <a:solidFill>
                  <a:prstClr val="black"/>
                </a:solidFill>
                <a:latin typeface="Times New Roman"/>
                <a:ea typeface="Times New Roman"/>
                <a:cs typeface="B Mitra"/>
              </a:rPr>
              <a:t>بانی: </a:t>
            </a:r>
            <a:r>
              <a:rPr lang="fa-IR" sz="2400" dirty="0">
                <a:solidFill>
                  <a:prstClr val="black"/>
                </a:solidFill>
                <a:latin typeface="Times New Roman"/>
                <a:ea typeface="Times New Roman"/>
                <a:cs typeface="B Mitra"/>
              </a:rPr>
              <a:t>بانک مسکن؛</a:t>
            </a:r>
            <a:endParaRPr lang="en-US" sz="2000" dirty="0">
              <a:solidFill>
                <a:prstClr val="black"/>
              </a:solidFill>
              <a:latin typeface="Times New Roman"/>
              <a:ea typeface="Times New Roman"/>
              <a:cs typeface="Nazanin"/>
            </a:endParaRPr>
          </a:p>
          <a:p>
            <a:pPr marL="342900" indent="-342900" algn="justLow" rtl="1">
              <a:lnSpc>
                <a:spcPct val="150000"/>
              </a:lnSpc>
              <a:buFont typeface="Symbol"/>
              <a:buChar char=""/>
            </a:pPr>
            <a:r>
              <a:rPr lang="fa-IR" sz="2000" b="1" dirty="0">
                <a:solidFill>
                  <a:prstClr val="black"/>
                </a:solidFill>
                <a:latin typeface="Times New Roman"/>
                <a:ea typeface="Times New Roman"/>
                <a:cs typeface="B Mitra"/>
              </a:rPr>
              <a:t>ضامن: </a:t>
            </a:r>
            <a:r>
              <a:rPr lang="fa-IR" sz="2400" dirty="0">
                <a:solidFill>
                  <a:prstClr val="black"/>
                </a:solidFill>
                <a:latin typeface="Times New Roman"/>
                <a:ea typeface="Times New Roman"/>
                <a:cs typeface="B Mitra"/>
              </a:rPr>
              <a:t>بانک مسکن؛</a:t>
            </a:r>
            <a:endParaRPr lang="en-US" sz="2000" dirty="0">
              <a:solidFill>
                <a:prstClr val="black"/>
              </a:solidFill>
              <a:latin typeface="Times New Roman"/>
              <a:ea typeface="Times New Roman"/>
              <a:cs typeface="Nazanin"/>
            </a:endParaRPr>
          </a:p>
          <a:p>
            <a:pPr marL="342900" indent="-342900" algn="justLow" rtl="1">
              <a:lnSpc>
                <a:spcPct val="150000"/>
              </a:lnSpc>
              <a:buFont typeface="Symbol"/>
              <a:buChar char=""/>
            </a:pPr>
            <a:r>
              <a:rPr lang="fa-IR" sz="2000" b="1" dirty="0">
                <a:solidFill>
                  <a:prstClr val="black"/>
                </a:solidFill>
                <a:latin typeface="Times New Roman"/>
                <a:ea typeface="Times New Roman"/>
                <a:cs typeface="B Mitra"/>
              </a:rPr>
              <a:t>عامل وصول: </a:t>
            </a:r>
            <a:r>
              <a:rPr lang="fa-IR" sz="2400" dirty="0">
                <a:solidFill>
                  <a:prstClr val="black"/>
                </a:solidFill>
                <a:latin typeface="Times New Roman"/>
                <a:ea typeface="Times New Roman"/>
                <a:cs typeface="B Mitra"/>
              </a:rPr>
              <a:t>بانک مسکن؛</a:t>
            </a:r>
            <a:endParaRPr lang="en-US" sz="2000" dirty="0">
              <a:solidFill>
                <a:prstClr val="black"/>
              </a:solidFill>
              <a:latin typeface="Times New Roman"/>
              <a:ea typeface="Times New Roman"/>
              <a:cs typeface="Nazanin"/>
            </a:endParaRPr>
          </a:p>
          <a:p>
            <a:pPr marL="342900" indent="-342900" algn="justLow" rtl="1">
              <a:lnSpc>
                <a:spcPct val="150000"/>
              </a:lnSpc>
              <a:buFont typeface="Symbol"/>
              <a:buChar char=""/>
            </a:pPr>
            <a:r>
              <a:rPr lang="fa-IR" sz="2000" b="1" dirty="0">
                <a:solidFill>
                  <a:prstClr val="black"/>
                </a:solidFill>
                <a:latin typeface="Times New Roman"/>
                <a:ea typeface="Times New Roman"/>
                <a:cs typeface="B Mitra"/>
              </a:rPr>
              <a:t>متعهد پذیره‌نویس و بازارگردان: </a:t>
            </a:r>
            <a:r>
              <a:rPr lang="fa-IR" sz="2400" dirty="0">
                <a:solidFill>
                  <a:prstClr val="black"/>
                </a:solidFill>
                <a:latin typeface="Times New Roman"/>
                <a:ea typeface="Times New Roman"/>
                <a:cs typeface="B Mitra"/>
              </a:rPr>
              <a:t>شرکت تأمین سرمایه بانک مسکن؛</a:t>
            </a:r>
            <a:endParaRPr lang="en-US" sz="2000" dirty="0">
              <a:solidFill>
                <a:prstClr val="black"/>
              </a:solidFill>
              <a:latin typeface="Times New Roman"/>
              <a:ea typeface="Times New Roman"/>
              <a:cs typeface="Nazanin"/>
            </a:endParaRPr>
          </a:p>
          <a:p>
            <a:pPr marL="342900" indent="-342900" algn="justLow" rtl="1">
              <a:lnSpc>
                <a:spcPct val="150000"/>
              </a:lnSpc>
              <a:buFont typeface="Symbol"/>
              <a:buChar char=""/>
            </a:pPr>
            <a:r>
              <a:rPr lang="fa-IR" sz="2000" b="1" dirty="0">
                <a:solidFill>
                  <a:prstClr val="black"/>
                </a:solidFill>
                <a:latin typeface="Times New Roman"/>
                <a:ea typeface="Times New Roman"/>
                <a:cs typeface="B Mitra"/>
              </a:rPr>
              <a:t>امین: </a:t>
            </a:r>
            <a:r>
              <a:rPr lang="fa-IR" sz="2400" dirty="0">
                <a:solidFill>
                  <a:prstClr val="black"/>
                </a:solidFill>
                <a:latin typeface="Times New Roman"/>
                <a:ea typeface="Times New Roman"/>
                <a:cs typeface="B Mitra"/>
              </a:rPr>
              <a:t>سازمان حسابرسی؛</a:t>
            </a:r>
            <a:endParaRPr lang="en-US" sz="2000" dirty="0">
              <a:solidFill>
                <a:prstClr val="black"/>
              </a:solidFill>
              <a:latin typeface="Times New Roman"/>
              <a:ea typeface="Times New Roman"/>
              <a:cs typeface="Nazanin"/>
            </a:endParaRPr>
          </a:p>
          <a:p>
            <a:pPr marL="342900" indent="-342900" algn="justLow" rtl="1">
              <a:lnSpc>
                <a:spcPct val="150000"/>
              </a:lnSpc>
              <a:buFont typeface="Symbol"/>
              <a:buChar char=""/>
            </a:pPr>
            <a:r>
              <a:rPr lang="fa-IR" sz="2000" b="1" dirty="0">
                <a:solidFill>
                  <a:prstClr val="black"/>
                </a:solidFill>
                <a:latin typeface="Times New Roman"/>
                <a:ea typeface="Times New Roman"/>
                <a:cs typeface="B Mitra"/>
              </a:rPr>
              <a:t>عامل فروش: </a:t>
            </a:r>
            <a:r>
              <a:rPr lang="fa-IR" sz="2400" dirty="0">
                <a:solidFill>
                  <a:prstClr val="black"/>
                </a:solidFill>
                <a:latin typeface="Times New Roman"/>
                <a:ea typeface="Times New Roman"/>
                <a:cs typeface="B Mitra"/>
              </a:rPr>
              <a:t>شرکت کارگزاری بانک مسکن؛</a:t>
            </a:r>
            <a:endParaRPr lang="en-US" sz="2000" dirty="0">
              <a:solidFill>
                <a:prstClr val="black"/>
              </a:solidFill>
              <a:latin typeface="Times New Roman"/>
              <a:ea typeface="Times New Roman"/>
              <a:cs typeface="Nazanin"/>
            </a:endParaRPr>
          </a:p>
          <a:p>
            <a:pPr marL="342900" indent="-342900" algn="justLow" rtl="1">
              <a:lnSpc>
                <a:spcPct val="150000"/>
              </a:lnSpc>
              <a:buFont typeface="Symbol"/>
              <a:buChar char=""/>
            </a:pPr>
            <a:r>
              <a:rPr lang="fa-IR" sz="2000" b="1" dirty="0">
                <a:solidFill>
                  <a:prstClr val="black"/>
                </a:solidFill>
                <a:latin typeface="Times New Roman"/>
                <a:ea typeface="Times New Roman"/>
                <a:cs typeface="B Mitra"/>
              </a:rPr>
              <a:t>عامل پرداخت: </a:t>
            </a:r>
            <a:r>
              <a:rPr lang="fa-IR" sz="2400" dirty="0">
                <a:solidFill>
                  <a:prstClr val="black"/>
                </a:solidFill>
                <a:latin typeface="Times New Roman"/>
                <a:ea typeface="Times New Roman"/>
                <a:cs typeface="B Mitra"/>
              </a:rPr>
              <a:t>شرکت سپرده‌گذاری مرکزی اوراق بهادار و تسویۀ وجوه (سهامی عام)،</a:t>
            </a:r>
            <a:endParaRPr lang="en-US" sz="2000" dirty="0">
              <a:solidFill>
                <a:prstClr val="black"/>
              </a:solidFill>
              <a:latin typeface="Times New Roman"/>
              <a:ea typeface="Times New Roman"/>
              <a:cs typeface="Nazanin"/>
            </a:endParaRPr>
          </a:p>
        </p:txBody>
      </p:sp>
      <p:sp>
        <p:nvSpPr>
          <p:cNvPr id="5" name="Rounded Rectangle 4"/>
          <p:cNvSpPr/>
          <p:nvPr/>
        </p:nvSpPr>
        <p:spPr>
          <a:xfrm>
            <a:off x="5580112" y="337894"/>
            <a:ext cx="3030796" cy="534937"/>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a:r>
              <a:rPr lang="fa-IR" sz="2400" kern="0" dirty="0" smtClean="0">
                <a:solidFill>
                  <a:sysClr val="window" lastClr="FFFFFF"/>
                </a:solidFill>
                <a:latin typeface="Calibri Light" pitchFamily="34" charset="0"/>
                <a:cs typeface="B Titr" pitchFamily="2" charset="-78"/>
              </a:rPr>
              <a:t>اوراق رهنی بانک مسکن</a:t>
            </a:r>
            <a:endParaRPr lang="fa-IR" sz="2400" kern="0" dirty="0">
              <a:solidFill>
                <a:sysClr val="window" lastClr="FFFFFF"/>
              </a:solidFill>
              <a:latin typeface="Calibri Light" pitchFamily="34" charset="0"/>
              <a:cs typeface="B Titr" pitchFamily="2" charset="-78"/>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261614709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1916495" y="3645777"/>
            <a:ext cx="1411938" cy="573793"/>
          </a:xfrm>
          <a:prstGeom prst="rect">
            <a:avLst/>
          </a:prstGeom>
          <a:solidFill>
            <a:srgbClr val="4BACC6"/>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algn="ctr" rtl="1" fontAlgn="base">
              <a:spcBef>
                <a:spcPct val="0"/>
              </a:spcBef>
              <a:spcAft>
                <a:spcPts val="1000"/>
              </a:spcAft>
              <a:defRPr/>
            </a:pPr>
            <a:r>
              <a:rPr lang="fa-IR" sz="1600" kern="0" dirty="0" smtClean="0">
                <a:solidFill>
                  <a:sysClr val="windowText" lastClr="000000"/>
                </a:solidFill>
                <a:cs typeface="B Mitra" pitchFamily="2" charset="-78"/>
              </a:rPr>
              <a:t>بانک در نقش بانی</a:t>
            </a:r>
            <a:endParaRPr lang="fa-IR" sz="1600" kern="0" dirty="0" smtClean="0">
              <a:solidFill>
                <a:sysClr val="windowText" lastClr="000000"/>
              </a:solidFill>
              <a:latin typeface="Arial" pitchFamily="34" charset="0"/>
              <a:cs typeface="B Mitra" pitchFamily="2" charset="-78"/>
            </a:endParaRPr>
          </a:p>
        </p:txBody>
      </p:sp>
      <p:sp>
        <p:nvSpPr>
          <p:cNvPr id="7" name="Rectangle 4"/>
          <p:cNvSpPr>
            <a:spLocks noChangeArrowheads="1"/>
          </p:cNvSpPr>
          <p:nvPr/>
        </p:nvSpPr>
        <p:spPr bwMode="auto">
          <a:xfrm>
            <a:off x="4543980" y="3645777"/>
            <a:ext cx="1411938" cy="573793"/>
          </a:xfrm>
          <a:prstGeom prst="rect">
            <a:avLst/>
          </a:prstGeom>
          <a:solidFill>
            <a:srgbClr val="8CB6DC"/>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algn="ctr" fontAlgn="base">
              <a:spcBef>
                <a:spcPct val="0"/>
              </a:spcBef>
            </a:pPr>
            <a:r>
              <a:rPr lang="fa-IR" sz="1400" dirty="0" smtClean="0">
                <a:solidFill>
                  <a:prstClr val="black"/>
                </a:solidFill>
                <a:cs typeface="B Titr" pitchFamily="2" charset="-78"/>
              </a:rPr>
              <a:t>نهاد واسط </a:t>
            </a:r>
          </a:p>
          <a:p>
            <a:pPr algn="ctr" fontAlgn="base">
              <a:spcBef>
                <a:spcPct val="0"/>
              </a:spcBef>
            </a:pPr>
            <a:r>
              <a:rPr lang="fa-IR" sz="1400" dirty="0" smtClean="0">
                <a:solidFill>
                  <a:prstClr val="black"/>
                </a:solidFill>
                <a:cs typeface="B Titr" pitchFamily="2" charset="-78"/>
              </a:rPr>
              <a:t>(</a:t>
            </a:r>
            <a:r>
              <a:rPr lang="fa-IR" sz="1400" dirty="0">
                <a:solidFill>
                  <a:prstClr val="black"/>
                </a:solidFill>
                <a:cs typeface="B Titr" pitchFamily="2" charset="-78"/>
              </a:rPr>
              <a:t>آبان دوم )</a:t>
            </a:r>
          </a:p>
        </p:txBody>
      </p:sp>
      <p:cxnSp>
        <p:nvCxnSpPr>
          <p:cNvPr id="8" name="AutoShape 5"/>
          <p:cNvCxnSpPr>
            <a:cxnSpLocks noChangeShapeType="1"/>
          </p:cNvCxnSpPr>
          <p:nvPr/>
        </p:nvCxnSpPr>
        <p:spPr bwMode="auto">
          <a:xfrm>
            <a:off x="3352064" y="3688972"/>
            <a:ext cx="1195569" cy="1108"/>
          </a:xfrm>
          <a:prstGeom prst="straightConnector1">
            <a:avLst/>
          </a:prstGeom>
          <a:noFill/>
          <a:ln w="9525">
            <a:solidFill>
              <a:srgbClr val="000000"/>
            </a:solidFill>
            <a:round/>
            <a:headEnd/>
            <a:tailEnd type="triangle" w="med" len="med"/>
          </a:ln>
        </p:spPr>
      </p:cxnSp>
      <p:cxnSp>
        <p:nvCxnSpPr>
          <p:cNvPr id="9" name="AutoShape 6"/>
          <p:cNvCxnSpPr>
            <a:cxnSpLocks noChangeShapeType="1"/>
          </p:cNvCxnSpPr>
          <p:nvPr/>
        </p:nvCxnSpPr>
        <p:spPr bwMode="auto">
          <a:xfrm flipH="1">
            <a:off x="3321827" y="4169717"/>
            <a:ext cx="1195569" cy="0"/>
          </a:xfrm>
          <a:prstGeom prst="straightConnector1">
            <a:avLst/>
          </a:prstGeom>
          <a:noFill/>
          <a:ln w="9525">
            <a:solidFill>
              <a:srgbClr val="000000"/>
            </a:solidFill>
            <a:round/>
            <a:headEnd/>
            <a:tailEnd type="triangle" w="med" len="med"/>
          </a:ln>
        </p:spPr>
      </p:cxnSp>
      <p:sp>
        <p:nvSpPr>
          <p:cNvPr id="10" name="Text Box 7"/>
          <p:cNvSpPr txBox="1">
            <a:spLocks noChangeArrowheads="1"/>
          </p:cNvSpPr>
          <p:nvPr/>
        </p:nvSpPr>
        <p:spPr bwMode="auto">
          <a:xfrm>
            <a:off x="3095125" y="3288342"/>
            <a:ext cx="1457712" cy="356682"/>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fa-IR" sz="1600" b="1" dirty="0" smtClean="0">
                <a:solidFill>
                  <a:prstClr val="black"/>
                </a:solidFill>
                <a:ea typeface="Arial" pitchFamily="34" charset="0"/>
                <a:cs typeface="B Mitra" pitchFamily="2" charset="-78"/>
              </a:rPr>
              <a:t>3-خرید مطالبات</a:t>
            </a:r>
            <a:endParaRPr lang="fa-IR" sz="1600" b="1" dirty="0" smtClean="0">
              <a:solidFill>
                <a:prstClr val="black"/>
              </a:solidFill>
              <a:latin typeface="Arial" pitchFamily="34" charset="0"/>
              <a:cs typeface="B Mitra" pitchFamily="2" charset="-78"/>
            </a:endParaRPr>
          </a:p>
        </p:txBody>
      </p:sp>
      <p:sp>
        <p:nvSpPr>
          <p:cNvPr id="11" name="Rectangle 8"/>
          <p:cNvSpPr>
            <a:spLocks noChangeArrowheads="1"/>
          </p:cNvSpPr>
          <p:nvPr/>
        </p:nvSpPr>
        <p:spPr bwMode="auto">
          <a:xfrm>
            <a:off x="7216574" y="3625881"/>
            <a:ext cx="1546338" cy="573793"/>
          </a:xfrm>
          <a:prstGeom prst="rect">
            <a:avLst/>
          </a:prstGeom>
          <a:solidFill>
            <a:srgbClr val="8CB6DC"/>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algn="ctr" fontAlgn="base">
              <a:spcBef>
                <a:spcPct val="0"/>
              </a:spcBef>
              <a:spcAft>
                <a:spcPts val="1000"/>
              </a:spcAft>
            </a:pPr>
            <a:r>
              <a:rPr lang="fa-IR" sz="1400" dirty="0" smtClean="0">
                <a:solidFill>
                  <a:prstClr val="black"/>
                </a:solidFill>
                <a:ea typeface="Arial" pitchFamily="34" charset="0"/>
                <a:cs typeface="B Titr" pitchFamily="2" charset="-78"/>
              </a:rPr>
              <a:t>خریداران اوراق</a:t>
            </a:r>
            <a:endParaRPr lang="fa-IR" sz="1400" dirty="0" smtClean="0">
              <a:solidFill>
                <a:prstClr val="black"/>
              </a:solidFill>
              <a:latin typeface="Arial" panose="020B0604020202020204" pitchFamily="34" charset="0"/>
              <a:cs typeface="B Titr" pitchFamily="2" charset="-78"/>
            </a:endParaRPr>
          </a:p>
        </p:txBody>
      </p:sp>
      <p:cxnSp>
        <p:nvCxnSpPr>
          <p:cNvPr id="12" name="AutoShape 9"/>
          <p:cNvCxnSpPr>
            <a:cxnSpLocks noChangeShapeType="1"/>
          </p:cNvCxnSpPr>
          <p:nvPr/>
        </p:nvCxnSpPr>
        <p:spPr bwMode="auto">
          <a:xfrm>
            <a:off x="6004658" y="3710018"/>
            <a:ext cx="1195569" cy="1108"/>
          </a:xfrm>
          <a:prstGeom prst="straightConnector1">
            <a:avLst/>
          </a:prstGeom>
          <a:noFill/>
          <a:ln w="9525">
            <a:solidFill>
              <a:srgbClr val="000000"/>
            </a:solidFill>
            <a:round/>
            <a:headEnd/>
            <a:tailEnd type="triangle" w="med" len="med"/>
          </a:ln>
        </p:spPr>
      </p:cxnSp>
      <p:cxnSp>
        <p:nvCxnSpPr>
          <p:cNvPr id="13" name="AutoShape 10"/>
          <p:cNvCxnSpPr>
            <a:cxnSpLocks noChangeShapeType="1"/>
          </p:cNvCxnSpPr>
          <p:nvPr/>
        </p:nvCxnSpPr>
        <p:spPr bwMode="auto">
          <a:xfrm flipH="1">
            <a:off x="6004658" y="4190764"/>
            <a:ext cx="1195569" cy="0"/>
          </a:xfrm>
          <a:prstGeom prst="straightConnector1">
            <a:avLst/>
          </a:prstGeom>
          <a:noFill/>
          <a:ln w="9525">
            <a:solidFill>
              <a:srgbClr val="000000"/>
            </a:solidFill>
            <a:round/>
            <a:headEnd/>
            <a:tailEnd type="triangle" w="med" len="med"/>
          </a:ln>
        </p:spPr>
      </p:cxnSp>
      <p:sp>
        <p:nvSpPr>
          <p:cNvPr id="14" name="Text Box 11"/>
          <p:cNvSpPr txBox="1">
            <a:spLocks noChangeArrowheads="1"/>
          </p:cNvSpPr>
          <p:nvPr/>
        </p:nvSpPr>
        <p:spPr bwMode="auto">
          <a:xfrm>
            <a:off x="5839139" y="3255704"/>
            <a:ext cx="1484307" cy="340066"/>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fa-IR" sz="1600" b="1" dirty="0" smtClean="0">
                <a:solidFill>
                  <a:prstClr val="black"/>
                </a:solidFill>
                <a:ea typeface="Arial" pitchFamily="34" charset="0"/>
                <a:cs typeface="B Mitra" pitchFamily="2" charset="-78"/>
              </a:rPr>
              <a:t>1-انتشار اوراق</a:t>
            </a:r>
            <a:endParaRPr lang="fa-IR" sz="1600" b="1" dirty="0" smtClean="0">
              <a:solidFill>
                <a:prstClr val="black"/>
              </a:solidFill>
              <a:latin typeface="Arial" pitchFamily="34" charset="0"/>
              <a:cs typeface="B Mitra" pitchFamily="2" charset="-78"/>
            </a:endParaRPr>
          </a:p>
        </p:txBody>
      </p:sp>
      <p:sp>
        <p:nvSpPr>
          <p:cNvPr id="15" name="Text Box 12"/>
          <p:cNvSpPr txBox="1">
            <a:spLocks noChangeArrowheads="1"/>
          </p:cNvSpPr>
          <p:nvPr/>
        </p:nvSpPr>
        <p:spPr bwMode="auto">
          <a:xfrm>
            <a:off x="3206628" y="4240690"/>
            <a:ext cx="1495384" cy="53502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fa-IR" sz="1600" b="1" dirty="0" smtClean="0">
                <a:solidFill>
                  <a:prstClr val="black"/>
                </a:solidFill>
                <a:ea typeface="Arial" pitchFamily="34" charset="0"/>
                <a:cs typeface="B Mitra" pitchFamily="2" charset="-78"/>
              </a:rPr>
              <a:t>4-پرداخت وجه</a:t>
            </a:r>
            <a:endParaRPr lang="fa-IR" sz="1600" b="1" dirty="0" smtClean="0">
              <a:solidFill>
                <a:prstClr val="black"/>
              </a:solidFill>
              <a:latin typeface="Arial" pitchFamily="34" charset="0"/>
              <a:cs typeface="B Mitra" pitchFamily="2" charset="-78"/>
            </a:endParaRPr>
          </a:p>
        </p:txBody>
      </p:sp>
      <p:sp>
        <p:nvSpPr>
          <p:cNvPr id="16" name="Text Box 13"/>
          <p:cNvSpPr txBox="1">
            <a:spLocks noChangeArrowheads="1"/>
          </p:cNvSpPr>
          <p:nvPr/>
        </p:nvSpPr>
        <p:spPr bwMode="auto">
          <a:xfrm>
            <a:off x="5849377" y="4270519"/>
            <a:ext cx="1578830" cy="523946"/>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fa-IR" sz="1600" b="1" dirty="0" smtClean="0">
                <a:solidFill>
                  <a:prstClr val="black"/>
                </a:solidFill>
                <a:ea typeface="Arial" pitchFamily="34" charset="0"/>
                <a:cs typeface="B Mitra" pitchFamily="2" charset="-78"/>
              </a:rPr>
              <a:t>2-پرداخت وجه</a:t>
            </a:r>
            <a:endParaRPr lang="fa-IR" sz="1600" b="1" dirty="0" smtClean="0">
              <a:solidFill>
                <a:prstClr val="black"/>
              </a:solidFill>
              <a:latin typeface="Arial" pitchFamily="34" charset="0"/>
              <a:cs typeface="B Mitra" pitchFamily="2" charset="-78"/>
            </a:endParaRPr>
          </a:p>
        </p:txBody>
      </p:sp>
      <p:sp>
        <p:nvSpPr>
          <p:cNvPr id="17" name="Rectangle 14"/>
          <p:cNvSpPr>
            <a:spLocks noChangeArrowheads="1"/>
          </p:cNvSpPr>
          <p:nvPr/>
        </p:nvSpPr>
        <p:spPr bwMode="auto">
          <a:xfrm>
            <a:off x="7226810" y="1844567"/>
            <a:ext cx="1546338" cy="767794"/>
          </a:xfrm>
          <a:prstGeom prst="rect">
            <a:avLst/>
          </a:prstGeom>
          <a:solidFill>
            <a:srgbClr val="8CB6DC"/>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algn="ctr" fontAlgn="base">
              <a:spcBef>
                <a:spcPct val="0"/>
              </a:spcBef>
              <a:spcAft>
                <a:spcPts val="1000"/>
              </a:spcAft>
            </a:pPr>
            <a:r>
              <a:rPr lang="fa-IR" sz="1400" dirty="0" smtClean="0">
                <a:solidFill>
                  <a:prstClr val="black"/>
                </a:solidFill>
                <a:ea typeface="Arial" pitchFamily="34" charset="0"/>
                <a:cs typeface="B Titr" pitchFamily="2" charset="-78"/>
              </a:rPr>
              <a:t>سپرده گذاری مرکزی اوراق بهادار و تسویه وجوه</a:t>
            </a:r>
            <a:endParaRPr lang="fa-IR" sz="1400" dirty="0" smtClean="0">
              <a:solidFill>
                <a:prstClr val="black"/>
              </a:solidFill>
              <a:latin typeface="Arial" panose="020B0604020202020204" pitchFamily="34" charset="0"/>
              <a:cs typeface="B Titr" pitchFamily="2" charset="-78"/>
            </a:endParaRPr>
          </a:p>
        </p:txBody>
      </p:sp>
      <p:cxnSp>
        <p:nvCxnSpPr>
          <p:cNvPr id="18" name="AutoShape 15"/>
          <p:cNvCxnSpPr>
            <a:cxnSpLocks noChangeShapeType="1"/>
          </p:cNvCxnSpPr>
          <p:nvPr/>
        </p:nvCxnSpPr>
        <p:spPr bwMode="auto">
          <a:xfrm>
            <a:off x="2609190" y="4270597"/>
            <a:ext cx="0" cy="1178601"/>
          </a:xfrm>
          <a:prstGeom prst="straightConnector1">
            <a:avLst/>
          </a:prstGeom>
          <a:noFill/>
          <a:ln w="9525">
            <a:solidFill>
              <a:srgbClr val="000000"/>
            </a:solidFill>
            <a:round/>
            <a:headEnd/>
            <a:tailEnd/>
          </a:ln>
        </p:spPr>
      </p:cxnSp>
      <p:cxnSp>
        <p:nvCxnSpPr>
          <p:cNvPr id="19" name="AutoShape 16"/>
          <p:cNvCxnSpPr>
            <a:cxnSpLocks noChangeShapeType="1"/>
          </p:cNvCxnSpPr>
          <p:nvPr/>
        </p:nvCxnSpPr>
        <p:spPr bwMode="auto">
          <a:xfrm flipH="1">
            <a:off x="2617804" y="5449120"/>
            <a:ext cx="2615630" cy="0"/>
          </a:xfrm>
          <a:prstGeom prst="straightConnector1">
            <a:avLst/>
          </a:prstGeom>
          <a:noFill/>
          <a:ln w="9525">
            <a:solidFill>
              <a:srgbClr val="000000"/>
            </a:solidFill>
            <a:round/>
            <a:headEnd/>
            <a:tailEnd/>
          </a:ln>
        </p:spPr>
      </p:cxnSp>
      <p:cxnSp>
        <p:nvCxnSpPr>
          <p:cNvPr id="20" name="AutoShape 17"/>
          <p:cNvCxnSpPr>
            <a:cxnSpLocks noChangeShapeType="1"/>
          </p:cNvCxnSpPr>
          <p:nvPr/>
        </p:nvCxnSpPr>
        <p:spPr bwMode="auto">
          <a:xfrm flipV="1">
            <a:off x="5226593" y="4270599"/>
            <a:ext cx="0" cy="1178601"/>
          </a:xfrm>
          <a:prstGeom prst="straightConnector1">
            <a:avLst/>
          </a:prstGeom>
          <a:noFill/>
          <a:ln w="9525">
            <a:solidFill>
              <a:srgbClr val="000000"/>
            </a:solidFill>
            <a:round/>
            <a:headEnd/>
            <a:tailEnd type="triangle" w="med" len="med"/>
          </a:ln>
        </p:spPr>
      </p:cxnSp>
      <p:cxnSp>
        <p:nvCxnSpPr>
          <p:cNvPr id="21" name="AutoShape 18"/>
          <p:cNvCxnSpPr>
            <a:cxnSpLocks noChangeShapeType="1"/>
          </p:cNvCxnSpPr>
          <p:nvPr/>
        </p:nvCxnSpPr>
        <p:spPr bwMode="auto">
          <a:xfrm flipV="1">
            <a:off x="5226593" y="2312091"/>
            <a:ext cx="0" cy="1333680"/>
          </a:xfrm>
          <a:prstGeom prst="straightConnector1">
            <a:avLst/>
          </a:prstGeom>
          <a:noFill/>
          <a:ln w="9525">
            <a:solidFill>
              <a:srgbClr val="000000"/>
            </a:solidFill>
            <a:round/>
            <a:headEnd/>
            <a:tailEnd/>
          </a:ln>
        </p:spPr>
      </p:cxnSp>
      <p:cxnSp>
        <p:nvCxnSpPr>
          <p:cNvPr id="22" name="AutoShape 19"/>
          <p:cNvCxnSpPr>
            <a:cxnSpLocks noChangeShapeType="1"/>
          </p:cNvCxnSpPr>
          <p:nvPr/>
        </p:nvCxnSpPr>
        <p:spPr bwMode="auto">
          <a:xfrm>
            <a:off x="5233433" y="2325464"/>
            <a:ext cx="1966794" cy="0"/>
          </a:xfrm>
          <a:prstGeom prst="straightConnector1">
            <a:avLst/>
          </a:prstGeom>
          <a:noFill/>
          <a:ln w="9525">
            <a:solidFill>
              <a:srgbClr val="000000"/>
            </a:solidFill>
            <a:round/>
            <a:headEnd/>
            <a:tailEnd type="triangle" w="med" len="med"/>
          </a:ln>
        </p:spPr>
      </p:cxnSp>
      <p:cxnSp>
        <p:nvCxnSpPr>
          <p:cNvPr id="23" name="AutoShape 20"/>
          <p:cNvCxnSpPr>
            <a:cxnSpLocks noChangeShapeType="1"/>
          </p:cNvCxnSpPr>
          <p:nvPr/>
        </p:nvCxnSpPr>
        <p:spPr bwMode="auto">
          <a:xfrm>
            <a:off x="7926871" y="2667745"/>
            <a:ext cx="738" cy="988075"/>
          </a:xfrm>
          <a:prstGeom prst="straightConnector1">
            <a:avLst/>
          </a:prstGeom>
          <a:noFill/>
          <a:ln w="9525">
            <a:solidFill>
              <a:srgbClr val="000000"/>
            </a:solidFill>
            <a:round/>
            <a:headEnd/>
            <a:tailEnd type="triangle" w="med" len="med"/>
          </a:ln>
        </p:spPr>
      </p:cxnSp>
      <p:sp>
        <p:nvSpPr>
          <p:cNvPr id="24" name="Text Box 21"/>
          <p:cNvSpPr txBox="1">
            <a:spLocks noChangeArrowheads="1"/>
          </p:cNvSpPr>
          <p:nvPr/>
        </p:nvSpPr>
        <p:spPr bwMode="auto">
          <a:xfrm>
            <a:off x="2209704" y="5538924"/>
            <a:ext cx="3323076" cy="694533"/>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fa-IR" sz="1600" b="1" dirty="0" smtClean="0">
                <a:solidFill>
                  <a:prstClr val="black"/>
                </a:solidFill>
                <a:ea typeface="Arial" pitchFamily="34" charset="0"/>
                <a:cs typeface="B Mitra" pitchFamily="2" charset="-78"/>
              </a:rPr>
              <a:t>6- پرداخت وجوه دریافتی از محل اقساط وام</a:t>
            </a:r>
          </a:p>
        </p:txBody>
      </p:sp>
      <p:sp>
        <p:nvSpPr>
          <p:cNvPr id="25" name="Text Box 22"/>
          <p:cNvSpPr txBox="1">
            <a:spLocks noChangeArrowheads="1"/>
          </p:cNvSpPr>
          <p:nvPr/>
        </p:nvSpPr>
        <p:spPr bwMode="auto">
          <a:xfrm>
            <a:off x="3966048" y="1663683"/>
            <a:ext cx="3247330" cy="376621"/>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rtl="1" fontAlgn="base">
              <a:spcBef>
                <a:spcPct val="0"/>
              </a:spcBef>
              <a:spcAft>
                <a:spcPts val="1000"/>
              </a:spcAft>
            </a:pPr>
            <a:r>
              <a:rPr lang="fa-IR" sz="1400" b="1" dirty="0" smtClean="0">
                <a:solidFill>
                  <a:prstClr val="black"/>
                </a:solidFill>
                <a:latin typeface="Arial" panose="020B0604020202020204" pitchFamily="34" charset="0"/>
                <a:cs typeface="B Mitra" pitchFamily="2" charset="-78"/>
              </a:rPr>
              <a:t>7-پرداخت وجوه مرتبط با اوراق و </a:t>
            </a:r>
            <a:r>
              <a:rPr lang="fa-IR" sz="1400" b="1" dirty="0" smtClean="0">
                <a:solidFill>
                  <a:prstClr val="black"/>
                </a:solidFill>
                <a:cs typeface="B Mitra" pitchFamily="2" charset="-78"/>
              </a:rPr>
              <a:t>منابع </a:t>
            </a:r>
            <a:r>
              <a:rPr lang="fa-IR" sz="1400" b="1" dirty="0">
                <a:solidFill>
                  <a:prstClr val="black"/>
                </a:solidFill>
                <a:cs typeface="B Mitra" pitchFamily="2" charset="-78"/>
              </a:rPr>
              <a:t>حاصل از دریافت </a:t>
            </a:r>
            <a:r>
              <a:rPr lang="fa-IR" sz="1400" b="1" dirty="0" smtClean="0">
                <a:solidFill>
                  <a:prstClr val="black"/>
                </a:solidFill>
                <a:cs typeface="B Mitra" pitchFamily="2" charset="-78"/>
              </a:rPr>
              <a:t>اقساط</a:t>
            </a:r>
            <a:endParaRPr lang="en-US" sz="1400" b="1" dirty="0">
              <a:solidFill>
                <a:prstClr val="black"/>
              </a:solidFill>
              <a:cs typeface="B Mitra" pitchFamily="2" charset="-78"/>
            </a:endParaRPr>
          </a:p>
          <a:p>
            <a:pPr algn="ctr" fontAlgn="base">
              <a:spcBef>
                <a:spcPct val="0"/>
              </a:spcBef>
              <a:spcAft>
                <a:spcPts val="1000"/>
              </a:spcAft>
            </a:pPr>
            <a:r>
              <a:rPr lang="fa-IR" sz="1400" b="1" dirty="0" smtClean="0">
                <a:solidFill>
                  <a:prstClr val="black"/>
                </a:solidFill>
                <a:latin typeface="Arial" panose="020B0604020202020204" pitchFamily="34" charset="0"/>
                <a:cs typeface="B Mitra" pitchFamily="2" charset="-78"/>
              </a:rPr>
              <a:t> </a:t>
            </a:r>
            <a:endParaRPr lang="en-US" sz="1400" b="1" dirty="0" smtClean="0">
              <a:solidFill>
                <a:prstClr val="black"/>
              </a:solidFill>
              <a:latin typeface="Arial" panose="020B0604020202020204" pitchFamily="34" charset="0"/>
              <a:cs typeface="B Mitra" pitchFamily="2" charset="-78"/>
            </a:endParaRPr>
          </a:p>
        </p:txBody>
      </p:sp>
      <p:sp>
        <p:nvSpPr>
          <p:cNvPr id="26" name="Text Box 7"/>
          <p:cNvSpPr txBox="1">
            <a:spLocks noChangeArrowheads="1"/>
          </p:cNvSpPr>
          <p:nvPr/>
        </p:nvSpPr>
        <p:spPr bwMode="auto">
          <a:xfrm>
            <a:off x="1154589" y="3362745"/>
            <a:ext cx="878446" cy="731528"/>
          </a:xfrm>
          <a:prstGeom prst="rect">
            <a:avLst/>
          </a:prstGeom>
          <a:solidFill>
            <a:srgbClr val="FFFFFF"/>
          </a:solid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fa-IR" sz="1400" b="1" dirty="0" smtClean="0">
                <a:solidFill>
                  <a:prstClr val="black"/>
                </a:solidFill>
                <a:ea typeface="Arial" pitchFamily="34" charset="0"/>
                <a:cs typeface="B Mitra" pitchFamily="2" charset="-78"/>
              </a:rPr>
              <a:t>5- پرداخت اقساط وام</a:t>
            </a:r>
            <a:endParaRPr lang="fa-IR" sz="1400" b="1" dirty="0" smtClean="0">
              <a:solidFill>
                <a:prstClr val="black"/>
              </a:solidFill>
              <a:latin typeface="Arial" pitchFamily="34" charset="0"/>
              <a:cs typeface="B Mitra" pitchFamily="2" charset="-78"/>
            </a:endParaRPr>
          </a:p>
        </p:txBody>
      </p:sp>
      <p:sp>
        <p:nvSpPr>
          <p:cNvPr id="27" name="Text Box 23"/>
          <p:cNvSpPr txBox="1">
            <a:spLocks noChangeArrowheads="1"/>
          </p:cNvSpPr>
          <p:nvPr/>
        </p:nvSpPr>
        <p:spPr bwMode="auto">
          <a:xfrm>
            <a:off x="7956376" y="2805381"/>
            <a:ext cx="1131470" cy="839643"/>
          </a:xfrm>
          <a:prstGeom prst="rect">
            <a:avLst/>
          </a:prstGeom>
          <a:noFill/>
          <a:ln w="12700">
            <a:solidFill>
              <a:srgbClr val="FFFFFF"/>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fa-IR" sz="1300" b="1" dirty="0" smtClean="0">
                <a:solidFill>
                  <a:prstClr val="black"/>
                </a:solidFill>
                <a:latin typeface="Arial" panose="020B0604020202020204" pitchFamily="34" charset="0"/>
                <a:cs typeface="B Mitra" pitchFamily="2" charset="-78"/>
              </a:rPr>
              <a:t>8-پرداخت مبالغ مرتبط با اوراق به سرمایه گذاران</a:t>
            </a:r>
            <a:endParaRPr lang="en-US" sz="1300" b="1" dirty="0">
              <a:solidFill>
                <a:prstClr val="black"/>
              </a:solidFill>
              <a:latin typeface="Arial" panose="020B0604020202020204" pitchFamily="34" charset="0"/>
              <a:cs typeface="B Mitra" pitchFamily="2" charset="-78"/>
            </a:endParaRPr>
          </a:p>
        </p:txBody>
      </p:sp>
      <p:sp>
        <p:nvSpPr>
          <p:cNvPr id="28" name="Rectangle 3"/>
          <p:cNvSpPr>
            <a:spLocks noChangeArrowheads="1"/>
          </p:cNvSpPr>
          <p:nvPr/>
        </p:nvSpPr>
        <p:spPr bwMode="auto">
          <a:xfrm>
            <a:off x="1947242" y="3631727"/>
            <a:ext cx="1385393" cy="622532"/>
          </a:xfrm>
          <a:prstGeom prst="rect">
            <a:avLst/>
          </a:prstGeom>
          <a:solidFill>
            <a:srgbClr val="8CB6DC"/>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algn="ctr" rtl="1" fontAlgn="base">
              <a:spcBef>
                <a:spcPct val="0"/>
              </a:spcBef>
              <a:spcAft>
                <a:spcPts val="1000"/>
              </a:spcAft>
              <a:defRPr/>
            </a:pPr>
            <a:r>
              <a:rPr lang="fa-IR" sz="1400" kern="0" dirty="0" smtClean="0">
                <a:solidFill>
                  <a:sysClr val="windowText" lastClr="000000"/>
                </a:solidFill>
                <a:cs typeface="B Titr" pitchFamily="2" charset="-78"/>
              </a:rPr>
              <a:t>بانک مسکن</a:t>
            </a:r>
            <a:endParaRPr lang="fa-IR" sz="1400" kern="0" dirty="0" smtClean="0">
              <a:solidFill>
                <a:sysClr val="windowText" lastClr="000000"/>
              </a:solidFill>
              <a:latin typeface="Arial" panose="020B0604020202020204" pitchFamily="34" charset="0"/>
              <a:cs typeface="B Titr" pitchFamily="2" charset="-78"/>
            </a:endParaRPr>
          </a:p>
        </p:txBody>
      </p:sp>
      <p:sp>
        <p:nvSpPr>
          <p:cNvPr id="29" name="Rectangle 3"/>
          <p:cNvSpPr>
            <a:spLocks noChangeArrowheads="1"/>
          </p:cNvSpPr>
          <p:nvPr/>
        </p:nvSpPr>
        <p:spPr bwMode="auto">
          <a:xfrm>
            <a:off x="128033" y="3642766"/>
            <a:ext cx="1066800" cy="573793"/>
          </a:xfrm>
          <a:prstGeom prst="rect">
            <a:avLst/>
          </a:prstGeom>
          <a:solidFill>
            <a:srgbClr val="8CB6DC"/>
          </a:solidFill>
          <a:ln w="38100">
            <a:solidFill>
              <a:srgbClr val="F2F2F2"/>
            </a:solidFill>
            <a:miter lim="800000"/>
            <a:headEnd/>
            <a:tailEnd/>
          </a:ln>
          <a:effectLst>
            <a:outerShdw dist="28398" dir="3806097" algn="ctr" rotWithShape="0">
              <a:srgbClr val="205867">
                <a:alpha val="50000"/>
              </a:srgbClr>
            </a:outerShdw>
          </a:effectLst>
        </p:spPr>
        <p:txBody>
          <a:bodyPr vert="horz" wrap="square" lIns="91440" tIns="45720" rIns="91440" bIns="45720" numCol="1" anchor="ctr" anchorCtr="0" compatLnSpc="1">
            <a:prstTxWarp prst="textNoShape">
              <a:avLst/>
            </a:prstTxWarp>
          </a:bodyPr>
          <a:lstStyle/>
          <a:p>
            <a:pPr algn="ctr" rtl="1" fontAlgn="base">
              <a:spcBef>
                <a:spcPct val="0"/>
              </a:spcBef>
              <a:spcAft>
                <a:spcPts val="1000"/>
              </a:spcAft>
              <a:defRPr/>
            </a:pPr>
            <a:r>
              <a:rPr lang="fa-IR" sz="1600" kern="0" dirty="0" smtClean="0">
                <a:solidFill>
                  <a:sysClr val="windowText" lastClr="000000"/>
                </a:solidFill>
                <a:cs typeface="B Titr" pitchFamily="2" charset="-78"/>
              </a:rPr>
              <a:t>وام گیرندگان</a:t>
            </a:r>
            <a:endParaRPr lang="fa-IR" sz="1600" kern="0" dirty="0" smtClean="0">
              <a:solidFill>
                <a:sysClr val="windowText" lastClr="000000"/>
              </a:solidFill>
              <a:latin typeface="Arial" panose="020B0604020202020204" pitchFamily="34" charset="0"/>
              <a:cs typeface="B Titr" pitchFamily="2" charset="-78"/>
            </a:endParaRPr>
          </a:p>
        </p:txBody>
      </p:sp>
      <p:cxnSp>
        <p:nvCxnSpPr>
          <p:cNvPr id="30" name="AutoShape 5"/>
          <p:cNvCxnSpPr>
            <a:cxnSpLocks noChangeShapeType="1"/>
          </p:cNvCxnSpPr>
          <p:nvPr/>
        </p:nvCxnSpPr>
        <p:spPr bwMode="auto">
          <a:xfrm>
            <a:off x="1271034" y="3952606"/>
            <a:ext cx="597784" cy="0"/>
          </a:xfrm>
          <a:prstGeom prst="straightConnector1">
            <a:avLst/>
          </a:prstGeom>
          <a:noFill/>
          <a:ln w="9525">
            <a:solidFill>
              <a:srgbClr val="000000"/>
            </a:solidFill>
            <a:round/>
            <a:headEnd/>
            <a:tailEnd type="triangle" w="med" len="med"/>
          </a:ln>
        </p:spPr>
      </p:cxnSp>
      <p:sp>
        <p:nvSpPr>
          <p:cNvPr id="33" name="Rounded Rectangle 32"/>
          <p:cNvSpPr/>
          <p:nvPr/>
        </p:nvSpPr>
        <p:spPr>
          <a:xfrm>
            <a:off x="5508104" y="512364"/>
            <a:ext cx="3000867" cy="540372"/>
          </a:xfrm>
          <a:prstGeom prst="roundRect">
            <a:avLst>
              <a:gd name="adj" fmla="val 20443"/>
            </a:avLst>
          </a:prstGeom>
          <a:solidFill>
            <a:srgbClr val="602A60"/>
          </a:solidFill>
          <a:ln>
            <a:noFill/>
          </a:ln>
        </p:spPr>
        <p:txBody>
          <a:bodyPr vert="horz" wrap="square" lIns="91440" tIns="45720" rIns="91440" bIns="45720" numCol="1" anchor="t" anchorCtr="0" compatLnSpc="1">
            <a:prstTxWarp prst="textNoShape">
              <a:avLst/>
            </a:prstTxWarp>
          </a:bodyPr>
          <a:lstStyle/>
          <a:p>
            <a:pPr algn="ctr" rtl="1"/>
            <a:r>
              <a:rPr lang="fa-IR" sz="2400" kern="0" dirty="0">
                <a:solidFill>
                  <a:sysClr val="window" lastClr="FFFFFF"/>
                </a:solidFill>
                <a:latin typeface="Calibri Light" pitchFamily="34" charset="0"/>
                <a:cs typeface="B Titr" pitchFamily="2" charset="-78"/>
              </a:rPr>
              <a:t>مدل انتشار اوراق رهنی</a:t>
            </a:r>
          </a:p>
        </p:txBody>
      </p:sp>
      <p:pic>
        <p:nvPicPr>
          <p:cNvPr id="31" name="Picture 3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59677644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836712"/>
            <a:ext cx="8229600" cy="4032448"/>
          </a:xfrm>
        </p:spPr>
        <p:txBody>
          <a:bodyPr>
            <a:normAutofit/>
          </a:bodyPr>
          <a:lstStyle/>
          <a:p>
            <a:pPr marL="0" indent="0" algn="ctr">
              <a:buNone/>
            </a:pPr>
            <a:endParaRPr lang="fa-IR" sz="4800" dirty="0" smtClean="0">
              <a:solidFill>
                <a:schemeClr val="tx2">
                  <a:lumMod val="50000"/>
                </a:schemeClr>
              </a:solidFill>
              <a:cs typeface="B Titr" pitchFamily="2" charset="-78"/>
            </a:endParaRPr>
          </a:p>
          <a:p>
            <a:pPr marL="0" indent="0" algn="ctr">
              <a:buNone/>
            </a:pPr>
            <a:endParaRPr lang="fa-IR" sz="4800" dirty="0">
              <a:solidFill>
                <a:schemeClr val="tx2">
                  <a:lumMod val="50000"/>
                </a:schemeClr>
              </a:solidFill>
              <a:cs typeface="B Titr" pitchFamily="2" charset="-78"/>
            </a:endParaRPr>
          </a:p>
          <a:p>
            <a:pPr marL="0" indent="0" algn="ctr">
              <a:buNone/>
            </a:pPr>
            <a:r>
              <a:rPr lang="fa-IR" sz="4800" dirty="0" smtClean="0">
                <a:solidFill>
                  <a:schemeClr val="tx2">
                    <a:lumMod val="50000"/>
                  </a:schemeClr>
                </a:solidFill>
                <a:cs typeface="B Titr" pitchFamily="2" charset="-78"/>
              </a:rPr>
              <a:t>اوراق خرید دین</a:t>
            </a:r>
            <a:endParaRPr lang="fa-IR" sz="4800" dirty="0">
              <a:solidFill>
                <a:schemeClr val="tx2">
                  <a:lumMod val="50000"/>
                </a:schemeClr>
              </a:solidFill>
              <a:cs typeface="B Titr" pitchFamily="2" charset="-78"/>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74904989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92696"/>
            <a:ext cx="8229600" cy="504056"/>
          </a:xfrm>
        </p:spPr>
        <p:txBody>
          <a:bodyPr>
            <a:noAutofit/>
          </a:bodyPr>
          <a:lstStyle/>
          <a:p>
            <a:pPr algn="r"/>
            <a:r>
              <a:rPr lang="fa-IR" sz="2800" dirty="0" smtClean="0">
                <a:solidFill>
                  <a:srgbClr val="C00000"/>
                </a:solidFill>
                <a:cs typeface="B Titr" pitchFamily="2" charset="-78"/>
              </a:rPr>
              <a:t>اوراق خرید دین – تعاریف</a:t>
            </a:r>
            <a:endParaRPr lang="fa-IR" sz="2800" dirty="0">
              <a:solidFill>
                <a:srgbClr val="C00000"/>
              </a:solidFill>
              <a:cs typeface="B Titr" pitchFamily="2" charset="-78"/>
            </a:endParaRPr>
          </a:p>
        </p:txBody>
      </p:sp>
      <p:sp>
        <p:nvSpPr>
          <p:cNvPr id="3" name="Content Placeholder 2"/>
          <p:cNvSpPr>
            <a:spLocks noGrp="1"/>
          </p:cNvSpPr>
          <p:nvPr>
            <p:ph idx="1"/>
          </p:nvPr>
        </p:nvSpPr>
        <p:spPr/>
        <p:txBody>
          <a:bodyPr>
            <a:normAutofit/>
          </a:bodyPr>
          <a:lstStyle/>
          <a:p>
            <a:pPr marR="45720" lvl="0" algn="just" defTabSz="685800" fontAlgn="base">
              <a:lnSpc>
                <a:spcPct val="160000"/>
              </a:lnSpc>
              <a:spcAft>
                <a:spcPct val="0"/>
              </a:spcAft>
              <a:buClr>
                <a:srgbClr val="4F81BD"/>
              </a:buClr>
              <a:buSzPct val="100000"/>
              <a:buBlip>
                <a:blip r:embed="rId2"/>
              </a:buBlip>
              <a:tabLst>
                <a:tab pos="539750" algn="l"/>
              </a:tabLst>
              <a:defRPr/>
            </a:pPr>
            <a:r>
              <a:rPr lang="fa-IR" sz="2400" b="1" dirty="0" smtClean="0">
                <a:latin typeface="2Zar"/>
                <a:ea typeface="Times New Roman" panose="02020603050405020304" pitchFamily="18" charset="0"/>
                <a:cs typeface="B Titr" panose="00000700000000000000" pitchFamily="2" charset="-78"/>
              </a:rPr>
              <a:t>اوراق </a:t>
            </a:r>
            <a:r>
              <a:rPr lang="fa-IR" sz="2400" b="1" dirty="0">
                <a:latin typeface="2Zar"/>
                <a:ea typeface="Times New Roman" panose="02020603050405020304" pitchFamily="18" charset="0"/>
                <a:cs typeface="B Titr" panose="00000700000000000000" pitchFamily="2" charset="-78"/>
              </a:rPr>
              <a:t>خرید دین: </a:t>
            </a:r>
            <a:r>
              <a:rPr lang="fa-IR" sz="2000" b="1" dirty="0">
                <a:latin typeface="2Zar"/>
                <a:ea typeface="Times New Roman" panose="02020603050405020304" pitchFamily="18" charset="0"/>
                <a:cs typeface="B Titr" panose="00000700000000000000" pitchFamily="2" charset="-78"/>
              </a:rPr>
              <a:t>اوراق بهادار بانامي است كه به منظور خرید مطالبات مدت‌دار اشخاص حقوقی به استثنای مطالبات ناشی از عقد سلف منتشر می‌شود. این اوراق در بورس‌ها یا بازارهای خارج از بورس قابل‌معامله می‌باشند</a:t>
            </a:r>
            <a:r>
              <a:rPr lang="fa-IR" sz="2000" b="1" dirty="0" smtClean="0">
                <a:latin typeface="2Zar"/>
                <a:ea typeface="Times New Roman" panose="02020603050405020304" pitchFamily="18" charset="0"/>
                <a:cs typeface="B Titr" panose="00000700000000000000" pitchFamily="2" charset="-78"/>
              </a:rPr>
              <a:t>.</a:t>
            </a:r>
            <a:endParaRPr lang="fa-IR" sz="2000" b="1" dirty="0">
              <a:latin typeface="2Zar"/>
              <a:ea typeface="Times New Roman" panose="02020603050405020304" pitchFamily="18" charset="0"/>
              <a:cs typeface="B Titr" panose="00000700000000000000" pitchFamily="2" charset="-78"/>
            </a:endParaRPr>
          </a:p>
          <a:p>
            <a:pPr marL="0" marR="45720" lvl="0" indent="0" algn="just" defTabSz="685800" fontAlgn="base">
              <a:lnSpc>
                <a:spcPct val="160000"/>
              </a:lnSpc>
              <a:spcAft>
                <a:spcPct val="0"/>
              </a:spcAft>
              <a:buClr>
                <a:srgbClr val="4F81BD"/>
              </a:buClr>
              <a:buSzPct val="100000"/>
              <a:buNone/>
              <a:tabLst>
                <a:tab pos="539750" algn="l"/>
              </a:tabLst>
              <a:defRPr/>
            </a:pPr>
            <a:endParaRPr lang="en-US" sz="2000" b="1" dirty="0">
              <a:latin typeface="2Zar"/>
              <a:ea typeface="Times New Roman" panose="02020603050405020304" pitchFamily="18" charset="0"/>
              <a:cs typeface="B Titr" panose="00000700000000000000" pitchFamily="2" charset="-78"/>
            </a:endParaRPr>
          </a:p>
          <a:p>
            <a:pPr marR="45720" algn="just" defTabSz="685800" fontAlgn="base">
              <a:lnSpc>
                <a:spcPct val="160000"/>
              </a:lnSpc>
              <a:spcAft>
                <a:spcPct val="0"/>
              </a:spcAft>
              <a:buClr>
                <a:srgbClr val="4F81BD"/>
              </a:buClr>
              <a:buSzPct val="100000"/>
              <a:buBlip>
                <a:blip r:embed="rId2"/>
              </a:buBlip>
              <a:tabLst>
                <a:tab pos="539750" algn="l"/>
              </a:tabLst>
              <a:defRPr/>
            </a:pPr>
            <a:r>
              <a:rPr lang="fa-IR" sz="2400" b="1" dirty="0">
                <a:latin typeface="2Zar"/>
                <a:ea typeface="Times New Roman" panose="02020603050405020304" pitchFamily="18" charset="0"/>
                <a:cs typeface="B Titr" panose="00000700000000000000" pitchFamily="2" charset="-78"/>
              </a:rPr>
              <a:t>مطالبات: </a:t>
            </a:r>
            <a:r>
              <a:rPr lang="fa-IR" sz="2000" b="1" dirty="0">
                <a:latin typeface="2Zar"/>
                <a:ea typeface="Times New Roman" panose="02020603050405020304" pitchFamily="18" charset="0"/>
                <a:cs typeface="B Titr" panose="00000700000000000000" pitchFamily="2" charset="-78"/>
              </a:rPr>
              <a:t>مطالبات ریالی مدت</a:t>
            </a:r>
            <a:r>
              <a:rPr lang="en-GB" sz="2000" b="1" dirty="0">
                <a:latin typeface="2Zar"/>
                <a:ea typeface="Times New Roman" panose="02020603050405020304" pitchFamily="18" charset="0"/>
                <a:cs typeface="B Titr" panose="00000700000000000000" pitchFamily="2" charset="-78"/>
              </a:rPr>
              <a:t>‌</a:t>
            </a:r>
            <a:r>
              <a:rPr lang="fa-IR" sz="2000" b="1" dirty="0">
                <a:latin typeface="2Zar"/>
                <a:ea typeface="Times New Roman" panose="02020603050405020304" pitchFamily="18" charset="0"/>
                <a:cs typeface="B Titr" panose="00000700000000000000" pitchFamily="2" charset="-78"/>
              </a:rPr>
              <a:t>دار اشخاص حقوقی از اشخاص حقیقی و حقوقی ناشی از عقود مبادله</a:t>
            </a:r>
            <a:r>
              <a:rPr lang="en-GB" sz="2000" b="1" dirty="0">
                <a:latin typeface="2Zar"/>
                <a:ea typeface="Times New Roman" panose="02020603050405020304" pitchFamily="18" charset="0"/>
                <a:cs typeface="B Titr" panose="00000700000000000000" pitchFamily="2" charset="-78"/>
              </a:rPr>
              <a:t>‌</a:t>
            </a:r>
            <a:r>
              <a:rPr lang="fa-IR" sz="2000" b="1" dirty="0">
                <a:latin typeface="2Zar"/>
                <a:ea typeface="Times New Roman" panose="02020603050405020304" pitchFamily="18" charset="0"/>
                <a:cs typeface="B Titr" panose="00000700000000000000" pitchFamily="2" charset="-78"/>
              </a:rPr>
              <a:t>ای از قبیل فروش اقساطی، اجاره به شرط تملیک و جعاله (به استثنای سلف) می</a:t>
            </a:r>
            <a:r>
              <a:rPr lang="en-GB" sz="2000" b="1" dirty="0">
                <a:latin typeface="2Zar"/>
                <a:ea typeface="Times New Roman" panose="02020603050405020304" pitchFamily="18" charset="0"/>
                <a:cs typeface="B Titr" panose="00000700000000000000" pitchFamily="2" charset="-78"/>
              </a:rPr>
              <a:t>‌</a:t>
            </a:r>
            <a:r>
              <a:rPr lang="fa-IR" sz="2000" b="1" dirty="0">
                <a:latin typeface="2Zar"/>
                <a:ea typeface="Times New Roman" panose="02020603050405020304" pitchFamily="18" charset="0"/>
                <a:cs typeface="B Titr" panose="00000700000000000000" pitchFamily="2" charset="-78"/>
              </a:rPr>
              <a:t>باشد.</a:t>
            </a:r>
            <a:endParaRPr lang="en-US" sz="2000" b="1" dirty="0">
              <a:latin typeface="2Zar"/>
              <a:ea typeface="Times New Roman" panose="02020603050405020304" pitchFamily="18" charset="0"/>
              <a:cs typeface="B Titr" panose="00000700000000000000" pitchFamily="2" charset="-78"/>
            </a:endParaRPr>
          </a:p>
          <a:p>
            <a:pPr marR="45720" algn="just" defTabSz="685800" fontAlgn="base">
              <a:lnSpc>
                <a:spcPct val="160000"/>
              </a:lnSpc>
              <a:spcAft>
                <a:spcPct val="0"/>
              </a:spcAft>
              <a:buClr>
                <a:srgbClr val="4F81BD"/>
              </a:buClr>
              <a:buSzPct val="100000"/>
              <a:buBlip>
                <a:blip r:embed="rId2"/>
              </a:buBlip>
              <a:tabLst>
                <a:tab pos="539750" algn="l"/>
              </a:tabLst>
              <a:defRPr/>
            </a:pPr>
            <a:endParaRPr lang="fa-IR" sz="2400" b="1" dirty="0">
              <a:latin typeface="2Zar"/>
              <a:ea typeface="Times New Roman" panose="02020603050405020304" pitchFamily="18" charset="0"/>
              <a:cs typeface="B Titr" panose="00000700000000000000" pitchFamily="2" charset="-78"/>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51800256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562074"/>
          </a:xfrm>
        </p:spPr>
        <p:txBody>
          <a:bodyPr>
            <a:noAutofit/>
          </a:bodyPr>
          <a:lstStyle/>
          <a:p>
            <a:pPr algn="r"/>
            <a:r>
              <a:rPr lang="fa-IR" sz="2800" dirty="0">
                <a:solidFill>
                  <a:srgbClr val="C00000"/>
                </a:solidFill>
                <a:cs typeface="B Titr" pitchFamily="2" charset="-78"/>
              </a:rPr>
              <a:t>اوراق </a:t>
            </a:r>
            <a:r>
              <a:rPr lang="fa-IR" sz="2800" dirty="0" smtClean="0">
                <a:solidFill>
                  <a:srgbClr val="C00000"/>
                </a:solidFill>
                <a:cs typeface="B Titr" pitchFamily="2" charset="-78"/>
              </a:rPr>
              <a:t>خرید دین– </a:t>
            </a:r>
            <a:r>
              <a:rPr lang="fa-IR" sz="2800" dirty="0">
                <a:solidFill>
                  <a:srgbClr val="C00000"/>
                </a:solidFill>
                <a:cs typeface="B Titr" pitchFamily="2" charset="-78"/>
              </a:rPr>
              <a:t>ارکان اوراق خرید دین </a:t>
            </a:r>
          </a:p>
        </p:txBody>
      </p:sp>
      <p:sp>
        <p:nvSpPr>
          <p:cNvPr id="3" name="Content Placeholder 2"/>
          <p:cNvSpPr>
            <a:spLocks noGrp="1"/>
          </p:cNvSpPr>
          <p:nvPr>
            <p:ph idx="1"/>
          </p:nvPr>
        </p:nvSpPr>
        <p:spPr>
          <a:xfrm>
            <a:off x="395536" y="1340768"/>
            <a:ext cx="8208912" cy="5184576"/>
          </a:xfrm>
        </p:spPr>
        <p:txBody>
          <a:bodyPr>
            <a:noAutofit/>
          </a:bodyPr>
          <a:lstStyle/>
          <a:p>
            <a:pPr marL="0" marR="45720" lvl="0" indent="0" algn="just" defTabSz="685800" fontAlgn="base">
              <a:lnSpc>
                <a:spcPct val="160000"/>
              </a:lnSpc>
              <a:spcBef>
                <a:spcPts val="1800"/>
              </a:spcBef>
              <a:spcAft>
                <a:spcPct val="0"/>
              </a:spcAft>
              <a:buClr>
                <a:srgbClr val="4F81BD"/>
              </a:buClr>
              <a:buSzPct val="100000"/>
              <a:buNone/>
              <a:tabLst>
                <a:tab pos="539750" algn="l"/>
              </a:tabLst>
              <a:defRPr/>
            </a:pPr>
            <a:r>
              <a:rPr lang="fa-IR" sz="2600" b="1" dirty="0" smtClean="0">
                <a:latin typeface="2Zar"/>
                <a:ea typeface="Times New Roman" panose="02020603050405020304" pitchFamily="18" charset="0"/>
                <a:cs typeface="B Titr" panose="00000700000000000000" pitchFamily="2" charset="-78"/>
              </a:rPr>
              <a:t>بانی </a:t>
            </a:r>
            <a:r>
              <a:rPr lang="fa-IR" sz="2600" b="1" dirty="0">
                <a:latin typeface="2Zar"/>
                <a:ea typeface="Times New Roman" panose="02020603050405020304" pitchFamily="18" charset="0"/>
                <a:cs typeface="B Titr" panose="00000700000000000000" pitchFamily="2" charset="-78"/>
              </a:rPr>
              <a:t>باید دارای شرایط زیر باشد:</a:t>
            </a:r>
          </a:p>
          <a:p>
            <a:pPr marL="0" marR="45720" lvl="0" indent="0" algn="just" defTabSz="685800" fontAlgn="base">
              <a:lnSpc>
                <a:spcPct val="160000"/>
              </a:lnSpc>
              <a:spcBef>
                <a:spcPts val="600"/>
              </a:spcBef>
              <a:spcAft>
                <a:spcPct val="0"/>
              </a:spcAft>
              <a:buClr>
                <a:srgbClr val="4F81BD"/>
              </a:buClr>
              <a:buSzPct val="100000"/>
              <a:buNone/>
              <a:tabLst>
                <a:tab pos="539750" algn="l"/>
              </a:tabLst>
              <a:defRPr/>
            </a:pPr>
            <a:r>
              <a:rPr lang="fa-IR" sz="2000" b="1" dirty="0">
                <a:latin typeface="2Zar"/>
                <a:ea typeface="Times New Roman" panose="02020603050405020304" pitchFamily="18" charset="0"/>
                <a:cs typeface="B Titr" panose="00000700000000000000" pitchFamily="2" charset="-78"/>
              </a:rPr>
              <a:t>الف- شرکت‌های سهامی، شرکت‌های تعاونی و مؤسسه یا نهادعمومی غیر دولتی مشمول مادة 3 قانون مدیریت خدمات کشوری، به استثنای شهرداری‌ها که دارای شرایط زیر باشند:</a:t>
            </a:r>
          </a:p>
          <a:p>
            <a:pPr marL="0" marR="45720" lvl="0" indent="0" algn="just" defTabSz="685800" fontAlgn="base">
              <a:lnSpc>
                <a:spcPct val="160000"/>
              </a:lnSpc>
              <a:spcBef>
                <a:spcPts val="600"/>
              </a:spcBef>
              <a:spcAft>
                <a:spcPct val="0"/>
              </a:spcAft>
              <a:buClr>
                <a:srgbClr val="4F81BD"/>
              </a:buClr>
              <a:buSzPct val="100000"/>
              <a:buNone/>
              <a:tabLst>
                <a:tab pos="539750" algn="l"/>
              </a:tabLst>
              <a:defRPr/>
            </a:pPr>
            <a:r>
              <a:rPr lang="fa-IR" sz="1800" b="1" dirty="0" smtClean="0">
                <a:latin typeface="2Zar"/>
                <a:ea typeface="Times New Roman" panose="02020603050405020304" pitchFamily="18" charset="0"/>
                <a:cs typeface="B Titr" panose="00000700000000000000" pitchFamily="2" charset="-78"/>
              </a:rPr>
              <a:t>1- در </a:t>
            </a:r>
            <a:r>
              <a:rPr lang="fa-IR" sz="1800" b="1" dirty="0">
                <a:latin typeface="2Zar"/>
                <a:ea typeface="Times New Roman" panose="02020603050405020304" pitchFamily="18" charset="0"/>
                <a:cs typeface="B Titr" panose="00000700000000000000" pitchFamily="2" charset="-78"/>
              </a:rPr>
              <a:t>ایران به ثبت رسیده و مرکز اصلی فعالیت آن در ایران باشد؛</a:t>
            </a:r>
          </a:p>
          <a:p>
            <a:pPr marL="0" marR="45720" lvl="0" indent="0" algn="just" defTabSz="685800" fontAlgn="base">
              <a:lnSpc>
                <a:spcPct val="160000"/>
              </a:lnSpc>
              <a:spcBef>
                <a:spcPts val="600"/>
              </a:spcBef>
              <a:spcAft>
                <a:spcPct val="0"/>
              </a:spcAft>
              <a:buClr>
                <a:srgbClr val="4F81BD"/>
              </a:buClr>
              <a:buSzPct val="100000"/>
              <a:buNone/>
              <a:tabLst>
                <a:tab pos="539750" algn="l"/>
              </a:tabLst>
              <a:defRPr/>
            </a:pPr>
            <a:r>
              <a:rPr lang="fa-IR" sz="1800" b="1" dirty="0" smtClean="0">
                <a:latin typeface="2Zar"/>
                <a:ea typeface="Times New Roman" panose="02020603050405020304" pitchFamily="18" charset="0"/>
                <a:cs typeface="B Titr" panose="00000700000000000000" pitchFamily="2" charset="-78"/>
              </a:rPr>
              <a:t>2- </a:t>
            </a:r>
            <a:r>
              <a:rPr lang="fa-IR" sz="1800" b="1" dirty="0">
                <a:latin typeface="2Zar"/>
                <a:ea typeface="Times New Roman" panose="02020603050405020304" pitchFamily="18" charset="0"/>
                <a:cs typeface="B Titr" panose="00000700000000000000" pitchFamily="2" charset="-78"/>
              </a:rPr>
              <a:t>	اظهارنظر بازرس و حسابرس شرکت در خصوص صورت‌های مالی دو سال مالی اخیر آن مردود یا عدم اظهارنظر نباشد</a:t>
            </a:r>
            <a:r>
              <a:rPr lang="fa-IR" sz="1800" b="1" dirty="0" smtClean="0">
                <a:latin typeface="2Zar"/>
                <a:ea typeface="Times New Roman" panose="02020603050405020304" pitchFamily="18" charset="0"/>
                <a:cs typeface="B Titr" panose="00000700000000000000" pitchFamily="2" charset="-78"/>
              </a:rPr>
              <a:t>.</a:t>
            </a:r>
          </a:p>
          <a:p>
            <a:pPr marL="0" marR="45720" lvl="0" indent="0" algn="just" defTabSz="685800" fontAlgn="base">
              <a:lnSpc>
                <a:spcPct val="160000"/>
              </a:lnSpc>
              <a:spcBef>
                <a:spcPts val="600"/>
              </a:spcBef>
              <a:spcAft>
                <a:spcPct val="0"/>
              </a:spcAft>
              <a:buClr>
                <a:srgbClr val="4F81BD"/>
              </a:buClr>
              <a:buSzPct val="100000"/>
              <a:buNone/>
              <a:tabLst>
                <a:tab pos="539750" algn="l"/>
              </a:tabLst>
              <a:defRPr/>
            </a:pPr>
            <a:endParaRPr lang="fa-IR" sz="2000" b="1" dirty="0">
              <a:latin typeface="2Zar"/>
              <a:ea typeface="Times New Roman" panose="02020603050405020304" pitchFamily="18" charset="0"/>
              <a:cs typeface="B Titr" panose="00000700000000000000" pitchFamily="2" charset="-78"/>
            </a:endParaRPr>
          </a:p>
          <a:p>
            <a:pPr marL="0" marR="45720" indent="0" algn="just" defTabSz="685800" fontAlgn="base">
              <a:lnSpc>
                <a:spcPct val="160000"/>
              </a:lnSpc>
              <a:spcBef>
                <a:spcPts val="600"/>
              </a:spcBef>
              <a:spcAft>
                <a:spcPct val="0"/>
              </a:spcAft>
              <a:buClr>
                <a:srgbClr val="4F81BD"/>
              </a:buClr>
              <a:buSzPct val="100000"/>
              <a:buNone/>
              <a:tabLst>
                <a:tab pos="539750" algn="l"/>
              </a:tabLst>
              <a:defRPr/>
            </a:pPr>
            <a:r>
              <a:rPr lang="fa-IR" sz="2000" b="1" dirty="0">
                <a:latin typeface="2Zar"/>
                <a:ea typeface="Times New Roman" panose="02020603050405020304" pitchFamily="18" charset="0"/>
                <a:cs typeface="B Titr" panose="00000700000000000000" pitchFamily="2" charset="-78"/>
              </a:rPr>
              <a:t>ب-مؤسسات دولتی و شرکت‌های دولتی مشمول مواد 2 و 4 قانون مدیریت خدمات کشوری و شهرداری‌ها.</a:t>
            </a:r>
          </a:p>
          <a:p>
            <a:endParaRPr lang="fa-IR" sz="2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06042459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562074"/>
          </a:xfrm>
        </p:spPr>
        <p:txBody>
          <a:bodyPr>
            <a:noAutofit/>
          </a:bodyPr>
          <a:lstStyle/>
          <a:p>
            <a:pPr algn="r"/>
            <a:r>
              <a:rPr lang="fa-IR" sz="2800" dirty="0">
                <a:solidFill>
                  <a:srgbClr val="C00000"/>
                </a:solidFill>
                <a:cs typeface="B Titr" pitchFamily="2" charset="-78"/>
              </a:rPr>
              <a:t>اوراق </a:t>
            </a:r>
            <a:r>
              <a:rPr lang="fa-IR" sz="2800" dirty="0" smtClean="0">
                <a:solidFill>
                  <a:srgbClr val="C00000"/>
                </a:solidFill>
                <a:cs typeface="B Titr" pitchFamily="2" charset="-78"/>
              </a:rPr>
              <a:t>خرید دین</a:t>
            </a:r>
            <a:r>
              <a:rPr lang="fa-IR" sz="2800" dirty="0">
                <a:solidFill>
                  <a:srgbClr val="C00000"/>
                </a:solidFill>
                <a:cs typeface="B Titr" pitchFamily="2" charset="-78"/>
              </a:rPr>
              <a:t>– شرایط </a:t>
            </a:r>
            <a:r>
              <a:rPr lang="fa-IR" sz="2800" dirty="0" smtClean="0">
                <a:solidFill>
                  <a:srgbClr val="C00000"/>
                </a:solidFill>
                <a:cs typeface="B Titr" pitchFamily="2" charset="-78"/>
              </a:rPr>
              <a:t>مطالبات</a:t>
            </a:r>
            <a:endParaRPr lang="fa-IR" sz="2800" dirty="0">
              <a:solidFill>
                <a:srgbClr val="C00000"/>
              </a:solidFill>
              <a:cs typeface="B Titr" pitchFamily="2" charset="-78"/>
            </a:endParaRPr>
          </a:p>
        </p:txBody>
      </p:sp>
      <p:sp>
        <p:nvSpPr>
          <p:cNvPr id="3" name="Content Placeholder 2"/>
          <p:cNvSpPr>
            <a:spLocks noGrp="1"/>
          </p:cNvSpPr>
          <p:nvPr>
            <p:ph idx="1"/>
          </p:nvPr>
        </p:nvSpPr>
        <p:spPr>
          <a:xfrm>
            <a:off x="323528" y="1484784"/>
            <a:ext cx="8507288" cy="5184576"/>
          </a:xfrm>
        </p:spPr>
        <p:txBody>
          <a:bodyPr>
            <a:noAutofit/>
          </a:bodyPr>
          <a:lstStyle/>
          <a:p>
            <a:pPr marR="45720" lvl="0" algn="just" defTabSz="685800" fontAlgn="base">
              <a:lnSpc>
                <a:spcPct val="160000"/>
              </a:lnSpc>
              <a:spcBef>
                <a:spcPts val="1800"/>
              </a:spcBef>
              <a:spcAft>
                <a:spcPct val="0"/>
              </a:spcAft>
              <a:buClr>
                <a:srgbClr val="4F81BD"/>
              </a:buClr>
              <a:buSzPct val="100000"/>
              <a:buBlip>
                <a:blip r:embed="rId2"/>
              </a:buBlip>
              <a:tabLst>
                <a:tab pos="539750" algn="l"/>
              </a:tabLst>
              <a:defRPr/>
            </a:pPr>
            <a:r>
              <a:rPr lang="fa-IR" sz="1800" b="1" dirty="0">
                <a:latin typeface="2Zar"/>
                <a:ea typeface="Times New Roman" panose="02020603050405020304" pitchFamily="18" charset="0"/>
                <a:cs typeface="B Titr" panose="00000700000000000000" pitchFamily="2" charset="-78"/>
              </a:rPr>
              <a:t>		از تاریخ ایجاد مطالبات، حداقل 10 درصد مدت قرارداد سپری شده و اقساط سررسیدشده، وصول شده یا از سررسید آن بیش از 2 ماه نگذشته </a:t>
            </a:r>
            <a:r>
              <a:rPr lang="fa-IR" sz="1800" b="1" dirty="0" smtClean="0">
                <a:latin typeface="2Zar"/>
                <a:ea typeface="Times New Roman" panose="02020603050405020304" pitchFamily="18" charset="0"/>
                <a:cs typeface="B Titr" panose="00000700000000000000" pitchFamily="2" charset="-78"/>
              </a:rPr>
              <a:t>باشد. مطالبات </a:t>
            </a:r>
            <a:r>
              <a:rPr lang="fa-IR" sz="1800" b="1" dirty="0">
                <a:latin typeface="2Zar"/>
                <a:ea typeface="Times New Roman" panose="02020603050405020304" pitchFamily="18" charset="0"/>
                <a:cs typeface="B Titr" panose="00000700000000000000" pitchFamily="2" charset="-78"/>
              </a:rPr>
              <a:t>فاقد </a:t>
            </a:r>
            <a:r>
              <a:rPr lang="fa-IR" sz="1800" b="1" dirty="0" smtClean="0">
                <a:latin typeface="2Zar"/>
                <a:ea typeface="Times New Roman" panose="02020603050405020304" pitchFamily="18" charset="0"/>
                <a:cs typeface="B Titr" panose="00000700000000000000" pitchFamily="2" charset="-78"/>
              </a:rPr>
              <a:t>پرداخت های دوره ای </a:t>
            </a:r>
            <a:r>
              <a:rPr lang="fa-IR" sz="1800" b="1" dirty="0">
                <a:latin typeface="2Zar"/>
                <a:ea typeface="Times New Roman" panose="02020603050405020304" pitchFamily="18" charset="0"/>
                <a:cs typeface="B Titr" panose="00000700000000000000" pitchFamily="2" charset="-78"/>
              </a:rPr>
              <a:t>از شمول این </a:t>
            </a:r>
            <a:r>
              <a:rPr lang="fa-IR" sz="1800" b="1" dirty="0" smtClean="0">
                <a:latin typeface="2Zar"/>
                <a:ea typeface="Times New Roman" panose="02020603050405020304" pitchFamily="18" charset="0"/>
                <a:cs typeface="B Titr" panose="00000700000000000000" pitchFamily="2" charset="-78"/>
              </a:rPr>
              <a:t>موضوع مستثنی می باشند</a:t>
            </a:r>
            <a:r>
              <a:rPr lang="fa-IR" sz="1800" b="1" dirty="0">
                <a:latin typeface="2Zar"/>
                <a:ea typeface="Times New Roman" panose="02020603050405020304" pitchFamily="18" charset="0"/>
                <a:cs typeface="B Titr" panose="00000700000000000000" pitchFamily="2" charset="-78"/>
              </a:rPr>
              <a:t>.</a:t>
            </a:r>
          </a:p>
          <a:p>
            <a:pPr marR="45720" lvl="0" algn="just" defTabSz="685800" fontAlgn="base">
              <a:lnSpc>
                <a:spcPct val="160000"/>
              </a:lnSpc>
              <a:spcBef>
                <a:spcPts val="1800"/>
              </a:spcBef>
              <a:spcAft>
                <a:spcPct val="0"/>
              </a:spcAft>
              <a:buClr>
                <a:srgbClr val="4F81BD"/>
              </a:buClr>
              <a:buSzPct val="100000"/>
              <a:buBlip>
                <a:blip r:embed="rId2"/>
              </a:buBlip>
              <a:tabLst>
                <a:tab pos="539750" algn="l"/>
              </a:tabLst>
              <a:defRPr/>
            </a:pPr>
            <a:r>
              <a:rPr lang="fa-IR" sz="1800" b="1" dirty="0" smtClean="0">
                <a:latin typeface="2Zar"/>
                <a:ea typeface="Times New Roman" panose="02020603050405020304" pitchFamily="18" charset="0"/>
                <a:cs typeface="B Titr" panose="00000700000000000000" pitchFamily="2" charset="-78"/>
              </a:rPr>
              <a:t>بانی </a:t>
            </a:r>
            <a:r>
              <a:rPr lang="fa-IR" sz="1800" b="1" dirty="0">
                <a:latin typeface="2Zar"/>
                <a:ea typeface="Times New Roman" panose="02020603050405020304" pitchFamily="18" charset="0"/>
                <a:cs typeface="B Titr" panose="00000700000000000000" pitchFamily="2" charset="-78"/>
              </a:rPr>
              <a:t>نباید هيچگونه محدوديت يا منع قانوني، قراردادي يا قضايي براي انتقال مطالبات به نهاد واسط داشته باشد، در غیر این صورت مسئول جبران خسارات وارده به ارکان و دارندگان اوراق مي‌باشد. </a:t>
            </a:r>
          </a:p>
          <a:p>
            <a:pPr marR="45720" lvl="0" algn="just" defTabSz="685800" fontAlgn="base">
              <a:lnSpc>
                <a:spcPct val="160000"/>
              </a:lnSpc>
              <a:spcBef>
                <a:spcPts val="1800"/>
              </a:spcBef>
              <a:spcAft>
                <a:spcPct val="0"/>
              </a:spcAft>
              <a:buClr>
                <a:srgbClr val="4F81BD"/>
              </a:buClr>
              <a:buSzPct val="100000"/>
              <a:buBlip>
                <a:blip r:embed="rId2"/>
              </a:buBlip>
              <a:tabLst>
                <a:tab pos="539750" algn="l"/>
              </a:tabLst>
              <a:defRPr/>
            </a:pPr>
            <a:r>
              <a:rPr lang="fa-IR" sz="1800" b="1" dirty="0" smtClean="0">
                <a:latin typeface="2Zar"/>
                <a:ea typeface="Times New Roman" panose="02020603050405020304" pitchFamily="18" charset="0"/>
                <a:cs typeface="B Titr" panose="00000700000000000000" pitchFamily="2" charset="-78"/>
              </a:rPr>
              <a:t>تمامي </a:t>
            </a:r>
            <a:r>
              <a:rPr lang="fa-IR" sz="1800" b="1" dirty="0">
                <a:latin typeface="2Zar"/>
                <a:ea typeface="Times New Roman" panose="02020603050405020304" pitchFamily="18" charset="0"/>
                <a:cs typeface="B Titr" panose="00000700000000000000" pitchFamily="2" charset="-78"/>
              </a:rPr>
              <a:t>شرايط حاکم و مقررات ناظر بر قراردادهاي مطالبات، پس از انتقال مطالبات به نهاد واسط کماکان به قوت خود باقي مي‌ماند. نهاد واسط از کلیۀ حقوق بانی درخصوص مطالبات برخوردار است.</a:t>
            </a:r>
          </a:p>
          <a:p>
            <a:endParaRPr lang="fa-IR" sz="14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596529507"/>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562074"/>
          </a:xfrm>
        </p:spPr>
        <p:txBody>
          <a:bodyPr>
            <a:noAutofit/>
          </a:bodyPr>
          <a:lstStyle/>
          <a:p>
            <a:pPr algn="r"/>
            <a:r>
              <a:rPr lang="fa-IR" sz="2800" dirty="0">
                <a:solidFill>
                  <a:srgbClr val="C00000"/>
                </a:solidFill>
                <a:cs typeface="B Titr" pitchFamily="2" charset="-78"/>
              </a:rPr>
              <a:t>اوراق </a:t>
            </a:r>
            <a:r>
              <a:rPr lang="fa-IR" sz="2800" dirty="0" smtClean="0">
                <a:solidFill>
                  <a:srgbClr val="C00000"/>
                </a:solidFill>
                <a:cs typeface="B Titr" pitchFamily="2" charset="-78"/>
              </a:rPr>
              <a:t>خرید دین– شرایط مطالبات</a:t>
            </a:r>
            <a:endParaRPr lang="fa-IR" dirty="0"/>
          </a:p>
        </p:txBody>
      </p:sp>
      <p:sp>
        <p:nvSpPr>
          <p:cNvPr id="3" name="Content Placeholder 2"/>
          <p:cNvSpPr>
            <a:spLocks noGrp="1"/>
          </p:cNvSpPr>
          <p:nvPr>
            <p:ph idx="1"/>
          </p:nvPr>
        </p:nvSpPr>
        <p:spPr>
          <a:xfrm>
            <a:off x="323528" y="1484784"/>
            <a:ext cx="8507288" cy="5184576"/>
          </a:xfrm>
        </p:spPr>
        <p:txBody>
          <a:bodyPr>
            <a:noAutofit/>
          </a:bodyPr>
          <a:lstStyle/>
          <a:p>
            <a:pPr marR="45720" lvl="0" algn="just" defTabSz="685800" fontAlgn="base">
              <a:lnSpc>
                <a:spcPct val="160000"/>
              </a:lnSpc>
              <a:spcBef>
                <a:spcPts val="1800"/>
              </a:spcBef>
              <a:spcAft>
                <a:spcPct val="0"/>
              </a:spcAft>
              <a:buClr>
                <a:srgbClr val="4F81BD"/>
              </a:buClr>
              <a:buSzPct val="100000"/>
              <a:buBlip>
                <a:blip r:embed="rId2"/>
              </a:buBlip>
              <a:tabLst>
                <a:tab pos="539750" algn="l"/>
              </a:tabLst>
              <a:defRPr/>
            </a:pPr>
            <a:r>
              <a:rPr lang="fa-IR" sz="2000" b="1" dirty="0">
                <a:latin typeface="2Zar"/>
                <a:ea typeface="Times New Roman" panose="02020603050405020304" pitchFamily="18" charset="0"/>
                <a:cs typeface="B Titr" panose="00000700000000000000" pitchFamily="2" charset="-78"/>
              </a:rPr>
              <a:t>	قيمت واگذاري مطالبات به نهاد واسط براساس ساز و کار عرضه و تقاضا در بازار تعيين مي‌شود. </a:t>
            </a:r>
          </a:p>
          <a:p>
            <a:pPr marR="45720" lvl="0" algn="just" defTabSz="685800" fontAlgn="base">
              <a:lnSpc>
                <a:spcPct val="160000"/>
              </a:lnSpc>
              <a:spcBef>
                <a:spcPts val="1800"/>
              </a:spcBef>
              <a:spcAft>
                <a:spcPct val="0"/>
              </a:spcAft>
              <a:buClr>
                <a:srgbClr val="4F81BD"/>
              </a:buClr>
              <a:buSzPct val="100000"/>
              <a:buBlip>
                <a:blip r:embed="rId2"/>
              </a:buBlip>
              <a:tabLst>
                <a:tab pos="539750" algn="l"/>
              </a:tabLst>
              <a:defRPr/>
            </a:pPr>
            <a:r>
              <a:rPr lang="fa-IR" sz="2000" b="1" dirty="0" smtClean="0">
                <a:latin typeface="2Zar"/>
                <a:ea typeface="Times New Roman" panose="02020603050405020304" pitchFamily="18" charset="0"/>
                <a:cs typeface="B Titr" panose="00000700000000000000" pitchFamily="2" charset="-78"/>
              </a:rPr>
              <a:t>ایجاد </a:t>
            </a:r>
            <a:r>
              <a:rPr lang="fa-IR" sz="2000" b="1" dirty="0">
                <a:latin typeface="2Zar"/>
                <a:ea typeface="Times New Roman" panose="02020603050405020304" pitchFamily="18" charset="0"/>
                <a:cs typeface="B Titr" panose="00000700000000000000" pitchFamily="2" charset="-78"/>
              </a:rPr>
              <a:t>قراردادهای مبنای مطالبات باید در راستای موضوع فعالیت در اساسنامۀ بانی بوده و بانی باید دارای حداقل دو سال سابقۀ فعالیت سودآور در زمینۀ مذکور باشد. </a:t>
            </a:r>
          </a:p>
          <a:p>
            <a:pPr marR="45720" lvl="0" algn="just" defTabSz="685800" fontAlgn="base">
              <a:lnSpc>
                <a:spcPct val="160000"/>
              </a:lnSpc>
              <a:spcBef>
                <a:spcPts val="1800"/>
              </a:spcBef>
              <a:spcAft>
                <a:spcPct val="0"/>
              </a:spcAft>
              <a:buClr>
                <a:srgbClr val="4F81BD"/>
              </a:buClr>
              <a:buSzPct val="100000"/>
              <a:buBlip>
                <a:blip r:embed="rId2"/>
              </a:buBlip>
              <a:tabLst>
                <a:tab pos="539750" algn="l"/>
              </a:tabLst>
              <a:defRPr/>
            </a:pPr>
            <a:r>
              <a:rPr lang="fa-IR" sz="2000" b="1" dirty="0">
                <a:latin typeface="2Zar"/>
                <a:ea typeface="Times New Roman" panose="02020603050405020304" pitchFamily="18" charset="0"/>
                <a:cs typeface="B Titr" panose="00000700000000000000" pitchFamily="2" charset="-78"/>
              </a:rPr>
              <a:t>	تمامی مجوزهای قانونی لازم برای انعقاد قراردادهای مبنای مطالبات باید از مراجع ذیربط اخذ شده باشد.</a:t>
            </a:r>
          </a:p>
          <a:p>
            <a:pPr marR="45720" lvl="0" algn="just" defTabSz="685800" fontAlgn="base">
              <a:lnSpc>
                <a:spcPct val="160000"/>
              </a:lnSpc>
              <a:spcBef>
                <a:spcPts val="1800"/>
              </a:spcBef>
              <a:spcAft>
                <a:spcPct val="0"/>
              </a:spcAft>
              <a:buClr>
                <a:srgbClr val="4F81BD"/>
              </a:buClr>
              <a:buSzPct val="100000"/>
              <a:buBlip>
                <a:blip r:embed="rId2"/>
              </a:buBlip>
              <a:tabLst>
                <a:tab pos="539750" algn="l"/>
              </a:tabLst>
              <a:defRPr/>
            </a:pPr>
            <a:r>
              <a:rPr lang="fa-IR" sz="2000" b="1" dirty="0" smtClean="0">
                <a:latin typeface="2Zar"/>
                <a:ea typeface="Times New Roman" panose="02020603050405020304" pitchFamily="18" charset="0"/>
                <a:cs typeface="B Titr" panose="00000700000000000000" pitchFamily="2" charset="-78"/>
              </a:rPr>
              <a:t>بانی </a:t>
            </a:r>
            <a:r>
              <a:rPr lang="fa-IR" sz="2000" b="1" dirty="0">
                <a:latin typeface="2Zar"/>
                <a:ea typeface="Times New Roman" panose="02020603050405020304" pitchFamily="18" charset="0"/>
                <a:cs typeface="B Titr" panose="00000700000000000000" pitchFamily="2" charset="-78"/>
              </a:rPr>
              <a:t>نمی‌تواند بیش از 50 درصد خالص مطالبات خود را بر اساس آخرین صورت¬های مالی حسابرسی شده مبنای انتشار اوراق قرار دهد. </a:t>
            </a:r>
          </a:p>
          <a:p>
            <a:endParaRPr lang="fa-IR" sz="16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1285561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562074"/>
          </a:xfrm>
        </p:spPr>
        <p:txBody>
          <a:bodyPr>
            <a:noAutofit/>
          </a:bodyPr>
          <a:lstStyle/>
          <a:p>
            <a:pPr algn="r"/>
            <a:r>
              <a:rPr lang="fa-IR" sz="2800" dirty="0">
                <a:solidFill>
                  <a:srgbClr val="C00000"/>
                </a:solidFill>
                <a:cs typeface="B Titr" pitchFamily="2" charset="-78"/>
              </a:rPr>
              <a:t>اوراق </a:t>
            </a:r>
            <a:r>
              <a:rPr lang="fa-IR" sz="2800" dirty="0" smtClean="0">
                <a:solidFill>
                  <a:srgbClr val="C00000"/>
                </a:solidFill>
                <a:cs typeface="B Titr" pitchFamily="2" charset="-78"/>
              </a:rPr>
              <a:t>خرید دین– شرايط اوراق خرید دین</a:t>
            </a:r>
            <a:endParaRPr lang="fa-IR" dirty="0"/>
          </a:p>
        </p:txBody>
      </p:sp>
      <p:sp>
        <p:nvSpPr>
          <p:cNvPr id="3" name="Content Placeholder 2"/>
          <p:cNvSpPr>
            <a:spLocks noGrp="1"/>
          </p:cNvSpPr>
          <p:nvPr>
            <p:ph idx="1"/>
          </p:nvPr>
        </p:nvSpPr>
        <p:spPr>
          <a:xfrm>
            <a:off x="323528" y="1484784"/>
            <a:ext cx="8507288" cy="5184576"/>
          </a:xfrm>
        </p:spPr>
        <p:txBody>
          <a:bodyPr>
            <a:noAutofit/>
          </a:bodyPr>
          <a:lstStyle/>
          <a:p>
            <a:pPr marR="45720" algn="just" defTabSz="685800" fontAlgn="base">
              <a:lnSpc>
                <a:spcPct val="160000"/>
              </a:lnSpc>
              <a:spcBef>
                <a:spcPts val="600"/>
              </a:spcBef>
              <a:spcAft>
                <a:spcPct val="0"/>
              </a:spcAft>
              <a:buClr>
                <a:srgbClr val="4F81BD"/>
              </a:buClr>
              <a:buSzPct val="100000"/>
              <a:buBlip>
                <a:blip r:embed="rId2"/>
              </a:buBlip>
              <a:tabLst>
                <a:tab pos="539750" algn="l"/>
              </a:tabLst>
              <a:defRPr/>
            </a:pPr>
            <a:r>
              <a:rPr lang="fa-IR" sz="2000" b="1" dirty="0" smtClean="0">
                <a:latin typeface="2Zar"/>
                <a:ea typeface="Times New Roman" panose="02020603050405020304" pitchFamily="18" charset="0"/>
                <a:cs typeface="B Titr" panose="00000700000000000000" pitchFamily="2" charset="-78"/>
              </a:rPr>
              <a:t>تمامي </a:t>
            </a:r>
            <a:r>
              <a:rPr lang="fa-IR" sz="2000" b="1" dirty="0">
                <a:latin typeface="2Zar"/>
                <a:ea typeface="Times New Roman" panose="02020603050405020304" pitchFamily="18" charset="0"/>
                <a:cs typeface="B Titr" panose="00000700000000000000" pitchFamily="2" charset="-78"/>
              </a:rPr>
              <a:t>هزينه‌هاي مرتبط با انتشار اوراق خرید دین از جمله هزينه انتقال مطالبات به نهاد واسط به عهده باني مي‌باشد. </a:t>
            </a:r>
          </a:p>
          <a:p>
            <a:pPr marR="45720" algn="just" defTabSz="685800" fontAlgn="base">
              <a:lnSpc>
                <a:spcPct val="160000"/>
              </a:lnSpc>
              <a:spcBef>
                <a:spcPts val="600"/>
              </a:spcBef>
              <a:spcAft>
                <a:spcPct val="0"/>
              </a:spcAft>
              <a:buClr>
                <a:srgbClr val="4F81BD"/>
              </a:buClr>
              <a:buSzPct val="100000"/>
              <a:buBlip>
                <a:blip r:embed="rId2"/>
              </a:buBlip>
              <a:tabLst>
                <a:tab pos="539750" algn="l"/>
              </a:tabLst>
              <a:defRPr/>
            </a:pPr>
            <a:r>
              <a:rPr lang="fa-IR" sz="2000" b="1" dirty="0" smtClean="0">
                <a:latin typeface="2Zar"/>
                <a:ea typeface="Times New Roman" panose="02020603050405020304" pitchFamily="18" charset="0"/>
                <a:cs typeface="B Titr" panose="00000700000000000000" pitchFamily="2" charset="-78"/>
              </a:rPr>
              <a:t>وجوه </a:t>
            </a:r>
            <a:r>
              <a:rPr lang="fa-IR" sz="2000" b="1" dirty="0">
                <a:latin typeface="2Zar"/>
                <a:ea typeface="Times New Roman" panose="02020603050405020304" pitchFamily="18" charset="0"/>
                <a:cs typeface="B Titr" panose="00000700000000000000" pitchFamily="2" charset="-78"/>
              </a:rPr>
              <a:t>حاصل از </a:t>
            </a:r>
            <a:r>
              <a:rPr lang="fa-IR" sz="2000" b="1" dirty="0" smtClean="0">
                <a:latin typeface="2Zar"/>
                <a:ea typeface="Times New Roman" panose="02020603050405020304" pitchFamily="18" charset="0"/>
                <a:cs typeface="B Titr" panose="00000700000000000000" pitchFamily="2" charset="-78"/>
              </a:rPr>
              <a:t>سرمايه گذاري </a:t>
            </a:r>
            <a:r>
              <a:rPr lang="fa-IR" sz="2000" b="1" dirty="0">
                <a:latin typeface="2Zar"/>
                <a:ea typeface="Times New Roman" panose="02020603050405020304" pitchFamily="18" charset="0"/>
                <a:cs typeface="B Titr" panose="00000700000000000000" pitchFamily="2" charset="-78"/>
              </a:rPr>
              <a:t>مطالبات </a:t>
            </a:r>
            <a:r>
              <a:rPr lang="fa-IR" sz="2000" b="1" dirty="0" smtClean="0">
                <a:latin typeface="2Zar"/>
                <a:ea typeface="Times New Roman" panose="02020603050405020304" pitchFamily="18" charset="0"/>
                <a:cs typeface="B Titr" panose="00000700000000000000" pitchFamily="2" charset="-78"/>
              </a:rPr>
              <a:t>دريافت شده </a:t>
            </a:r>
            <a:r>
              <a:rPr lang="fa-IR" sz="2000" b="1" dirty="0">
                <a:latin typeface="2Zar"/>
                <a:ea typeface="Times New Roman" panose="02020603050405020304" pitchFamily="18" charset="0"/>
                <a:cs typeface="B Titr" panose="00000700000000000000" pitchFamily="2" charset="-78"/>
              </a:rPr>
              <a:t>و پرداخت‌نشده به دارندگان اوراق، متعلق به دارندگان اوراق  میباشد. استفاده از وجوه مزبور براي پرداخت کارمزد ارکان انتشار اوراق صرفاً در صورت درج در اعلامیۀ </a:t>
            </a:r>
            <a:r>
              <a:rPr lang="fa-IR" sz="2000" b="1" dirty="0" smtClean="0">
                <a:latin typeface="2Zar"/>
                <a:ea typeface="Times New Roman" panose="02020603050405020304" pitchFamily="18" charset="0"/>
                <a:cs typeface="B Titr" panose="00000700000000000000" pitchFamily="2" charset="-78"/>
              </a:rPr>
              <a:t>پذیره نویسی </a:t>
            </a:r>
            <a:r>
              <a:rPr lang="fa-IR" sz="2000" b="1" dirty="0">
                <a:latin typeface="2Zar"/>
                <a:ea typeface="Times New Roman" panose="02020603050405020304" pitchFamily="18" charset="0"/>
                <a:cs typeface="B Titr" panose="00000700000000000000" pitchFamily="2" charset="-78"/>
              </a:rPr>
              <a:t>و سایر مستندات مربوط به اوراق امکانپذیر است.</a:t>
            </a:r>
          </a:p>
          <a:p>
            <a:pPr marR="45720" algn="just" defTabSz="685800" fontAlgn="base">
              <a:lnSpc>
                <a:spcPct val="160000"/>
              </a:lnSpc>
              <a:spcBef>
                <a:spcPts val="600"/>
              </a:spcBef>
              <a:spcAft>
                <a:spcPct val="0"/>
              </a:spcAft>
              <a:buClr>
                <a:srgbClr val="4F81BD"/>
              </a:buClr>
              <a:buSzPct val="100000"/>
              <a:buBlip>
                <a:blip r:embed="rId2"/>
              </a:buBlip>
              <a:tabLst>
                <a:tab pos="539750" algn="l"/>
              </a:tabLst>
              <a:defRPr/>
            </a:pPr>
            <a:r>
              <a:rPr lang="fa-IR" sz="2000" b="1" dirty="0" smtClean="0">
                <a:latin typeface="2Zar"/>
                <a:ea typeface="Times New Roman" panose="02020603050405020304" pitchFamily="18" charset="0"/>
                <a:cs typeface="B Titr" panose="00000700000000000000" pitchFamily="2" charset="-78"/>
              </a:rPr>
              <a:t>نهاد </a:t>
            </a:r>
            <a:r>
              <a:rPr lang="fa-IR" sz="2000" b="1" dirty="0">
                <a:latin typeface="2Zar"/>
                <a:ea typeface="Times New Roman" panose="02020603050405020304" pitchFamily="18" charset="0"/>
                <a:cs typeface="B Titr" panose="00000700000000000000" pitchFamily="2" charset="-78"/>
              </a:rPr>
              <a:t>واسط، ضامن و امين موظف به حفظ اسرار بدهکاران بانی در برابر اشخاص غیر ذیصلاح مي‌باشند. </a:t>
            </a:r>
          </a:p>
          <a:p>
            <a:endParaRPr lang="fa-IR" sz="14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304641077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cs typeface="B Mitra" pitchFamily="2" charset="-78"/>
              </a:rPr>
              <a:t>اوراق در یک نگاه</a:t>
            </a:r>
            <a:endParaRPr lang="fa-IR" sz="2800" dirty="0">
              <a:cs typeface="B Mitra" pitchFamily="2" charset="-78"/>
            </a:endParaRPr>
          </a:p>
        </p:txBody>
      </p:sp>
      <p:sp>
        <p:nvSpPr>
          <p:cNvPr id="3" name="Content Placeholder 2"/>
          <p:cNvSpPr>
            <a:spLocks noGrp="1"/>
          </p:cNvSpPr>
          <p:nvPr>
            <p:ph idx="1"/>
          </p:nvPr>
        </p:nvSpPr>
        <p:spPr/>
        <p:txBody>
          <a:bodyPr/>
          <a:lstStyle/>
          <a:p>
            <a:endParaRPr lang="fa-IR"/>
          </a:p>
        </p:txBody>
      </p:sp>
      <p:cxnSp>
        <p:nvCxnSpPr>
          <p:cNvPr id="9" name="Straight Connector 8"/>
          <p:cNvCxnSpPr/>
          <p:nvPr/>
        </p:nvCxnSpPr>
        <p:spPr>
          <a:xfrm>
            <a:off x="642910" y="1052736"/>
            <a:ext cx="7715304" cy="0"/>
          </a:xfrm>
          <a:prstGeom prst="line">
            <a:avLst/>
          </a:prstGeom>
          <a:ln w="15875" cmpd="tri">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0" name="Diagram 9"/>
          <p:cNvGraphicFramePr/>
          <p:nvPr>
            <p:extLst>
              <p:ext uri="{D42A27DB-BD31-4B8C-83A1-F6EECF244321}">
                <p14:modId xmlns:p14="http://schemas.microsoft.com/office/powerpoint/2010/main" val="4024514717"/>
              </p:ext>
            </p:extLst>
          </p:nvPr>
        </p:nvGraphicFramePr>
        <p:xfrm>
          <a:off x="304800" y="1412776"/>
          <a:ext cx="8534400" cy="39683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96960491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836712"/>
            <a:ext cx="8229600" cy="4032448"/>
          </a:xfrm>
        </p:spPr>
        <p:txBody>
          <a:bodyPr>
            <a:normAutofit/>
          </a:bodyPr>
          <a:lstStyle/>
          <a:p>
            <a:pPr marL="0" indent="0" algn="ctr">
              <a:buNone/>
            </a:pPr>
            <a:endParaRPr lang="fa-IR" sz="4800" dirty="0" smtClean="0">
              <a:solidFill>
                <a:schemeClr val="tx2">
                  <a:lumMod val="50000"/>
                </a:schemeClr>
              </a:solidFill>
              <a:cs typeface="B Titr" pitchFamily="2" charset="-78"/>
            </a:endParaRPr>
          </a:p>
          <a:p>
            <a:pPr marL="0" indent="0" algn="ctr">
              <a:buNone/>
            </a:pPr>
            <a:endParaRPr lang="fa-IR" sz="4800" dirty="0">
              <a:solidFill>
                <a:schemeClr val="tx2">
                  <a:lumMod val="50000"/>
                </a:schemeClr>
              </a:solidFill>
              <a:cs typeface="B Titr" pitchFamily="2" charset="-78"/>
            </a:endParaRPr>
          </a:p>
          <a:p>
            <a:pPr marL="0" indent="0" algn="ctr">
              <a:buNone/>
            </a:pPr>
            <a:r>
              <a:rPr lang="fa-IR" sz="3600" dirty="0" smtClean="0">
                <a:solidFill>
                  <a:schemeClr val="tx2">
                    <a:lumMod val="50000"/>
                  </a:schemeClr>
                </a:solidFill>
                <a:cs typeface="B Titr" pitchFamily="2" charset="-78"/>
              </a:rPr>
              <a:t>نگاهی اجمالی بر صکوک منتشره در بازار سرمایه</a:t>
            </a:r>
            <a:endParaRPr lang="fa-IR" sz="3600" dirty="0">
              <a:solidFill>
                <a:schemeClr val="tx2">
                  <a:lumMod val="50000"/>
                </a:schemeClr>
              </a:solidFill>
              <a:cs typeface="B Titr" pitchFamily="2" charset="-78"/>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92694581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628651" y="476672"/>
          <a:ext cx="7886699" cy="5976663"/>
        </p:xfrm>
        <a:graphic>
          <a:graphicData uri="http://schemas.openxmlformats.org/drawingml/2006/table">
            <a:tbl>
              <a:tblPr rtl="1">
                <a:tableStyleId>{5C22544A-7EE6-4342-B048-85BDC9FD1C3A}</a:tableStyleId>
              </a:tblPr>
              <a:tblGrid>
                <a:gridCol w="1022106">
                  <a:extLst>
                    <a:ext uri="{9D8B030D-6E8A-4147-A177-3AD203B41FA5}">
                      <a16:colId xmlns:a16="http://schemas.microsoft.com/office/drawing/2014/main" val="220347370"/>
                    </a:ext>
                  </a:extLst>
                </a:gridCol>
                <a:gridCol w="639640">
                  <a:extLst>
                    <a:ext uri="{9D8B030D-6E8A-4147-A177-3AD203B41FA5}">
                      <a16:colId xmlns:a16="http://schemas.microsoft.com/office/drawing/2014/main" val="1905492237"/>
                    </a:ext>
                  </a:extLst>
                </a:gridCol>
                <a:gridCol w="639640">
                  <a:extLst>
                    <a:ext uri="{9D8B030D-6E8A-4147-A177-3AD203B41FA5}">
                      <a16:colId xmlns:a16="http://schemas.microsoft.com/office/drawing/2014/main" val="1134936635"/>
                    </a:ext>
                  </a:extLst>
                </a:gridCol>
                <a:gridCol w="553915">
                  <a:extLst>
                    <a:ext uri="{9D8B030D-6E8A-4147-A177-3AD203B41FA5}">
                      <a16:colId xmlns:a16="http://schemas.microsoft.com/office/drawing/2014/main" val="3011862781"/>
                    </a:ext>
                  </a:extLst>
                </a:gridCol>
                <a:gridCol w="553915">
                  <a:extLst>
                    <a:ext uri="{9D8B030D-6E8A-4147-A177-3AD203B41FA5}">
                      <a16:colId xmlns:a16="http://schemas.microsoft.com/office/drawing/2014/main" val="2492952056"/>
                    </a:ext>
                  </a:extLst>
                </a:gridCol>
                <a:gridCol w="613263">
                  <a:extLst>
                    <a:ext uri="{9D8B030D-6E8A-4147-A177-3AD203B41FA5}">
                      <a16:colId xmlns:a16="http://schemas.microsoft.com/office/drawing/2014/main" val="1195635704"/>
                    </a:ext>
                  </a:extLst>
                </a:gridCol>
                <a:gridCol w="613263">
                  <a:extLst>
                    <a:ext uri="{9D8B030D-6E8A-4147-A177-3AD203B41FA5}">
                      <a16:colId xmlns:a16="http://schemas.microsoft.com/office/drawing/2014/main" val="2597848754"/>
                    </a:ext>
                  </a:extLst>
                </a:gridCol>
                <a:gridCol w="507756">
                  <a:extLst>
                    <a:ext uri="{9D8B030D-6E8A-4147-A177-3AD203B41FA5}">
                      <a16:colId xmlns:a16="http://schemas.microsoft.com/office/drawing/2014/main" val="285772269"/>
                    </a:ext>
                  </a:extLst>
                </a:gridCol>
                <a:gridCol w="507756">
                  <a:extLst>
                    <a:ext uri="{9D8B030D-6E8A-4147-A177-3AD203B41FA5}">
                      <a16:colId xmlns:a16="http://schemas.microsoft.com/office/drawing/2014/main" val="4253599276"/>
                    </a:ext>
                  </a:extLst>
                </a:gridCol>
                <a:gridCol w="534133">
                  <a:extLst>
                    <a:ext uri="{9D8B030D-6E8A-4147-A177-3AD203B41FA5}">
                      <a16:colId xmlns:a16="http://schemas.microsoft.com/office/drawing/2014/main" val="781619308"/>
                    </a:ext>
                  </a:extLst>
                </a:gridCol>
                <a:gridCol w="534133">
                  <a:extLst>
                    <a:ext uri="{9D8B030D-6E8A-4147-A177-3AD203B41FA5}">
                      <a16:colId xmlns:a16="http://schemas.microsoft.com/office/drawing/2014/main" val="3089305337"/>
                    </a:ext>
                  </a:extLst>
                </a:gridCol>
                <a:gridCol w="692394">
                  <a:extLst>
                    <a:ext uri="{9D8B030D-6E8A-4147-A177-3AD203B41FA5}">
                      <a16:colId xmlns:a16="http://schemas.microsoft.com/office/drawing/2014/main" val="786476656"/>
                    </a:ext>
                  </a:extLst>
                </a:gridCol>
                <a:gridCol w="474785">
                  <a:extLst>
                    <a:ext uri="{9D8B030D-6E8A-4147-A177-3AD203B41FA5}">
                      <a16:colId xmlns:a16="http://schemas.microsoft.com/office/drawing/2014/main" val="1415849356"/>
                    </a:ext>
                  </a:extLst>
                </a:gridCol>
              </a:tblGrid>
              <a:tr h="363869">
                <a:tc>
                  <a:txBody>
                    <a:bodyPr/>
                    <a:lstStyle/>
                    <a:p>
                      <a:pPr algn="ctr" rtl="1" fontAlgn="ctr"/>
                      <a:r>
                        <a:rPr lang="fa-IR" sz="800" u="none" strike="noStrike">
                          <a:effectLst/>
                        </a:rPr>
                        <a:t>سال</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gridSpan="2">
                  <a:txBody>
                    <a:bodyPr/>
                    <a:lstStyle/>
                    <a:p>
                      <a:pPr algn="ctr" rtl="1" fontAlgn="ctr"/>
                      <a:r>
                        <a:rPr lang="fa-IR" sz="800" u="none" strike="noStrike">
                          <a:effectLst/>
                        </a:rPr>
                        <a:t>صکوک اجاره</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1" fontAlgn="ctr"/>
                      <a:r>
                        <a:rPr lang="fa-IR" sz="800" u="none" strike="noStrike">
                          <a:effectLst/>
                        </a:rPr>
                        <a:t>صکوک مرابحه</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1" fontAlgn="ctr"/>
                      <a:r>
                        <a:rPr lang="fa-IR" sz="800" u="none" strike="noStrike">
                          <a:effectLst/>
                        </a:rPr>
                        <a:t>صکوک استصناع</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1" fontAlgn="ctr"/>
                      <a:r>
                        <a:rPr lang="fa-IR" sz="800" u="none" strike="noStrike">
                          <a:effectLst/>
                        </a:rPr>
                        <a:t>صکوک رهنی</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1" fontAlgn="ctr"/>
                      <a:r>
                        <a:rPr lang="fa-IR" sz="800" u="none" strike="noStrike">
                          <a:effectLst/>
                        </a:rPr>
                        <a:t>صکوک منفعت</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1" fontAlgn="ctr"/>
                      <a:r>
                        <a:rPr lang="fa-IR" sz="800" u="none" strike="noStrike">
                          <a:effectLst/>
                        </a:rPr>
                        <a:t>مجموع(میلیون ریال)</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extLst>
                  <a:ext uri="{0D108BD9-81ED-4DB2-BD59-A6C34878D82A}">
                    <a16:rowId xmlns:a16="http://schemas.microsoft.com/office/drawing/2014/main" val="2449216446"/>
                  </a:ext>
                </a:extLst>
              </a:tr>
              <a:tr h="335877">
                <a:tc>
                  <a:txBody>
                    <a:bodyPr/>
                    <a:lstStyle/>
                    <a:p>
                      <a:pPr algn="ctr" rtl="0" fontAlgn="ctr"/>
                      <a:r>
                        <a:rPr lang="fa-IR" sz="800" u="none" strike="noStrike">
                          <a:effectLst/>
                        </a:rPr>
                        <a:t> </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حجم</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تعداد</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حجم</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تعداد</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حجم</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تعداد</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حجم</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تعداد</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حجم</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تعداد</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حجم</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1" fontAlgn="ctr"/>
                      <a:r>
                        <a:rPr lang="fa-IR" sz="800" u="none" strike="noStrike">
                          <a:effectLst/>
                        </a:rPr>
                        <a:t>تعداد</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2962122179"/>
                  </a:ext>
                </a:extLst>
              </a:tr>
              <a:tr h="335877">
                <a:tc>
                  <a:txBody>
                    <a:bodyPr/>
                    <a:lstStyle/>
                    <a:p>
                      <a:pPr algn="ctr" rtl="0" fontAlgn="ctr"/>
                      <a:r>
                        <a:rPr lang="fa-IR" sz="800" u="none" strike="noStrike">
                          <a:effectLst/>
                        </a:rPr>
                        <a:t>1389</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291,500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291,500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355570406"/>
                  </a:ext>
                </a:extLst>
              </a:tr>
              <a:tr h="335877">
                <a:tc>
                  <a:txBody>
                    <a:bodyPr/>
                    <a:lstStyle/>
                    <a:p>
                      <a:pPr algn="ctr" rtl="0" fontAlgn="ctr"/>
                      <a:r>
                        <a:rPr lang="fa-IR" sz="800" u="none" strike="noStrike">
                          <a:effectLst/>
                        </a:rPr>
                        <a:t>1390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3,416,500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dirty="0">
                          <a:effectLst/>
                        </a:rPr>
                        <a:t>0</a:t>
                      </a:r>
                      <a:endParaRPr lang="fa-IR" sz="800" b="0" i="0" u="none" strike="noStrike" dirty="0">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3,416,500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717731109"/>
                  </a:ext>
                </a:extLst>
              </a:tr>
              <a:tr h="335877">
                <a:tc>
                  <a:txBody>
                    <a:bodyPr/>
                    <a:lstStyle/>
                    <a:p>
                      <a:pPr algn="ctr" rtl="0" fontAlgn="ctr"/>
                      <a:r>
                        <a:rPr lang="fa-IR" sz="800" u="none" strike="noStrike">
                          <a:effectLst/>
                        </a:rPr>
                        <a:t>1391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2,338,000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301,306</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2,639,306</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1529882891"/>
                  </a:ext>
                </a:extLst>
              </a:tr>
              <a:tr h="335877">
                <a:tc>
                  <a:txBody>
                    <a:bodyPr/>
                    <a:lstStyle/>
                    <a:p>
                      <a:pPr algn="ctr" rtl="0" fontAlgn="ctr"/>
                      <a:r>
                        <a:rPr lang="fa-IR" sz="800" u="none" strike="noStrike">
                          <a:effectLst/>
                        </a:rPr>
                        <a:t>1392</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8,912,865</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7</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200,000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9,112,865</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8</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882742744"/>
                  </a:ext>
                </a:extLst>
              </a:tr>
              <a:tr h="335877">
                <a:tc>
                  <a:txBody>
                    <a:bodyPr/>
                    <a:lstStyle/>
                    <a:p>
                      <a:pPr algn="ctr" rtl="0" fontAlgn="ctr"/>
                      <a:r>
                        <a:rPr lang="fa-IR" sz="800" u="none" strike="noStrike">
                          <a:effectLst/>
                        </a:rPr>
                        <a:t>1393</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7,257,784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6</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1,000,000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8,257,784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7</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235771514"/>
                  </a:ext>
                </a:extLst>
              </a:tr>
              <a:tr h="335877">
                <a:tc>
                  <a:txBody>
                    <a:bodyPr/>
                    <a:lstStyle/>
                    <a:p>
                      <a:pPr algn="ctr" rtl="0" fontAlgn="ctr"/>
                      <a:r>
                        <a:rPr lang="fa-IR" sz="800" u="none" strike="noStrike">
                          <a:effectLst/>
                        </a:rPr>
                        <a:t>1394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5,150,000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500,000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1,629,314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7,279,314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2014018201"/>
                  </a:ext>
                </a:extLst>
              </a:tr>
              <a:tr h="335877">
                <a:tc>
                  <a:txBody>
                    <a:bodyPr/>
                    <a:lstStyle/>
                    <a:p>
                      <a:pPr algn="ctr" rtl="0" fontAlgn="ctr"/>
                      <a:r>
                        <a:rPr lang="fa-IR" sz="800" u="none" strike="noStrike">
                          <a:effectLst/>
                        </a:rPr>
                        <a:t>1395</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54,098,500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7</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26,564,000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6</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3,000,000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83,662,500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2395531160"/>
                  </a:ext>
                </a:extLst>
              </a:tr>
              <a:tr h="335877">
                <a:tc>
                  <a:txBody>
                    <a:bodyPr/>
                    <a:lstStyle/>
                    <a:p>
                      <a:pPr algn="ctr" rtl="0" fontAlgn="ctr"/>
                      <a:r>
                        <a:rPr lang="fa-IR" sz="800" u="none" strike="noStrike">
                          <a:effectLst/>
                        </a:rPr>
                        <a:t>1396</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37,350,000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5</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45,380,000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50,000,000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132,730,000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2614201714"/>
                  </a:ext>
                </a:extLst>
              </a:tr>
              <a:tr h="349873">
                <a:tc>
                  <a:txBody>
                    <a:bodyPr/>
                    <a:lstStyle/>
                    <a:p>
                      <a:pPr algn="ctr" rtl="1" fontAlgn="ctr"/>
                      <a:r>
                        <a:rPr lang="fa-IR" sz="800" u="none" strike="noStrike">
                          <a:effectLst/>
                        </a:rPr>
                        <a:t>تا مرداد 1397</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12,820,000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500,000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13,320,000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3500726021"/>
                  </a:ext>
                </a:extLst>
              </a:tr>
              <a:tr h="363869">
                <a:tc>
                  <a:txBody>
                    <a:bodyPr/>
                    <a:lstStyle/>
                    <a:p>
                      <a:pPr algn="ctr" rtl="1" fontAlgn="ctr"/>
                      <a:r>
                        <a:rPr lang="fa-IR" sz="800" u="none" strike="noStrike">
                          <a:effectLst/>
                        </a:rPr>
                        <a:t>مجموع</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131,635,149</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38</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74,445,306</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15</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1,629,314</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3,000,000</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1</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50,000,000</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260,709,769</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57</a:t>
                      </a:r>
                      <a:endParaRPr lang="fa-IR" sz="800" b="1"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75571339"/>
                  </a:ext>
                </a:extLst>
              </a:tr>
              <a:tr h="335877">
                <a:tc>
                  <a:txBody>
                    <a:bodyPr/>
                    <a:lstStyle/>
                    <a:p>
                      <a:pPr algn="ctr" rtl="1" fontAlgn="ctr"/>
                      <a:r>
                        <a:rPr lang="fa-IR" sz="800" u="none" strike="noStrike">
                          <a:effectLst/>
                        </a:rPr>
                        <a:t>تعداد صکوک سررسید شده</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gridSpan="2">
                  <a:txBody>
                    <a:bodyPr/>
                    <a:lstStyle/>
                    <a:p>
                      <a:pPr algn="ctr" rtl="0" fontAlgn="ctr"/>
                      <a:r>
                        <a:rPr lang="fa-IR" sz="800" u="none" strike="noStrike">
                          <a:effectLst/>
                        </a:rPr>
                        <a:t>17</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5</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23</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3352858280"/>
                  </a:ext>
                </a:extLst>
              </a:tr>
              <a:tr h="335877">
                <a:tc>
                  <a:txBody>
                    <a:bodyPr/>
                    <a:lstStyle/>
                    <a:p>
                      <a:pPr algn="ctr" rtl="1" fontAlgn="ctr"/>
                      <a:r>
                        <a:rPr lang="fa-IR" sz="800" u="none" strike="noStrike">
                          <a:effectLst/>
                        </a:rPr>
                        <a:t>حجم کل صکوک سررسید شده</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gridSpan="2">
                  <a:txBody>
                    <a:bodyPr/>
                    <a:lstStyle/>
                    <a:p>
                      <a:pPr algn="ctr" rtl="0" fontAlgn="ctr"/>
                      <a:r>
                        <a:rPr lang="fa-IR" sz="800" u="none" strike="noStrike">
                          <a:effectLst/>
                        </a:rPr>
                        <a:t>16,387,465</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3,001,306</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3,000,000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a:txBody>
                    <a:bodyPr/>
                    <a:lstStyle/>
                    <a:p>
                      <a:pPr algn="ctr" rtl="0" fontAlgn="ctr"/>
                      <a:r>
                        <a:rPr lang="fa-IR" sz="800" u="none" strike="noStrike">
                          <a:effectLst/>
                        </a:rPr>
                        <a:t>22,388,771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2255455192"/>
                  </a:ext>
                </a:extLst>
              </a:tr>
              <a:tr h="335877">
                <a:tc>
                  <a:txBody>
                    <a:bodyPr/>
                    <a:lstStyle/>
                    <a:p>
                      <a:pPr algn="ctr" rtl="1" fontAlgn="ctr"/>
                      <a:r>
                        <a:rPr lang="fa-IR" sz="800" u="none" strike="noStrike">
                          <a:effectLst/>
                        </a:rPr>
                        <a:t>تعداد صکوک در حال معامله</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gridSpan="2">
                  <a:txBody>
                    <a:bodyPr/>
                    <a:lstStyle/>
                    <a:p>
                      <a:pPr algn="ctr" rtl="0" fontAlgn="ctr"/>
                      <a:r>
                        <a:rPr lang="fa-IR" sz="800" u="none" strike="noStrike">
                          <a:effectLst/>
                        </a:rPr>
                        <a:t>21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10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1</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2</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34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2216221281"/>
                  </a:ext>
                </a:extLst>
              </a:tr>
              <a:tr h="532651">
                <a:tc>
                  <a:txBody>
                    <a:bodyPr/>
                    <a:lstStyle/>
                    <a:p>
                      <a:pPr algn="ctr" rtl="1" fontAlgn="ctr"/>
                      <a:r>
                        <a:rPr lang="fa-IR" sz="800" u="none" strike="noStrike">
                          <a:effectLst/>
                        </a:rPr>
                        <a:t>حجم کل صکوک در حال معامله</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gridSpan="2">
                  <a:txBody>
                    <a:bodyPr/>
                    <a:lstStyle/>
                    <a:p>
                      <a:pPr algn="ctr" rtl="0" fontAlgn="ctr"/>
                      <a:r>
                        <a:rPr lang="fa-IR" sz="800" u="none" strike="noStrike">
                          <a:effectLst/>
                        </a:rPr>
                        <a:t>115,247,684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61,444,000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1,629,314</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gridSpan="2">
                  <a:txBody>
                    <a:bodyPr/>
                    <a:lstStyle/>
                    <a:p>
                      <a:pPr algn="ctr" rtl="0" fontAlgn="ctr"/>
                      <a:r>
                        <a:rPr lang="fa-IR" sz="800" u="none" strike="noStrike">
                          <a:effectLst/>
                        </a:rPr>
                        <a:t>50,000,000</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a:txBody>
                    <a:bodyPr/>
                    <a:lstStyle/>
                    <a:p>
                      <a:pPr algn="ctr" rtl="0" fontAlgn="ctr"/>
                      <a:r>
                        <a:rPr lang="fa-IR" sz="800" u="none" strike="noStrike">
                          <a:effectLst/>
                        </a:rPr>
                        <a:t>238,320,998</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r>
                        <a:rPr lang="fa-IR" sz="800" u="none" strike="noStrike">
                          <a:effectLst/>
                        </a:rPr>
                        <a:t>*</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extLst>
                  <a:ext uri="{0D108BD9-81ED-4DB2-BD59-A6C34878D82A}">
                    <a16:rowId xmlns:a16="http://schemas.microsoft.com/office/drawing/2014/main" val="3879523239"/>
                  </a:ext>
                </a:extLst>
              </a:tr>
              <a:tr h="335877">
                <a:tc gridSpan="2">
                  <a:txBody>
                    <a:bodyPr/>
                    <a:lstStyle/>
                    <a:p>
                      <a:pPr algn="r" rtl="1" fontAlgn="ctr"/>
                      <a:r>
                        <a:rPr lang="fa-IR" sz="800" u="none" strike="noStrike">
                          <a:effectLst/>
                        </a:rPr>
                        <a:t>شرکت مدیریت دارایی مرکزی بازار سرمایه</a:t>
                      </a: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tc>
                  <a:txBody>
                    <a:bodyPr/>
                    <a:lstStyle/>
                    <a:p>
                      <a:pPr algn="ctr" rtl="0" fontAlgn="ct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a:txBody>
                    <a:bodyPr/>
                    <a:lstStyle/>
                    <a:p>
                      <a:pPr algn="ctr" rtl="0" fontAlgn="ctr"/>
                      <a:endParaRPr lang="fa-IR" sz="800" b="0" i="0" u="none" strike="noStrike">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gridSpan="2">
                  <a:txBody>
                    <a:bodyPr/>
                    <a:lstStyle/>
                    <a:p>
                      <a:pPr algn="ctr" rtl="0" fontAlgn="ctr"/>
                      <a:r>
                        <a:rPr lang="en-US" sz="800" u="none" strike="noStrike" dirty="0">
                          <a:effectLst/>
                        </a:rPr>
                        <a:t>sukuk.ir</a:t>
                      </a:r>
                      <a:endParaRPr lang="en-US" sz="800" b="0" i="0" u="none" strike="noStrike" dirty="0">
                        <a:solidFill>
                          <a:srgbClr val="000000"/>
                        </a:solidFill>
                        <a:effectLst/>
                        <a:latin typeface="B Nazanin" panose="00000400000000000000" pitchFamily="2" charset="-78"/>
                        <a:cs typeface="B Nazanin" panose="00000400000000000000" pitchFamily="2" charset="-78"/>
                      </a:endParaRPr>
                    </a:p>
                  </a:txBody>
                  <a:tcPr marL="6580" marR="6580" marT="6580" marB="0" anchor="ctr"/>
                </a:tc>
                <a:tc hMerge="1">
                  <a:txBody>
                    <a:bodyPr/>
                    <a:lstStyle/>
                    <a:p>
                      <a:pPr rtl="1"/>
                      <a:endParaRPr lang="fa-IR"/>
                    </a:p>
                  </a:txBody>
                  <a:tcPr/>
                </a:tc>
                <a:extLst>
                  <a:ext uri="{0D108BD9-81ED-4DB2-BD59-A6C34878D82A}">
                    <a16:rowId xmlns:a16="http://schemas.microsoft.com/office/drawing/2014/main" val="2671326483"/>
                  </a:ext>
                </a:extLst>
              </a:tr>
            </a:tbl>
          </a:graphicData>
        </a:graphic>
      </p:graphicFrame>
    </p:spTree>
    <p:extLst>
      <p:ext uri="{BB962C8B-B14F-4D97-AF65-F5344CB8AC3E}">
        <p14:creationId xmlns:p14="http://schemas.microsoft.com/office/powerpoint/2010/main" val="391440945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836712"/>
            <a:ext cx="8229600" cy="4032448"/>
          </a:xfrm>
        </p:spPr>
        <p:txBody>
          <a:bodyPr>
            <a:normAutofit/>
          </a:bodyPr>
          <a:lstStyle/>
          <a:p>
            <a:pPr marL="0" indent="0" algn="ctr">
              <a:buNone/>
            </a:pPr>
            <a:endParaRPr lang="fa-IR" sz="4800" dirty="0" smtClean="0">
              <a:solidFill>
                <a:schemeClr val="tx2">
                  <a:lumMod val="50000"/>
                </a:schemeClr>
              </a:solidFill>
              <a:cs typeface="B Titr" pitchFamily="2" charset="-78"/>
            </a:endParaRPr>
          </a:p>
          <a:p>
            <a:pPr marL="0" indent="0" algn="ctr">
              <a:buNone/>
            </a:pPr>
            <a:endParaRPr lang="fa-IR" sz="4800" dirty="0">
              <a:solidFill>
                <a:schemeClr val="tx2">
                  <a:lumMod val="50000"/>
                </a:schemeClr>
              </a:solidFill>
              <a:cs typeface="B Titr" pitchFamily="2" charset="-78"/>
            </a:endParaRPr>
          </a:p>
          <a:p>
            <a:pPr marL="0" indent="0" algn="ctr">
              <a:buNone/>
            </a:pPr>
            <a:r>
              <a:rPr lang="fa-IR" sz="3600" dirty="0" smtClean="0">
                <a:solidFill>
                  <a:schemeClr val="tx2">
                    <a:lumMod val="50000"/>
                  </a:schemeClr>
                </a:solidFill>
                <a:cs typeface="B Titr" pitchFamily="2" charset="-78"/>
              </a:rPr>
              <a:t>فرآیند اجرایی انتشار صکوک</a:t>
            </a:r>
            <a:endParaRPr lang="fa-IR" sz="3600" dirty="0">
              <a:solidFill>
                <a:schemeClr val="tx2">
                  <a:lumMod val="50000"/>
                </a:schemeClr>
              </a:solidFill>
              <a:cs typeface="B Titr" pitchFamily="2" charset="-78"/>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9" y="22820"/>
            <a:ext cx="1331640" cy="808640"/>
          </a:xfrm>
          <a:prstGeom prst="rect">
            <a:avLst/>
          </a:prstGeom>
        </p:spPr>
      </p:pic>
    </p:spTree>
    <p:extLst>
      <p:ext uri="{BB962C8B-B14F-4D97-AF65-F5344CB8AC3E}">
        <p14:creationId xmlns:p14="http://schemas.microsoft.com/office/powerpoint/2010/main" val="146001628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nvPr>
        </p:nvGraphicFramePr>
        <p:xfrm>
          <a:off x="92075" y="92074"/>
          <a:ext cx="8944422" cy="6649293"/>
        </p:xfrm>
        <a:graphic>
          <a:graphicData uri="http://schemas.openxmlformats.org/presentationml/2006/ole">
            <mc:AlternateContent xmlns:mc="http://schemas.openxmlformats.org/markup-compatibility/2006">
              <mc:Choice xmlns:v="urn:schemas-microsoft-com:vml" Requires="v">
                <p:oleObj spid="_x0000_s2053" name="Acrobat Document" r:id="rId3" imgW="8029575" imgH="11344275" progId="AcroExch.Document.DC">
                  <p:embed/>
                </p:oleObj>
              </mc:Choice>
              <mc:Fallback>
                <p:oleObj name="Acrobat Document" r:id="rId3" imgW="8029575" imgH="11344275" progId="AcroExch.Document.DC">
                  <p:embed/>
                  <p:pic>
                    <p:nvPicPr>
                      <p:cNvPr id="2" name="Object 1"/>
                      <p:cNvPicPr/>
                      <p:nvPr/>
                    </p:nvPicPr>
                    <p:blipFill>
                      <a:blip r:embed="rId4"/>
                      <a:stretch>
                        <a:fillRect/>
                      </a:stretch>
                    </p:blipFill>
                    <p:spPr>
                      <a:xfrm>
                        <a:off x="92075" y="92074"/>
                        <a:ext cx="8944422" cy="6649293"/>
                      </a:xfrm>
                      <a:prstGeom prst="rect">
                        <a:avLst/>
                      </a:prstGeom>
                    </p:spPr>
                  </p:pic>
                </p:oleObj>
              </mc:Fallback>
            </mc:AlternateContent>
          </a:graphicData>
        </a:graphic>
      </p:graphicFrame>
    </p:spTree>
    <p:extLst>
      <p:ext uri="{BB962C8B-B14F-4D97-AF65-F5344CB8AC3E}">
        <p14:creationId xmlns:p14="http://schemas.microsoft.com/office/powerpoint/2010/main" val="194541410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214414" y="3140968"/>
            <a:ext cx="6715172" cy="923330"/>
          </a:xfrm>
          <a:prstGeom prst="rect">
            <a:avLst/>
          </a:prstGeom>
          <a:noFill/>
        </p:spPr>
        <p:txBody>
          <a:bodyPr wrap="square" rtlCol="1">
            <a:spAutoFit/>
          </a:bodyPr>
          <a:lstStyle/>
          <a:p>
            <a:pPr algn="ctr"/>
            <a:r>
              <a:rPr lang="fa-IR" sz="5400" dirty="0" smtClean="0">
                <a:effectLst>
                  <a:outerShdw blurRad="38100" dist="38100" dir="2700000" algn="tl">
                    <a:srgbClr val="000000">
                      <a:alpha val="43137"/>
                    </a:srgbClr>
                  </a:outerShdw>
                </a:effectLst>
                <a:cs typeface="B Majid Shadow" pitchFamily="2" charset="-78"/>
              </a:rPr>
              <a:t>با تشکر از توجه شما</a:t>
            </a:r>
            <a:endParaRPr lang="fa-IR" sz="5400" dirty="0">
              <a:effectLst>
                <a:outerShdw blurRad="38100" dist="38100" dir="2700000" algn="tl">
                  <a:srgbClr val="000000">
                    <a:alpha val="43137"/>
                  </a:srgbClr>
                </a:outerShdw>
              </a:effectLst>
              <a:cs typeface="B Majid Shadow"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4963</TotalTime>
  <Words>6023</Words>
  <Application>Microsoft Office PowerPoint</Application>
  <PresentationFormat>On-screen Show (4:3)</PresentationFormat>
  <Paragraphs>915</Paragraphs>
  <Slides>80</Slides>
  <Notes>30</Notes>
  <HiddenSlides>0</HiddenSlides>
  <MMClips>0</MMClips>
  <ScaleCrop>false</ScaleCrop>
  <HeadingPairs>
    <vt:vector size="8" baseType="variant">
      <vt:variant>
        <vt:lpstr>Fonts Used</vt:lpstr>
      </vt:variant>
      <vt:variant>
        <vt:i4>18</vt:i4>
      </vt:variant>
      <vt:variant>
        <vt:lpstr>Theme</vt:lpstr>
      </vt:variant>
      <vt:variant>
        <vt:i4>7</vt:i4>
      </vt:variant>
      <vt:variant>
        <vt:lpstr>Embedded OLE Servers</vt:lpstr>
      </vt:variant>
      <vt:variant>
        <vt:i4>2</vt:i4>
      </vt:variant>
      <vt:variant>
        <vt:lpstr>Slide Titles</vt:lpstr>
      </vt:variant>
      <vt:variant>
        <vt:i4>80</vt:i4>
      </vt:variant>
    </vt:vector>
  </HeadingPairs>
  <TitlesOfParts>
    <vt:vector size="107" baseType="lpstr">
      <vt:lpstr>2Zar</vt:lpstr>
      <vt:lpstr>Arial</vt:lpstr>
      <vt:lpstr>B Homa</vt:lpstr>
      <vt:lpstr>B Lotus</vt:lpstr>
      <vt:lpstr>B Majid Shadow</vt:lpstr>
      <vt:lpstr>B Mitra</vt:lpstr>
      <vt:lpstr>B Nazanin</vt:lpstr>
      <vt:lpstr>B Titr</vt:lpstr>
      <vt:lpstr>Calibri</vt:lpstr>
      <vt:lpstr>Calibri Light</vt:lpstr>
      <vt:lpstr>CG Times</vt:lpstr>
      <vt:lpstr>IranNastaliq</vt:lpstr>
      <vt:lpstr>Nazanin</vt:lpstr>
      <vt:lpstr>Symbol</vt:lpstr>
      <vt:lpstr>Tahoma</vt:lpstr>
      <vt:lpstr>Times New Roman</vt:lpstr>
      <vt:lpstr>Tw Cen MT</vt:lpstr>
      <vt:lpstr>Wingdings</vt:lpstr>
      <vt:lpstr>Office Theme</vt:lpstr>
      <vt:lpstr>1_Office Theme</vt:lpstr>
      <vt:lpstr>11_Office Theme</vt:lpstr>
      <vt:lpstr>14_Office Theme</vt:lpstr>
      <vt:lpstr>2_Office Theme</vt:lpstr>
      <vt:lpstr>17_Office Theme</vt:lpstr>
      <vt:lpstr>3_Office Theme</vt:lpstr>
      <vt:lpstr>Visio</vt:lpstr>
      <vt:lpstr>Acrobat Document</vt:lpstr>
      <vt:lpstr>      روش‌های تأمین مالی در بازار سرمایه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تأمین مالی از طریق اوراق بدهی</vt:lpstr>
      <vt:lpstr>PowerPoint Presentation</vt:lpstr>
      <vt:lpstr>اوراق اجاره</vt:lpstr>
      <vt:lpstr>ناشر: نهاد واسط</vt:lpstr>
      <vt:lpstr>ترکیب سهامداری شرکت نهاد واسط</vt:lpstr>
      <vt:lpstr>مدل عملیاتی انتشار اوراق با هدف تأمین نقدینگی</vt:lpstr>
      <vt:lpstr>مدل عملیاتی انتشار اوراق با هدف تأمین دارایی</vt:lpstr>
      <vt:lpstr>شرایط بانی در اوراق اجاره</vt:lpstr>
      <vt:lpstr>فروشنده و دارایی‌های موضوع انتشار اوراق اجاره</vt:lpstr>
      <vt:lpstr>ارکان انتشار اوراق اجاره</vt:lpstr>
      <vt:lpstr>ارکان انتشار اوراق اجاره</vt:lpstr>
      <vt:lpstr>ارکان انتشار اوراق اجاره</vt:lpstr>
      <vt:lpstr>رویۀ اجرایی انتشار اوراق</vt:lpstr>
      <vt:lpstr>PowerPoint Presentation</vt:lpstr>
      <vt:lpstr>PowerPoint Presentation</vt:lpstr>
      <vt:lpstr>PowerPoint Presentation</vt:lpstr>
      <vt:lpstr>PowerPoint Presentation</vt:lpstr>
      <vt:lpstr>اوراق مرابحه</vt:lpstr>
      <vt:lpstr>دارایی‌های موضوع انتشار اوراق مرابحه</vt:lpstr>
      <vt:lpstr>جذابیت‌ها و محدودیت‌های اوراق مرابحه برای شرکت</vt:lpstr>
      <vt:lpstr>مدل عملیاتی انتشار اوراق با هدف تأمین دارایی</vt:lpstr>
      <vt:lpstr>PowerPoint Presentation</vt:lpstr>
      <vt:lpstr>PowerPoint Presentation</vt:lpstr>
      <vt:lpstr>PowerPoint Presentation</vt:lpstr>
      <vt:lpstr>PowerPoint Presentation</vt:lpstr>
      <vt:lpstr>اوراق سفارش ساخت</vt:lpstr>
      <vt:lpstr>مدل عملیاتی انتشار اوراق سفارش ساخت</vt:lpstr>
      <vt:lpstr>فرآیند کلی تأمین مالی از طریق انتشار اوراق سفارش ساخت</vt:lpstr>
      <vt:lpstr>شرایط ناظر ساخت</vt:lpstr>
      <vt:lpstr>دارایی‌ مبنای انتشار اوراق سفارش ساخت</vt:lpstr>
      <vt:lpstr>نکاتی در انتشار اوراق سفارش ساخت</vt:lpstr>
      <vt:lpstr>پرداخت ها در اوراق سفارش ساخت</vt:lpstr>
      <vt:lpstr>گزارش های ارائه شده در اوراق سفارش ساخت</vt:lpstr>
      <vt:lpstr>PowerPoint Presentation</vt:lpstr>
      <vt:lpstr>PowerPoint Presentation</vt:lpstr>
      <vt:lpstr>مدل عملیاتی انتشار اوراق سفارش ساخت شرکت صنعتی و معدنی توسعه ملی </vt:lpstr>
      <vt:lpstr>  اوراق منفعت</vt:lpstr>
      <vt:lpstr>اوراق منفعت – تعاریف</vt:lpstr>
      <vt:lpstr>اوراق منفعت – ارکان انتشار</vt:lpstr>
      <vt:lpstr>PowerPoint Presentation</vt:lpstr>
      <vt:lpstr>PowerPoint Presentation</vt:lpstr>
      <vt:lpstr>PowerPoint Presentation</vt:lpstr>
      <vt:lpstr>اوراق منفعت – شیوۀ پرداخت منافع اوراق </vt:lpstr>
      <vt:lpstr>اوراق منفعت – شیوۀ پرداخت منافع اوراق </vt:lpstr>
      <vt:lpstr>اوراق منفعت – شیوۀ پرداخت منافع اوراق </vt:lpstr>
      <vt:lpstr>مدل عملیاتی انتشار اوراق منفعت</vt:lpstr>
      <vt:lpstr>PowerPoint Presentation</vt:lpstr>
      <vt:lpstr>PowerPoint Presentation</vt:lpstr>
      <vt:lpstr>PowerPoint Presentation</vt:lpstr>
      <vt:lpstr>PowerPoint Presentation</vt:lpstr>
      <vt:lpstr>تعریف اوراق رهنی مصوب شورا (مورخ 88/05/05)</vt:lpstr>
      <vt:lpstr>مدل عملیاتی اوراق رهنی</vt:lpstr>
      <vt:lpstr>PowerPoint Presentation</vt:lpstr>
      <vt:lpstr>PowerPoint Presentation</vt:lpstr>
      <vt:lpstr>PowerPoint Presentation</vt:lpstr>
      <vt:lpstr>PowerPoint Presentation</vt:lpstr>
      <vt:lpstr>PowerPoint Presentation</vt:lpstr>
      <vt:lpstr>PowerPoint Presentation</vt:lpstr>
      <vt:lpstr>اوراق خرید دین – تعاریف</vt:lpstr>
      <vt:lpstr>اوراق خرید دین– ارکان اوراق خرید دین </vt:lpstr>
      <vt:lpstr>اوراق خرید دین– شرایط مطالبات</vt:lpstr>
      <vt:lpstr>اوراق خرید دین– شرایط مطالبات</vt:lpstr>
      <vt:lpstr>اوراق خرید دین– شرايط اوراق خرید دین</vt:lpstr>
      <vt:lpstr>اوراق در یک نگاه</vt:lpstr>
      <vt:lpstr>PowerPoint Presentation</vt:lpstr>
      <vt:lpstr>PowerPoint Presentation</vt:lpstr>
      <vt:lpstr>PowerPoint Presentation</vt:lpstr>
      <vt:lpstr>PowerPoint Presentation</vt:lpstr>
      <vt:lpstr>PowerPoint Presentation</vt:lpstr>
    </vt:vector>
  </TitlesOfParts>
  <Company>Bors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Rahavard</dc:creator>
  <cp:lastModifiedBy>Gholamreza Abootorabi</cp:lastModifiedBy>
  <cp:revision>535</cp:revision>
  <cp:lastPrinted>2015-10-17T12:48:58Z</cp:lastPrinted>
  <dcterms:created xsi:type="dcterms:W3CDTF">2012-04-28T11:52:43Z</dcterms:created>
  <dcterms:modified xsi:type="dcterms:W3CDTF">2018-07-29T05:27:43Z</dcterms:modified>
</cp:coreProperties>
</file>