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64" r:id="rId5"/>
    <p:sldId id="261" r:id="rId6"/>
    <p:sldId id="265" r:id="rId7"/>
    <p:sldId id="266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DA7BDD7-C3CF-47DC-A162-A3F2805B3527}">
          <p14:sldIdLst>
            <p14:sldId id="256"/>
            <p14:sldId id="263"/>
          </p14:sldIdLst>
        </p14:section>
        <p14:section name="Untitled Section" id="{07A22A35-99C7-4F0B-887E-7950D5F365ED}">
          <p14:sldIdLst>
            <p14:sldId id="257"/>
            <p14:sldId id="264"/>
            <p14:sldId id="261"/>
            <p14:sldId id="265"/>
            <p14:sldId id="26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B3FCEB-ED76-4F2F-96F9-1911A9BA02F5}" type="doc">
      <dgm:prSet loTypeId="urn:microsoft.com/office/officeart/2005/8/layout/balance1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C0995CB2-C2E6-4F94-8A8A-3A994CC95931}">
      <dgm:prSet phldrT="[Text]"/>
      <dgm:spPr/>
      <dgm:t>
        <a:bodyPr/>
        <a:lstStyle/>
        <a:p>
          <a:r>
            <a:rPr lang="fa-IR" dirty="0" smtClean="0">
              <a:cs typeface="B Tehran" panose="00000400000000000000" pitchFamily="2" charset="-78"/>
            </a:rPr>
            <a:t>کسب و کار ما</a:t>
          </a:r>
        </a:p>
      </dgm:t>
    </dgm:pt>
    <dgm:pt modelId="{53810B24-B950-41ED-B160-5063C7D67680}" type="parTrans" cxnId="{86835B9D-09D7-48EA-B1B9-D5FBE800EA9F}">
      <dgm:prSet/>
      <dgm:spPr/>
      <dgm:t>
        <a:bodyPr/>
        <a:lstStyle/>
        <a:p>
          <a:endParaRPr lang="en-US"/>
        </a:p>
      </dgm:t>
    </dgm:pt>
    <dgm:pt modelId="{A124931F-60DB-418B-93A3-9FE6E86047A6}" type="sibTrans" cxnId="{86835B9D-09D7-48EA-B1B9-D5FBE800EA9F}">
      <dgm:prSet/>
      <dgm:spPr/>
      <dgm:t>
        <a:bodyPr/>
        <a:lstStyle/>
        <a:p>
          <a:endParaRPr lang="en-US"/>
        </a:p>
      </dgm:t>
    </dgm:pt>
    <dgm:pt modelId="{3ABD77E2-C0CB-4F84-9D8F-EDDA3572F5B2}">
      <dgm:prSet phldrT="[Text]"/>
      <dgm:spPr/>
      <dgm:t>
        <a:bodyPr/>
        <a:lstStyle/>
        <a:p>
          <a:r>
            <a:rPr lang="fa-IR" dirty="0" smtClean="0">
              <a:cs typeface="B Tehran" panose="00000400000000000000" pitchFamily="2" charset="-78"/>
            </a:rPr>
            <a:t>کسب و کار متعارف</a:t>
          </a:r>
          <a:endParaRPr lang="en-US" dirty="0">
            <a:cs typeface="B Tehran" panose="00000400000000000000" pitchFamily="2" charset="-78"/>
          </a:endParaRPr>
        </a:p>
      </dgm:t>
    </dgm:pt>
    <dgm:pt modelId="{4D84F36D-04BA-4010-AB8A-7D34F9B47A57}" type="parTrans" cxnId="{FEF18AFA-F85E-4F8C-931D-B0EF0E01A9EB}">
      <dgm:prSet/>
      <dgm:spPr/>
      <dgm:t>
        <a:bodyPr/>
        <a:lstStyle/>
        <a:p>
          <a:endParaRPr lang="en-US"/>
        </a:p>
      </dgm:t>
    </dgm:pt>
    <dgm:pt modelId="{E68C6BF2-D3BB-46A3-B7F1-ECC8CE1303EE}" type="sibTrans" cxnId="{FEF18AFA-F85E-4F8C-931D-B0EF0E01A9EB}">
      <dgm:prSet/>
      <dgm:spPr/>
      <dgm:t>
        <a:bodyPr/>
        <a:lstStyle/>
        <a:p>
          <a:endParaRPr lang="en-US"/>
        </a:p>
      </dgm:t>
    </dgm:pt>
    <dgm:pt modelId="{3688B37D-E210-436B-A845-52A36FCDC485}">
      <dgm:prSet custT="1"/>
      <dgm:spPr/>
      <dgm:t>
        <a:bodyPr/>
        <a:lstStyle/>
        <a:p>
          <a:r>
            <a:rPr lang="fa-IR" sz="2400" dirty="0" smtClean="0">
              <a:cs typeface="B Tehran" panose="00000400000000000000" pitchFamily="2" charset="-78"/>
            </a:rPr>
            <a:t>حاکمیت شرکتی</a:t>
          </a:r>
          <a:endParaRPr lang="en-US" sz="2400" dirty="0">
            <a:cs typeface="B Tehran" panose="00000400000000000000" pitchFamily="2" charset="-78"/>
          </a:endParaRPr>
        </a:p>
      </dgm:t>
    </dgm:pt>
    <dgm:pt modelId="{157F7784-C7D2-41EF-A29F-508B8364DBF6}" type="parTrans" cxnId="{E173D4D8-558C-4C6C-AF4F-A4842F2BCD3E}">
      <dgm:prSet/>
      <dgm:spPr/>
      <dgm:t>
        <a:bodyPr/>
        <a:lstStyle/>
        <a:p>
          <a:endParaRPr lang="en-US"/>
        </a:p>
      </dgm:t>
    </dgm:pt>
    <dgm:pt modelId="{9DF0216A-59D3-44E9-8BEB-0BE47B81DD8E}" type="sibTrans" cxnId="{E173D4D8-558C-4C6C-AF4F-A4842F2BCD3E}">
      <dgm:prSet/>
      <dgm:spPr/>
      <dgm:t>
        <a:bodyPr/>
        <a:lstStyle/>
        <a:p>
          <a:endParaRPr lang="en-US"/>
        </a:p>
      </dgm:t>
    </dgm:pt>
    <dgm:pt modelId="{80E3F3F3-E622-43A6-8F11-DD94E01EF4EE}">
      <dgm:prSet custT="1"/>
      <dgm:spPr/>
      <dgm:t>
        <a:bodyPr/>
        <a:lstStyle/>
        <a:p>
          <a:r>
            <a:rPr lang="fa-IR" sz="2400" dirty="0" smtClean="0">
              <a:cs typeface="B Tehran" panose="00000400000000000000" pitchFamily="2" charset="-78"/>
            </a:rPr>
            <a:t>تحلیل ریسک و بازده </a:t>
          </a:r>
          <a:endParaRPr lang="en-US" sz="2400" dirty="0">
            <a:cs typeface="B Tehran" panose="00000400000000000000" pitchFamily="2" charset="-78"/>
          </a:endParaRPr>
        </a:p>
      </dgm:t>
    </dgm:pt>
    <dgm:pt modelId="{BF05FBB6-9648-4C5E-995A-D3426CBCF8A5}" type="parTrans" cxnId="{312A6AD9-A8D4-4C56-88D6-FE1371952C58}">
      <dgm:prSet/>
      <dgm:spPr/>
      <dgm:t>
        <a:bodyPr/>
        <a:lstStyle/>
        <a:p>
          <a:endParaRPr lang="en-US"/>
        </a:p>
      </dgm:t>
    </dgm:pt>
    <dgm:pt modelId="{20DF1D7C-A339-4598-9F9A-B1D8FF263595}" type="sibTrans" cxnId="{312A6AD9-A8D4-4C56-88D6-FE1371952C58}">
      <dgm:prSet/>
      <dgm:spPr/>
      <dgm:t>
        <a:bodyPr/>
        <a:lstStyle/>
        <a:p>
          <a:endParaRPr lang="en-US"/>
        </a:p>
      </dgm:t>
    </dgm:pt>
    <dgm:pt modelId="{EB054D89-CBDC-4A6E-A373-DD314078CF0A}">
      <dgm:prSet custT="1"/>
      <dgm:spPr/>
      <dgm:t>
        <a:bodyPr/>
        <a:lstStyle/>
        <a:p>
          <a:r>
            <a:rPr lang="fa-IR" sz="2400" dirty="0" smtClean="0">
              <a:cs typeface="B Tehran" panose="00000400000000000000" pitchFamily="2" charset="-78"/>
            </a:rPr>
            <a:t>حاکمیت شرکتی مبتنی بر ما</a:t>
          </a:r>
          <a:endParaRPr lang="en-US" sz="2400" dirty="0">
            <a:cs typeface="B Tehran" panose="00000400000000000000" pitchFamily="2" charset="-78"/>
          </a:endParaRPr>
        </a:p>
      </dgm:t>
    </dgm:pt>
    <dgm:pt modelId="{C810935B-3A7D-4269-BA06-A92863B41AE7}" type="parTrans" cxnId="{68C3CF3F-604C-4D8D-99FC-09DACC9E8A09}">
      <dgm:prSet/>
      <dgm:spPr/>
      <dgm:t>
        <a:bodyPr/>
        <a:lstStyle/>
        <a:p>
          <a:endParaRPr lang="en-US"/>
        </a:p>
      </dgm:t>
    </dgm:pt>
    <dgm:pt modelId="{3F8D1C3B-CA97-47D7-A43C-0A8C11A139BB}" type="sibTrans" cxnId="{68C3CF3F-604C-4D8D-99FC-09DACC9E8A09}">
      <dgm:prSet/>
      <dgm:spPr/>
      <dgm:t>
        <a:bodyPr/>
        <a:lstStyle/>
        <a:p>
          <a:endParaRPr lang="en-US"/>
        </a:p>
      </dgm:t>
    </dgm:pt>
    <dgm:pt modelId="{3596113A-53ED-4F9E-9882-7467FB400F8C}">
      <dgm:prSet/>
      <dgm:spPr/>
      <dgm:t>
        <a:bodyPr/>
        <a:lstStyle/>
        <a:p>
          <a:r>
            <a:rPr lang="fa-IR" dirty="0" smtClean="0">
              <a:cs typeface="B Tehran" panose="00000400000000000000" pitchFamily="2" charset="-78"/>
            </a:rPr>
            <a:t>توسعه اجتماعی</a:t>
          </a:r>
          <a:endParaRPr lang="en-US" dirty="0">
            <a:cs typeface="B Tehran" panose="00000400000000000000" pitchFamily="2" charset="-78"/>
          </a:endParaRPr>
        </a:p>
      </dgm:t>
    </dgm:pt>
    <dgm:pt modelId="{C29BF944-8708-4010-B52E-34C933B7AE65}" type="parTrans" cxnId="{8CEB99E0-2318-4949-9D63-5652D76DDD4C}">
      <dgm:prSet/>
      <dgm:spPr/>
      <dgm:t>
        <a:bodyPr/>
        <a:lstStyle/>
        <a:p>
          <a:endParaRPr lang="en-US"/>
        </a:p>
      </dgm:t>
    </dgm:pt>
    <dgm:pt modelId="{7404434B-7D4B-4818-A4F7-FEB70663AACE}" type="sibTrans" cxnId="{8CEB99E0-2318-4949-9D63-5652D76DDD4C}">
      <dgm:prSet/>
      <dgm:spPr/>
      <dgm:t>
        <a:bodyPr/>
        <a:lstStyle/>
        <a:p>
          <a:endParaRPr lang="en-US"/>
        </a:p>
      </dgm:t>
    </dgm:pt>
    <dgm:pt modelId="{2B4C2C76-4DEF-4995-8709-5096EC41D7C1}">
      <dgm:prSet/>
      <dgm:spPr/>
      <dgm:t>
        <a:bodyPr/>
        <a:lstStyle/>
        <a:p>
          <a:r>
            <a:rPr lang="fa-IR" dirty="0" smtClean="0">
              <a:cs typeface="B Tehran" panose="00000400000000000000" pitchFamily="2" charset="-78"/>
            </a:rPr>
            <a:t>تحلیل ریسک و بازده</a:t>
          </a:r>
          <a:endParaRPr lang="en-US" dirty="0">
            <a:cs typeface="B Tehran" panose="00000400000000000000" pitchFamily="2" charset="-78"/>
          </a:endParaRPr>
        </a:p>
      </dgm:t>
    </dgm:pt>
    <dgm:pt modelId="{C91D15A5-3307-43E1-BC79-AEDE31FB7EAC}" type="parTrans" cxnId="{9FDE8689-AA6F-400B-9232-D14511F05A45}">
      <dgm:prSet/>
      <dgm:spPr/>
      <dgm:t>
        <a:bodyPr/>
        <a:lstStyle/>
        <a:p>
          <a:endParaRPr lang="en-US"/>
        </a:p>
      </dgm:t>
    </dgm:pt>
    <dgm:pt modelId="{09758DF0-6D1C-4502-B341-1F56E93B8C0A}" type="sibTrans" cxnId="{9FDE8689-AA6F-400B-9232-D14511F05A45}">
      <dgm:prSet/>
      <dgm:spPr/>
      <dgm:t>
        <a:bodyPr/>
        <a:lstStyle/>
        <a:p>
          <a:endParaRPr lang="en-US"/>
        </a:p>
      </dgm:t>
    </dgm:pt>
    <dgm:pt modelId="{8497D411-4E42-47D4-896F-6D6567A999FE}" type="pres">
      <dgm:prSet presAssocID="{6EB3FCEB-ED76-4F2F-96F9-1911A9BA02F5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7840F24-5DB9-44BC-B346-2C17FD3E5150}" type="pres">
      <dgm:prSet presAssocID="{6EB3FCEB-ED76-4F2F-96F9-1911A9BA02F5}" presName="dummyMaxCanvas" presStyleCnt="0"/>
      <dgm:spPr/>
    </dgm:pt>
    <dgm:pt modelId="{48C7714D-7498-4D51-B233-9A7BD454DB41}" type="pres">
      <dgm:prSet presAssocID="{6EB3FCEB-ED76-4F2F-96F9-1911A9BA02F5}" presName="parentComposite" presStyleCnt="0"/>
      <dgm:spPr/>
    </dgm:pt>
    <dgm:pt modelId="{49023253-6A16-4A45-AF19-E7812A2CF65D}" type="pres">
      <dgm:prSet presAssocID="{6EB3FCEB-ED76-4F2F-96F9-1911A9BA02F5}" presName="parent1" presStyleLbl="alignAccFollowNode1" presStyleIdx="0" presStyleCnt="4">
        <dgm:presLayoutVars>
          <dgm:chMax val="4"/>
        </dgm:presLayoutVars>
      </dgm:prSet>
      <dgm:spPr/>
      <dgm:t>
        <a:bodyPr/>
        <a:lstStyle/>
        <a:p>
          <a:endParaRPr lang="en-US"/>
        </a:p>
      </dgm:t>
    </dgm:pt>
    <dgm:pt modelId="{5D3B5B0A-D90D-4038-8311-A5F37B54D812}" type="pres">
      <dgm:prSet presAssocID="{6EB3FCEB-ED76-4F2F-96F9-1911A9BA02F5}" presName="parent2" presStyleLbl="alignAccFollowNode1" presStyleIdx="1" presStyleCnt="4">
        <dgm:presLayoutVars>
          <dgm:chMax val="4"/>
        </dgm:presLayoutVars>
      </dgm:prSet>
      <dgm:spPr/>
      <dgm:t>
        <a:bodyPr/>
        <a:lstStyle/>
        <a:p>
          <a:endParaRPr lang="en-US"/>
        </a:p>
      </dgm:t>
    </dgm:pt>
    <dgm:pt modelId="{986D0B9B-D172-425E-BC8B-6FDF9473F54A}" type="pres">
      <dgm:prSet presAssocID="{6EB3FCEB-ED76-4F2F-96F9-1911A9BA02F5}" presName="childrenComposite" presStyleCnt="0"/>
      <dgm:spPr/>
    </dgm:pt>
    <dgm:pt modelId="{6803171C-0ABE-4DFA-BDB7-B4EF74677744}" type="pres">
      <dgm:prSet presAssocID="{6EB3FCEB-ED76-4F2F-96F9-1911A9BA02F5}" presName="dummyMaxCanvas_ChildArea" presStyleCnt="0"/>
      <dgm:spPr/>
    </dgm:pt>
    <dgm:pt modelId="{955C9313-6BB4-4BB6-A3B4-988E2C0C41BE}" type="pres">
      <dgm:prSet presAssocID="{6EB3FCEB-ED76-4F2F-96F9-1911A9BA02F5}" presName="fulcrum" presStyleLbl="alignAccFollowNode1" presStyleIdx="2" presStyleCnt="4"/>
      <dgm:spPr/>
    </dgm:pt>
    <dgm:pt modelId="{5B434D16-FB3D-4D8D-A4F1-4B16A75E3FFC}" type="pres">
      <dgm:prSet presAssocID="{6EB3FCEB-ED76-4F2F-96F9-1911A9BA02F5}" presName="balance_32" presStyleLbl="alignAccFollowNode1" presStyleIdx="3" presStyleCnt="4">
        <dgm:presLayoutVars>
          <dgm:bulletEnabled val="1"/>
        </dgm:presLayoutVars>
      </dgm:prSet>
      <dgm:spPr/>
    </dgm:pt>
    <dgm:pt modelId="{07483EEB-701C-4B0F-8572-2AF3F17C61E8}" type="pres">
      <dgm:prSet presAssocID="{6EB3FCEB-ED76-4F2F-96F9-1911A9BA02F5}" presName="left_32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5A40AF-4E36-489C-B6A9-8C007843069B}" type="pres">
      <dgm:prSet presAssocID="{6EB3FCEB-ED76-4F2F-96F9-1911A9BA02F5}" presName="left_32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AD7C8D-3D86-4192-97AA-D053DBACF51D}" type="pres">
      <dgm:prSet presAssocID="{6EB3FCEB-ED76-4F2F-96F9-1911A9BA02F5}" presName="left_32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942456-2A21-4C1F-8564-A0F8C7603CD7}" type="pres">
      <dgm:prSet presAssocID="{6EB3FCEB-ED76-4F2F-96F9-1911A9BA02F5}" presName="right_32_1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8479CD-1190-4929-B9BF-FD57CBB0F6D1}" type="pres">
      <dgm:prSet presAssocID="{6EB3FCEB-ED76-4F2F-96F9-1911A9BA02F5}" presName="right_32_2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03895E8-158C-4FE1-B8D8-136EA1A4302A}" type="presOf" srcId="{3688B37D-E210-436B-A845-52A36FCDC485}" destId="{598479CD-1190-4929-B9BF-FD57CBB0F6D1}" srcOrd="0" destOrd="0" presId="urn:microsoft.com/office/officeart/2005/8/layout/balance1"/>
    <dgm:cxn modelId="{E173D4D8-558C-4C6C-AF4F-A4842F2BCD3E}" srcId="{3ABD77E2-C0CB-4F84-9D8F-EDDA3572F5B2}" destId="{3688B37D-E210-436B-A845-52A36FCDC485}" srcOrd="1" destOrd="0" parTransId="{157F7784-C7D2-41EF-A29F-508B8364DBF6}" sibTransId="{9DF0216A-59D3-44E9-8BEB-0BE47B81DD8E}"/>
    <dgm:cxn modelId="{9FDE8689-AA6F-400B-9232-D14511F05A45}" srcId="{C0995CB2-C2E6-4F94-8A8A-3A994CC95931}" destId="{2B4C2C76-4DEF-4995-8709-5096EC41D7C1}" srcOrd="1" destOrd="0" parTransId="{C91D15A5-3307-43E1-BC79-AEDE31FB7EAC}" sibTransId="{09758DF0-6D1C-4502-B341-1F56E93B8C0A}"/>
    <dgm:cxn modelId="{7D8A6F50-6CE4-4FC3-A318-14208C61968B}" type="presOf" srcId="{EB054D89-CBDC-4A6E-A373-DD314078CF0A}" destId="{50AD7C8D-3D86-4192-97AA-D053DBACF51D}" srcOrd="0" destOrd="0" presId="urn:microsoft.com/office/officeart/2005/8/layout/balance1"/>
    <dgm:cxn modelId="{D8D0135D-3670-445F-A903-90AF73A85245}" type="presOf" srcId="{3596113A-53ED-4F9E-9882-7467FB400F8C}" destId="{07483EEB-701C-4B0F-8572-2AF3F17C61E8}" srcOrd="0" destOrd="0" presId="urn:microsoft.com/office/officeart/2005/8/layout/balance1"/>
    <dgm:cxn modelId="{218B19FE-20CF-4352-954E-3B6DABEEDCCC}" type="presOf" srcId="{6EB3FCEB-ED76-4F2F-96F9-1911A9BA02F5}" destId="{8497D411-4E42-47D4-896F-6D6567A999FE}" srcOrd="0" destOrd="0" presId="urn:microsoft.com/office/officeart/2005/8/layout/balance1"/>
    <dgm:cxn modelId="{FEF18AFA-F85E-4F8C-931D-B0EF0E01A9EB}" srcId="{6EB3FCEB-ED76-4F2F-96F9-1911A9BA02F5}" destId="{3ABD77E2-C0CB-4F84-9D8F-EDDA3572F5B2}" srcOrd="1" destOrd="0" parTransId="{4D84F36D-04BA-4010-AB8A-7D34F9B47A57}" sibTransId="{E68C6BF2-D3BB-46A3-B7F1-ECC8CE1303EE}"/>
    <dgm:cxn modelId="{951D8E5F-0985-4214-9A54-746318F7AF44}" type="presOf" srcId="{80E3F3F3-E622-43A6-8F11-DD94E01EF4EE}" destId="{FA942456-2A21-4C1F-8564-A0F8C7603CD7}" srcOrd="0" destOrd="0" presId="urn:microsoft.com/office/officeart/2005/8/layout/balance1"/>
    <dgm:cxn modelId="{68C3CF3F-604C-4D8D-99FC-09DACC9E8A09}" srcId="{C0995CB2-C2E6-4F94-8A8A-3A994CC95931}" destId="{EB054D89-CBDC-4A6E-A373-DD314078CF0A}" srcOrd="2" destOrd="0" parTransId="{C810935B-3A7D-4269-BA06-A92863B41AE7}" sibTransId="{3F8D1C3B-CA97-47D7-A43C-0A8C11A139BB}"/>
    <dgm:cxn modelId="{F1A895F9-357C-4265-9901-70E15745DA9F}" type="presOf" srcId="{C0995CB2-C2E6-4F94-8A8A-3A994CC95931}" destId="{49023253-6A16-4A45-AF19-E7812A2CF65D}" srcOrd="0" destOrd="0" presId="urn:microsoft.com/office/officeart/2005/8/layout/balance1"/>
    <dgm:cxn modelId="{86835B9D-09D7-48EA-B1B9-D5FBE800EA9F}" srcId="{6EB3FCEB-ED76-4F2F-96F9-1911A9BA02F5}" destId="{C0995CB2-C2E6-4F94-8A8A-3A994CC95931}" srcOrd="0" destOrd="0" parTransId="{53810B24-B950-41ED-B160-5063C7D67680}" sibTransId="{A124931F-60DB-418B-93A3-9FE6E86047A6}"/>
    <dgm:cxn modelId="{AF4EB596-565D-48EB-B714-6E8CFE10366E}" type="presOf" srcId="{2B4C2C76-4DEF-4995-8709-5096EC41D7C1}" destId="{895A40AF-4E36-489C-B6A9-8C007843069B}" srcOrd="0" destOrd="0" presId="urn:microsoft.com/office/officeart/2005/8/layout/balance1"/>
    <dgm:cxn modelId="{8645C6C4-6945-466B-9E57-FC57580B43F4}" type="presOf" srcId="{3ABD77E2-C0CB-4F84-9D8F-EDDA3572F5B2}" destId="{5D3B5B0A-D90D-4038-8311-A5F37B54D812}" srcOrd="0" destOrd="0" presId="urn:microsoft.com/office/officeart/2005/8/layout/balance1"/>
    <dgm:cxn modelId="{312A6AD9-A8D4-4C56-88D6-FE1371952C58}" srcId="{3ABD77E2-C0CB-4F84-9D8F-EDDA3572F5B2}" destId="{80E3F3F3-E622-43A6-8F11-DD94E01EF4EE}" srcOrd="0" destOrd="0" parTransId="{BF05FBB6-9648-4C5E-995A-D3426CBCF8A5}" sibTransId="{20DF1D7C-A339-4598-9F9A-B1D8FF263595}"/>
    <dgm:cxn modelId="{8CEB99E0-2318-4949-9D63-5652D76DDD4C}" srcId="{C0995CB2-C2E6-4F94-8A8A-3A994CC95931}" destId="{3596113A-53ED-4F9E-9882-7467FB400F8C}" srcOrd="0" destOrd="0" parTransId="{C29BF944-8708-4010-B52E-34C933B7AE65}" sibTransId="{7404434B-7D4B-4818-A4F7-FEB70663AACE}"/>
    <dgm:cxn modelId="{5337E401-9A37-4B3A-AD1E-572F43EF23DD}" type="presParOf" srcId="{8497D411-4E42-47D4-896F-6D6567A999FE}" destId="{77840F24-5DB9-44BC-B346-2C17FD3E5150}" srcOrd="0" destOrd="0" presId="urn:microsoft.com/office/officeart/2005/8/layout/balance1"/>
    <dgm:cxn modelId="{307D146C-88AD-4896-9837-4B67E143AE38}" type="presParOf" srcId="{8497D411-4E42-47D4-896F-6D6567A999FE}" destId="{48C7714D-7498-4D51-B233-9A7BD454DB41}" srcOrd="1" destOrd="0" presId="urn:microsoft.com/office/officeart/2005/8/layout/balance1"/>
    <dgm:cxn modelId="{091A1A74-2896-483F-978E-7A6F3522E341}" type="presParOf" srcId="{48C7714D-7498-4D51-B233-9A7BD454DB41}" destId="{49023253-6A16-4A45-AF19-E7812A2CF65D}" srcOrd="0" destOrd="0" presId="urn:microsoft.com/office/officeart/2005/8/layout/balance1"/>
    <dgm:cxn modelId="{4023B92F-B511-43B8-A809-427E98E81736}" type="presParOf" srcId="{48C7714D-7498-4D51-B233-9A7BD454DB41}" destId="{5D3B5B0A-D90D-4038-8311-A5F37B54D812}" srcOrd="1" destOrd="0" presId="urn:microsoft.com/office/officeart/2005/8/layout/balance1"/>
    <dgm:cxn modelId="{01714C90-8210-4685-A46E-6850D1C73A86}" type="presParOf" srcId="{8497D411-4E42-47D4-896F-6D6567A999FE}" destId="{986D0B9B-D172-425E-BC8B-6FDF9473F54A}" srcOrd="2" destOrd="0" presId="urn:microsoft.com/office/officeart/2005/8/layout/balance1"/>
    <dgm:cxn modelId="{25BBEECA-95D3-4C5B-8961-2CFAD128BF07}" type="presParOf" srcId="{986D0B9B-D172-425E-BC8B-6FDF9473F54A}" destId="{6803171C-0ABE-4DFA-BDB7-B4EF74677744}" srcOrd="0" destOrd="0" presId="urn:microsoft.com/office/officeart/2005/8/layout/balance1"/>
    <dgm:cxn modelId="{E80BDE84-AEB4-47C5-A5CD-1A1F42317002}" type="presParOf" srcId="{986D0B9B-D172-425E-BC8B-6FDF9473F54A}" destId="{955C9313-6BB4-4BB6-A3B4-988E2C0C41BE}" srcOrd="1" destOrd="0" presId="urn:microsoft.com/office/officeart/2005/8/layout/balance1"/>
    <dgm:cxn modelId="{302472CF-5791-4171-98CA-3EF620C27156}" type="presParOf" srcId="{986D0B9B-D172-425E-BC8B-6FDF9473F54A}" destId="{5B434D16-FB3D-4D8D-A4F1-4B16A75E3FFC}" srcOrd="2" destOrd="0" presId="urn:microsoft.com/office/officeart/2005/8/layout/balance1"/>
    <dgm:cxn modelId="{0ED30D7A-C625-41FE-BC93-C28268FDDF6D}" type="presParOf" srcId="{986D0B9B-D172-425E-BC8B-6FDF9473F54A}" destId="{07483EEB-701C-4B0F-8572-2AF3F17C61E8}" srcOrd="3" destOrd="0" presId="urn:microsoft.com/office/officeart/2005/8/layout/balance1"/>
    <dgm:cxn modelId="{0EB2EC52-AE4C-4941-82AB-207580E55DDC}" type="presParOf" srcId="{986D0B9B-D172-425E-BC8B-6FDF9473F54A}" destId="{895A40AF-4E36-489C-B6A9-8C007843069B}" srcOrd="4" destOrd="0" presId="urn:microsoft.com/office/officeart/2005/8/layout/balance1"/>
    <dgm:cxn modelId="{6F93033D-DF7D-4D57-9611-126C15FC3EF7}" type="presParOf" srcId="{986D0B9B-D172-425E-BC8B-6FDF9473F54A}" destId="{50AD7C8D-3D86-4192-97AA-D053DBACF51D}" srcOrd="5" destOrd="0" presId="urn:microsoft.com/office/officeart/2005/8/layout/balance1"/>
    <dgm:cxn modelId="{5EE07345-377D-4B34-8917-89CD00748A72}" type="presParOf" srcId="{986D0B9B-D172-425E-BC8B-6FDF9473F54A}" destId="{FA942456-2A21-4C1F-8564-A0F8C7603CD7}" srcOrd="6" destOrd="0" presId="urn:microsoft.com/office/officeart/2005/8/layout/balance1"/>
    <dgm:cxn modelId="{22787C78-523F-437A-B616-322D3E700BF4}" type="presParOf" srcId="{986D0B9B-D172-425E-BC8B-6FDF9473F54A}" destId="{598479CD-1190-4929-B9BF-FD57CBB0F6D1}" srcOrd="7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023253-6A16-4A45-AF19-E7812A2CF65D}">
      <dsp:nvSpPr>
        <dsp:cNvPr id="0" name=""/>
        <dsp:cNvSpPr/>
      </dsp:nvSpPr>
      <dsp:spPr>
        <a:xfrm>
          <a:off x="1031617" y="0"/>
          <a:ext cx="1766766" cy="981536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 smtClean="0">
              <a:cs typeface="B Tehran" panose="00000400000000000000" pitchFamily="2" charset="-78"/>
            </a:rPr>
            <a:t>کسب و کار ما</a:t>
          </a:r>
        </a:p>
      </dsp:txBody>
      <dsp:txXfrm>
        <a:off x="1060365" y="28748"/>
        <a:ext cx="1709270" cy="924040"/>
      </dsp:txXfrm>
    </dsp:sp>
    <dsp:sp modelId="{5D3B5B0A-D90D-4038-8311-A5F37B54D812}">
      <dsp:nvSpPr>
        <dsp:cNvPr id="0" name=""/>
        <dsp:cNvSpPr/>
      </dsp:nvSpPr>
      <dsp:spPr>
        <a:xfrm>
          <a:off x="3583612" y="0"/>
          <a:ext cx="1766766" cy="981536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676380"/>
            <a:satOff val="33333"/>
            <a:lumOff val="593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676380"/>
              <a:satOff val="33333"/>
              <a:lumOff val="59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 smtClean="0">
              <a:cs typeface="B Tehran" panose="00000400000000000000" pitchFamily="2" charset="-78"/>
            </a:rPr>
            <a:t>کسب و کار متعارف</a:t>
          </a:r>
          <a:endParaRPr lang="en-US" sz="2400" kern="1200" dirty="0">
            <a:cs typeface="B Tehran" panose="00000400000000000000" pitchFamily="2" charset="-78"/>
          </a:endParaRPr>
        </a:p>
      </dsp:txBody>
      <dsp:txXfrm>
        <a:off x="3612360" y="28748"/>
        <a:ext cx="1709270" cy="924040"/>
      </dsp:txXfrm>
    </dsp:sp>
    <dsp:sp modelId="{955C9313-6BB4-4BB6-A3B4-988E2C0C41BE}">
      <dsp:nvSpPr>
        <dsp:cNvPr id="0" name=""/>
        <dsp:cNvSpPr/>
      </dsp:nvSpPr>
      <dsp:spPr>
        <a:xfrm>
          <a:off x="2822921" y="4171531"/>
          <a:ext cx="736152" cy="736152"/>
        </a:xfrm>
        <a:prstGeom prst="triangle">
          <a:avLst/>
        </a:prstGeom>
        <a:solidFill>
          <a:schemeClr val="accent3">
            <a:tint val="40000"/>
            <a:alpha val="90000"/>
            <a:hueOff val="1352761"/>
            <a:satOff val="66667"/>
            <a:lumOff val="1186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1352761"/>
              <a:satOff val="66667"/>
              <a:lumOff val="118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434D16-FB3D-4D8D-A4F1-4B16A75E3FFC}">
      <dsp:nvSpPr>
        <dsp:cNvPr id="0" name=""/>
        <dsp:cNvSpPr/>
      </dsp:nvSpPr>
      <dsp:spPr>
        <a:xfrm rot="21360000">
          <a:off x="981865" y="3856081"/>
          <a:ext cx="4418264" cy="308955"/>
        </a:xfrm>
        <a:prstGeom prst="rect">
          <a:avLst/>
        </a:prstGeom>
        <a:solidFill>
          <a:schemeClr val="accent3">
            <a:tint val="40000"/>
            <a:alpha val="90000"/>
            <a:hueOff val="2029141"/>
            <a:satOff val="100000"/>
            <a:lumOff val="1779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2029141"/>
              <a:satOff val="100000"/>
              <a:lumOff val="177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483EEB-701C-4B0F-8572-2AF3F17C61E8}">
      <dsp:nvSpPr>
        <dsp:cNvPr id="0" name=""/>
        <dsp:cNvSpPr/>
      </dsp:nvSpPr>
      <dsp:spPr>
        <a:xfrm rot="21360000">
          <a:off x="984500" y="3083617"/>
          <a:ext cx="1762845" cy="82130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200" kern="1200" dirty="0" smtClean="0">
              <a:cs typeface="B Tehran" panose="00000400000000000000" pitchFamily="2" charset="-78"/>
            </a:rPr>
            <a:t>توسعه اجتماعی</a:t>
          </a:r>
          <a:endParaRPr lang="en-US" sz="2200" kern="1200" dirty="0">
            <a:cs typeface="B Tehran" panose="00000400000000000000" pitchFamily="2" charset="-78"/>
          </a:endParaRPr>
        </a:p>
      </dsp:txBody>
      <dsp:txXfrm>
        <a:off x="1024593" y="3123710"/>
        <a:ext cx="1682659" cy="741120"/>
      </dsp:txXfrm>
    </dsp:sp>
    <dsp:sp modelId="{895A40AF-4E36-489C-B6A9-8C007843069B}">
      <dsp:nvSpPr>
        <dsp:cNvPr id="0" name=""/>
        <dsp:cNvSpPr/>
      </dsp:nvSpPr>
      <dsp:spPr>
        <a:xfrm rot="21360000">
          <a:off x="920700" y="2200234"/>
          <a:ext cx="1762845" cy="821306"/>
        </a:xfrm>
        <a:prstGeom prst="roundRect">
          <a:avLst/>
        </a:prstGeom>
        <a:solidFill>
          <a:schemeClr val="accent3">
            <a:hueOff val="677650"/>
            <a:satOff val="25000"/>
            <a:lumOff val="-36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200" kern="1200" dirty="0" smtClean="0">
              <a:cs typeface="B Tehran" panose="00000400000000000000" pitchFamily="2" charset="-78"/>
            </a:rPr>
            <a:t>تحلیل ریسک و بازده</a:t>
          </a:r>
          <a:endParaRPr lang="en-US" sz="2200" kern="1200" dirty="0">
            <a:cs typeface="B Tehran" panose="00000400000000000000" pitchFamily="2" charset="-78"/>
          </a:endParaRPr>
        </a:p>
      </dsp:txBody>
      <dsp:txXfrm>
        <a:off x="960793" y="2240327"/>
        <a:ext cx="1682659" cy="741120"/>
      </dsp:txXfrm>
    </dsp:sp>
    <dsp:sp modelId="{50AD7C8D-3D86-4192-97AA-D053DBACF51D}">
      <dsp:nvSpPr>
        <dsp:cNvPr id="0" name=""/>
        <dsp:cNvSpPr/>
      </dsp:nvSpPr>
      <dsp:spPr>
        <a:xfrm rot="21360000">
          <a:off x="856900" y="1336482"/>
          <a:ext cx="1762845" cy="821306"/>
        </a:xfrm>
        <a:prstGeom prst="round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 smtClean="0">
              <a:cs typeface="B Tehran" panose="00000400000000000000" pitchFamily="2" charset="-78"/>
            </a:rPr>
            <a:t>حاکمیت شرکتی مبتنی بر ما</a:t>
          </a:r>
          <a:endParaRPr lang="en-US" sz="2400" kern="1200" dirty="0">
            <a:cs typeface="B Tehran" panose="00000400000000000000" pitchFamily="2" charset="-78"/>
          </a:endParaRPr>
        </a:p>
      </dsp:txBody>
      <dsp:txXfrm>
        <a:off x="896993" y="1376575"/>
        <a:ext cx="1682659" cy="741120"/>
      </dsp:txXfrm>
    </dsp:sp>
    <dsp:sp modelId="{FA942456-2A21-4C1F-8564-A0F8C7603CD7}">
      <dsp:nvSpPr>
        <dsp:cNvPr id="0" name=""/>
        <dsp:cNvSpPr/>
      </dsp:nvSpPr>
      <dsp:spPr>
        <a:xfrm rot="21360000">
          <a:off x="3511957" y="2906941"/>
          <a:ext cx="1762845" cy="821306"/>
        </a:xfrm>
        <a:prstGeom prst="roundRect">
          <a:avLst/>
        </a:prstGeom>
        <a:solidFill>
          <a:schemeClr val="accent3">
            <a:hueOff val="2032949"/>
            <a:satOff val="75000"/>
            <a:lumOff val="-110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 smtClean="0">
              <a:cs typeface="B Tehran" panose="00000400000000000000" pitchFamily="2" charset="-78"/>
            </a:rPr>
            <a:t>تحلیل ریسک و بازده </a:t>
          </a:r>
          <a:endParaRPr lang="en-US" sz="2400" kern="1200" dirty="0">
            <a:cs typeface="B Tehran" panose="00000400000000000000" pitchFamily="2" charset="-78"/>
          </a:endParaRPr>
        </a:p>
      </dsp:txBody>
      <dsp:txXfrm>
        <a:off x="3552050" y="2947034"/>
        <a:ext cx="1682659" cy="741120"/>
      </dsp:txXfrm>
    </dsp:sp>
    <dsp:sp modelId="{598479CD-1190-4929-B9BF-FD57CBB0F6D1}">
      <dsp:nvSpPr>
        <dsp:cNvPr id="0" name=""/>
        <dsp:cNvSpPr/>
      </dsp:nvSpPr>
      <dsp:spPr>
        <a:xfrm rot="21360000">
          <a:off x="3448157" y="2023558"/>
          <a:ext cx="1762845" cy="821306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 smtClean="0">
              <a:cs typeface="B Tehran" panose="00000400000000000000" pitchFamily="2" charset="-78"/>
            </a:rPr>
            <a:t>حاکمیت شرکتی</a:t>
          </a:r>
          <a:endParaRPr lang="en-US" sz="2400" kern="1200" dirty="0">
            <a:cs typeface="B Tehran" panose="00000400000000000000" pitchFamily="2" charset="-78"/>
          </a:endParaRPr>
        </a:p>
      </dsp:txBody>
      <dsp:txXfrm>
        <a:off x="3488250" y="2063651"/>
        <a:ext cx="1682659" cy="7411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9EC9F-AA83-4511-9362-A974493E7A3F}" type="datetimeFigureOut">
              <a:rPr lang="en-US" smtClean="0"/>
              <a:t>12/1/2018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706B8-E2B5-4AE8-BF1F-2042ABD20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43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9EC9F-AA83-4511-9362-A974493E7A3F}" type="datetimeFigureOut">
              <a:rPr lang="en-US" smtClean="0"/>
              <a:t>12/1/2018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706B8-E2B5-4AE8-BF1F-2042ABD20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038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9EC9F-AA83-4511-9362-A974493E7A3F}" type="datetimeFigureOut">
              <a:rPr lang="en-US" smtClean="0"/>
              <a:t>12/1/2018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706B8-E2B5-4AE8-BF1F-2042ABD20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233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9EC9F-AA83-4511-9362-A974493E7A3F}" type="datetimeFigureOut">
              <a:rPr lang="en-US" smtClean="0"/>
              <a:t>12/1/2018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706B8-E2B5-4AE8-BF1F-2042ABD20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630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9EC9F-AA83-4511-9362-A974493E7A3F}" type="datetimeFigureOut">
              <a:rPr lang="en-US" smtClean="0"/>
              <a:t>12/1/2018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706B8-E2B5-4AE8-BF1F-2042ABD20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548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9EC9F-AA83-4511-9362-A974493E7A3F}" type="datetimeFigureOut">
              <a:rPr lang="en-US" smtClean="0"/>
              <a:t>12/1/2018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706B8-E2B5-4AE8-BF1F-2042ABD20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598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9EC9F-AA83-4511-9362-A974493E7A3F}" type="datetimeFigureOut">
              <a:rPr lang="en-US" smtClean="0"/>
              <a:t>12/1/2018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706B8-E2B5-4AE8-BF1F-2042ABD20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109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9EC9F-AA83-4511-9362-A974493E7A3F}" type="datetimeFigureOut">
              <a:rPr lang="en-US" smtClean="0"/>
              <a:t>12/1/2018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706B8-E2B5-4AE8-BF1F-2042ABD20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872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9EC9F-AA83-4511-9362-A974493E7A3F}" type="datetimeFigureOut">
              <a:rPr lang="en-US" smtClean="0"/>
              <a:t>12/1/2018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706B8-E2B5-4AE8-BF1F-2042ABD20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560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9EC9F-AA83-4511-9362-A974493E7A3F}" type="datetimeFigureOut">
              <a:rPr lang="en-US" smtClean="0"/>
              <a:t>12/1/2018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706B8-E2B5-4AE8-BF1F-2042ABD20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928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9EC9F-AA83-4511-9362-A974493E7A3F}" type="datetimeFigureOut">
              <a:rPr lang="en-US" smtClean="0"/>
              <a:t>12/1/2018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706B8-E2B5-4AE8-BF1F-2042ABD20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984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a-IR" dirty="0" smtClean="0"/>
              <a:t>سلام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39EC9F-AA83-4511-9362-A974493E7A3F}" type="datetimeFigureOut">
              <a:rPr lang="en-US" smtClean="0"/>
              <a:t>12/1/2018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C706B8-E2B5-4AE8-BF1F-2042ABD20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375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B Titr" panose="00000700000000000000" pitchFamily="2" charset="-78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B Yagut" panose="00000400000000000000" pitchFamily="2" charset="-78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B Yagut" panose="00000400000000000000" pitchFamily="2" charset="-78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B Yagut" panose="00000400000000000000" pitchFamily="2" charset="-78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B Yagut" panose="00000400000000000000" pitchFamily="2" charset="-78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B Yagut" panose="00000400000000000000" pitchFamily="2" charset="-78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207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750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7220196" y="1825625"/>
            <a:ext cx="4133603" cy="4351338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fa-IR" sz="2600" dirty="0" smtClean="0"/>
              <a:t>مفهوم مسئولیت پذیری اجتماعی  (ما)</a:t>
            </a:r>
          </a:p>
          <a:p>
            <a:pPr>
              <a:lnSpc>
                <a:spcPct val="150000"/>
              </a:lnSpc>
            </a:pPr>
            <a:r>
              <a:rPr lang="fa-IR" sz="2600" dirty="0"/>
              <a:t>اهداف مسئولیت پذیری اجتماعی (ما)</a:t>
            </a:r>
          </a:p>
          <a:p>
            <a:pPr>
              <a:lnSpc>
                <a:spcPct val="150000"/>
              </a:lnSpc>
            </a:pPr>
            <a:r>
              <a:rPr lang="fa-IR" sz="2600" dirty="0" smtClean="0"/>
              <a:t>الزامات مسئولیت پذیری اجتماعی (ما)</a:t>
            </a:r>
          </a:p>
          <a:p>
            <a:pPr>
              <a:lnSpc>
                <a:spcPct val="150000"/>
              </a:lnSpc>
            </a:pPr>
            <a:r>
              <a:rPr lang="fa-IR" sz="2600" dirty="0" smtClean="0"/>
              <a:t>هزینه های افزوده مسئولیت پذیری اجتماعی (ما)</a:t>
            </a:r>
          </a:p>
          <a:p>
            <a:pPr marL="0" indent="0">
              <a:buNone/>
            </a:pPr>
            <a:endParaRPr lang="fa-IR" sz="2600" dirty="0" smtClean="0"/>
          </a:p>
          <a:p>
            <a:endParaRPr lang="fa-IR" dirty="0" smtClean="0"/>
          </a:p>
          <a:p>
            <a:endParaRPr lang="fa-IR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مفهوم مسئولیت پذیری اجتماعی (ما)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99853159"/>
              </p:ext>
            </p:extLst>
          </p:nvPr>
        </p:nvGraphicFramePr>
        <p:xfrm>
          <a:off x="838200" y="1825625"/>
          <a:ext cx="6381996" cy="49076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3511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638795" y="427511"/>
            <a:ext cx="9272775" cy="911431"/>
          </a:xfrm>
        </p:spPr>
        <p:txBody>
          <a:bodyPr>
            <a:normAutofit/>
          </a:bodyPr>
          <a:lstStyle/>
          <a:p>
            <a:r>
              <a:rPr lang="fa-IR" sz="3600" dirty="0"/>
              <a:t>مسئولیت پذیری اجتماعی (ما) در نظام اجتماعی اسلام</a:t>
            </a:r>
            <a:endParaRPr lang="en-US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183188" y="2057400"/>
            <a:ext cx="6172200" cy="380365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fa-IR" b="1" spc="300" dirty="0" err="1">
                <a:solidFill>
                  <a:srgbClr val="002060"/>
                </a:solidFill>
              </a:rPr>
              <a:t>وَأَنفِقُواْ</a:t>
            </a:r>
            <a:r>
              <a:rPr lang="fa-IR" b="1" spc="300" dirty="0">
                <a:solidFill>
                  <a:srgbClr val="002060"/>
                </a:solidFill>
              </a:rPr>
              <a:t> </a:t>
            </a:r>
            <a:r>
              <a:rPr lang="fa-IR" b="1" spc="300" dirty="0" err="1">
                <a:solidFill>
                  <a:srgbClr val="002060"/>
                </a:solidFill>
              </a:rPr>
              <a:t>فِی</a:t>
            </a:r>
            <a:r>
              <a:rPr lang="fa-IR" b="1" spc="300" dirty="0">
                <a:solidFill>
                  <a:srgbClr val="002060"/>
                </a:solidFill>
              </a:rPr>
              <a:t> </a:t>
            </a:r>
            <a:r>
              <a:rPr lang="fa-IR" b="1" spc="300" dirty="0" err="1">
                <a:solidFill>
                  <a:srgbClr val="002060"/>
                </a:solidFill>
              </a:rPr>
              <a:t>سَبِیلِ</a:t>
            </a:r>
            <a:r>
              <a:rPr lang="fa-IR" b="1" spc="300" dirty="0">
                <a:solidFill>
                  <a:srgbClr val="002060"/>
                </a:solidFill>
              </a:rPr>
              <a:t> </a:t>
            </a:r>
            <a:r>
              <a:rPr lang="fa-IR" b="1" spc="300" dirty="0" err="1">
                <a:solidFill>
                  <a:srgbClr val="002060"/>
                </a:solidFill>
              </a:rPr>
              <a:t>اللّهِ</a:t>
            </a:r>
            <a:r>
              <a:rPr lang="fa-IR" b="1" spc="300" dirty="0">
                <a:solidFill>
                  <a:srgbClr val="002060"/>
                </a:solidFill>
              </a:rPr>
              <a:t> </a:t>
            </a:r>
            <a:r>
              <a:rPr lang="fa-IR" b="1" spc="300" dirty="0" err="1">
                <a:solidFill>
                  <a:srgbClr val="002060"/>
                </a:solidFill>
              </a:rPr>
              <a:t>وَلاَ</a:t>
            </a:r>
            <a:r>
              <a:rPr lang="fa-IR" b="1" spc="300" dirty="0">
                <a:solidFill>
                  <a:srgbClr val="002060"/>
                </a:solidFill>
              </a:rPr>
              <a:t> </a:t>
            </a:r>
            <a:r>
              <a:rPr lang="fa-IR" b="1" spc="300" dirty="0" err="1">
                <a:solidFill>
                  <a:srgbClr val="002060"/>
                </a:solidFill>
              </a:rPr>
              <a:t>تُلْقُواْ</a:t>
            </a:r>
            <a:r>
              <a:rPr lang="fa-IR" b="1" spc="300" dirty="0">
                <a:solidFill>
                  <a:srgbClr val="002060"/>
                </a:solidFill>
              </a:rPr>
              <a:t> </a:t>
            </a:r>
            <a:r>
              <a:rPr lang="fa-IR" b="1" spc="300" dirty="0" err="1">
                <a:solidFill>
                  <a:srgbClr val="002060"/>
                </a:solidFill>
              </a:rPr>
              <a:t>بِأَیْدِیکُمْ</a:t>
            </a:r>
            <a:r>
              <a:rPr lang="fa-IR" b="1" spc="300" dirty="0">
                <a:solidFill>
                  <a:srgbClr val="002060"/>
                </a:solidFill>
              </a:rPr>
              <a:t> </a:t>
            </a:r>
            <a:r>
              <a:rPr lang="fa-IR" b="1" spc="300" dirty="0" err="1">
                <a:solidFill>
                  <a:srgbClr val="002060"/>
                </a:solidFill>
              </a:rPr>
              <a:t>إِلَی</a:t>
            </a:r>
            <a:r>
              <a:rPr lang="fa-IR" b="1" spc="300" dirty="0">
                <a:solidFill>
                  <a:srgbClr val="002060"/>
                </a:solidFill>
              </a:rPr>
              <a:t> </a:t>
            </a:r>
            <a:r>
              <a:rPr lang="fa-IR" b="1" spc="300" dirty="0" err="1">
                <a:solidFill>
                  <a:srgbClr val="002060"/>
                </a:solidFill>
              </a:rPr>
              <a:t>التَّهْلُکَةِ</a:t>
            </a:r>
            <a:r>
              <a:rPr lang="fa-IR" b="1" spc="300" dirty="0">
                <a:solidFill>
                  <a:srgbClr val="002060"/>
                </a:solidFill>
              </a:rPr>
              <a:t> </a:t>
            </a:r>
            <a:r>
              <a:rPr lang="fa-IR" b="1" spc="300" dirty="0" err="1">
                <a:solidFill>
                  <a:srgbClr val="002060"/>
                </a:solidFill>
              </a:rPr>
              <a:t>وَأَحْسِنُوَاْ</a:t>
            </a:r>
            <a:r>
              <a:rPr lang="fa-IR" b="1" spc="300" dirty="0">
                <a:solidFill>
                  <a:srgbClr val="002060"/>
                </a:solidFill>
              </a:rPr>
              <a:t> </a:t>
            </a:r>
            <a:r>
              <a:rPr lang="fa-IR" b="1" spc="300" dirty="0" err="1">
                <a:solidFill>
                  <a:srgbClr val="002060"/>
                </a:solidFill>
              </a:rPr>
              <a:t>إِنَّ</a:t>
            </a:r>
            <a:r>
              <a:rPr lang="fa-IR" b="1" spc="300" dirty="0">
                <a:solidFill>
                  <a:srgbClr val="002060"/>
                </a:solidFill>
              </a:rPr>
              <a:t> </a:t>
            </a:r>
            <a:r>
              <a:rPr lang="fa-IR" b="1" spc="300" dirty="0" err="1">
                <a:solidFill>
                  <a:srgbClr val="002060"/>
                </a:solidFill>
              </a:rPr>
              <a:t>اللّهَ</a:t>
            </a:r>
            <a:r>
              <a:rPr lang="fa-IR" b="1" spc="300" dirty="0">
                <a:solidFill>
                  <a:srgbClr val="002060"/>
                </a:solidFill>
              </a:rPr>
              <a:t> </a:t>
            </a:r>
            <a:r>
              <a:rPr lang="fa-IR" b="1" spc="300" dirty="0" err="1">
                <a:solidFill>
                  <a:srgbClr val="002060"/>
                </a:solidFill>
              </a:rPr>
              <a:t>یُحِبُّ</a:t>
            </a:r>
            <a:r>
              <a:rPr lang="fa-IR" b="1" spc="300" dirty="0">
                <a:solidFill>
                  <a:srgbClr val="002060"/>
                </a:solidFill>
              </a:rPr>
              <a:t> </a:t>
            </a:r>
            <a:r>
              <a:rPr lang="fa-IR" b="1" spc="300" dirty="0" err="1" smtClean="0">
                <a:solidFill>
                  <a:srgbClr val="002060"/>
                </a:solidFill>
              </a:rPr>
              <a:t>الْمُحْسِنِینَ</a:t>
            </a:r>
            <a:endParaRPr lang="fa-IR" b="1" spc="300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fa-IR" b="1" spc="300" dirty="0" smtClean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fa-IR" b="1" spc="300" dirty="0" smtClean="0">
                <a:solidFill>
                  <a:srgbClr val="C00000"/>
                </a:solidFill>
              </a:rPr>
              <a:t>مفهوم مسئولیت پذیری اجتماعی در اسلام</a:t>
            </a:r>
          </a:p>
          <a:p>
            <a:pPr marL="0" indent="0" algn="just">
              <a:buNone/>
            </a:pPr>
            <a:r>
              <a:rPr lang="fa-IR" b="1" spc="300" dirty="0" smtClean="0">
                <a:solidFill>
                  <a:srgbClr val="C00000"/>
                </a:solidFill>
              </a:rPr>
              <a:t>ملاحظات مسئولیت پذیری اجتماعی در اسلام</a:t>
            </a:r>
          </a:p>
          <a:p>
            <a:pPr marL="0" indent="0" algn="ctr">
              <a:buNone/>
            </a:pPr>
            <a:endParaRPr lang="fa-IR" b="1" dirty="0">
              <a:solidFill>
                <a:srgbClr val="002060"/>
              </a:solidFill>
            </a:endParaRPr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356260" y="2057400"/>
            <a:ext cx="4415765" cy="4533404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sz="3200" dirty="0"/>
              <a:t>یک مفهوم توسعه ای غربی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sz="3200" dirty="0"/>
              <a:t>نیل به اهداف معین از طریق ابزارهای منطقی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sz="3200" dirty="0" smtClean="0"/>
              <a:t>مزایای </a:t>
            </a:r>
            <a:r>
              <a:rPr lang="fa-IR" sz="3200" dirty="0"/>
              <a:t>اقتصادی و اجتماعی تعریف شده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78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ارکان صندوق های سرمایه گذاری </a:t>
            </a:r>
            <a:br>
              <a:rPr lang="fa-IR" dirty="0" smtClean="0"/>
            </a:br>
            <a:r>
              <a:rPr lang="fa-IR" dirty="0" smtClean="0"/>
              <a:t>مبتنی بر مسئولیت </a:t>
            </a:r>
            <a:r>
              <a:rPr lang="fa-IR" dirty="0"/>
              <a:t>پذیری اجتماعی </a:t>
            </a:r>
            <a:r>
              <a:rPr lang="fa-IR" dirty="0" smtClean="0"/>
              <a:t>اسلامی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Low"/>
            <a:r>
              <a:rPr lang="fa-IR" dirty="0" smtClean="0"/>
              <a:t>ارکان صندوق عبارتند از:</a:t>
            </a:r>
          </a:p>
          <a:p>
            <a:pPr algn="justLow"/>
            <a:r>
              <a:rPr lang="fa-IR" b="1" u="sng" dirty="0" smtClean="0">
                <a:solidFill>
                  <a:srgbClr val="C00000"/>
                </a:solidFill>
              </a:rPr>
              <a:t>دارندگان واحدهای سرمایه گذاری</a:t>
            </a:r>
            <a:r>
              <a:rPr lang="fa-IR" dirty="0" smtClean="0"/>
              <a:t>: منابع مالی خود را در قالب سرمایه گذاری با مسئولیت پذیری اجتماعی منطبق با شریعت، در اختیار مدیر صندوق قرار می دهند. </a:t>
            </a:r>
          </a:p>
          <a:p>
            <a:pPr algn="justLow"/>
            <a:r>
              <a:rPr lang="fa-IR" b="1" u="sng" dirty="0">
                <a:solidFill>
                  <a:srgbClr val="C00000"/>
                </a:solidFill>
              </a:rPr>
              <a:t>شورای نظارت شرعی</a:t>
            </a:r>
            <a:r>
              <a:rPr lang="fa-IR" dirty="0" smtClean="0"/>
              <a:t>: ملاحظات شرعی مربوط به این نوع سرمایه گذاری را ابلاغ می نماید. </a:t>
            </a:r>
          </a:p>
          <a:p>
            <a:pPr algn="justLow"/>
            <a:r>
              <a:rPr lang="fa-IR" b="1" u="sng" dirty="0">
                <a:solidFill>
                  <a:srgbClr val="C00000"/>
                </a:solidFill>
              </a:rPr>
              <a:t>متولی</a:t>
            </a:r>
            <a:r>
              <a:rPr lang="fa-IR" dirty="0" smtClean="0"/>
              <a:t>: بر حسن رعایت ملاحظات دارندگان واحدهای سرمایه گذاری، شورای نظارت شرعی و انجام محاسبات مربوط به سود/زیان ناشی از عملیات سرمایه گذاری نظارت دارد. </a:t>
            </a:r>
          </a:p>
          <a:p>
            <a:pPr algn="justLow"/>
            <a:r>
              <a:rPr lang="fa-IR" b="1" u="sng" dirty="0">
                <a:solidFill>
                  <a:srgbClr val="C00000"/>
                </a:solidFill>
              </a:rPr>
              <a:t>مدیر صندوق</a:t>
            </a:r>
            <a:r>
              <a:rPr lang="fa-IR" dirty="0" smtClean="0"/>
              <a:t>: وظیفه مدیریت عملیات مربوط به صندوق را برعهده دارد. </a:t>
            </a:r>
          </a:p>
          <a:p>
            <a:pPr algn="justLow"/>
            <a:r>
              <a:rPr lang="fa-IR" b="1" u="sng" dirty="0">
                <a:solidFill>
                  <a:srgbClr val="C00000"/>
                </a:solidFill>
              </a:rPr>
              <a:t>شرکت </a:t>
            </a:r>
            <a:r>
              <a:rPr lang="fa-IR" b="1" u="sng" dirty="0" err="1">
                <a:solidFill>
                  <a:srgbClr val="C00000"/>
                </a:solidFill>
              </a:rPr>
              <a:t>سبدگردان</a:t>
            </a:r>
            <a:r>
              <a:rPr lang="fa-IR" dirty="0" smtClean="0"/>
              <a:t>: به وکالت از مدیر صندوق و دارندگان واحدهای سرمایه گذاری، به انجام سرمایه گذاری مسئولیت پذیر منطبق با شریعت می پردازد. </a:t>
            </a:r>
          </a:p>
        </p:txBody>
      </p:sp>
    </p:spTree>
    <p:extLst>
      <p:ext uri="{BB962C8B-B14F-4D97-AF65-F5344CB8AC3E}">
        <p14:creationId xmlns:p14="http://schemas.microsoft.com/office/powerpoint/2010/main" val="3278791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cs typeface="B Tehran" panose="00000400000000000000" pitchFamily="2" charset="-78"/>
              </a:rPr>
              <a:t>فرآیند عملیات در صندوق های سرمایه گذاری </a:t>
            </a:r>
            <a:br>
              <a:rPr lang="fa-IR" dirty="0">
                <a:cs typeface="B Tehran" panose="00000400000000000000" pitchFamily="2" charset="-78"/>
              </a:rPr>
            </a:br>
            <a:r>
              <a:rPr lang="fa-IR" dirty="0">
                <a:cs typeface="B Tehran" panose="00000400000000000000" pitchFamily="2" charset="-78"/>
              </a:rPr>
              <a:t>مبتنی بر مسئولیت پذیری اجتماعی اسلامی </a:t>
            </a:r>
            <a:endParaRPr lang="en-US" dirty="0">
              <a:cs typeface="B Tehran" panose="00000400000000000000" pitchFamily="2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5811" y="2003132"/>
            <a:ext cx="1496291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 rtl="1"/>
            <a:r>
              <a:rPr lang="fa-IR" dirty="0" smtClean="0">
                <a:cs typeface="B Tehran" panose="00000400000000000000" pitchFamily="2" charset="-78"/>
              </a:rPr>
              <a:t>شورای نظارت شرعی</a:t>
            </a:r>
            <a:endParaRPr lang="en-US" dirty="0">
              <a:cs typeface="B Tehran" panose="00000400000000000000" pitchFamily="2" charset="-7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25683" y="2961907"/>
            <a:ext cx="1496291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 rtl="1"/>
            <a:r>
              <a:rPr lang="fa-IR" dirty="0" smtClean="0">
                <a:cs typeface="B Tehran" panose="00000400000000000000" pitchFamily="2" charset="-78"/>
              </a:rPr>
              <a:t>متولی</a:t>
            </a:r>
            <a:endParaRPr lang="en-US" dirty="0">
              <a:cs typeface="B Tehran" panose="00000400000000000000" pitchFamily="2" charset="-7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75810" y="3826827"/>
            <a:ext cx="1496291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 rtl="1"/>
            <a:r>
              <a:rPr lang="fa-IR" dirty="0" smtClean="0">
                <a:cs typeface="B Tehran" panose="00000400000000000000" pitchFamily="2" charset="-78"/>
              </a:rPr>
              <a:t>مدیر صندوق</a:t>
            </a:r>
            <a:endParaRPr lang="en-US" dirty="0">
              <a:cs typeface="B Tehran" panose="00000400000000000000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75810" y="5465622"/>
            <a:ext cx="1496291" cy="64633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 rtl="1"/>
            <a:r>
              <a:rPr lang="fa-IR" dirty="0" smtClean="0">
                <a:cs typeface="B Tehran" panose="00000400000000000000" pitchFamily="2" charset="-78"/>
              </a:rPr>
              <a:t>دارندگان واحدهای سرمایه گذاری</a:t>
            </a:r>
            <a:endParaRPr lang="en-US" dirty="0">
              <a:cs typeface="B Tehran" panose="00000400000000000000" pitchFamily="2" charset="-7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823366" y="4709605"/>
            <a:ext cx="1496291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 rtl="1"/>
            <a:r>
              <a:rPr lang="fa-IR" dirty="0" err="1" smtClean="0">
                <a:cs typeface="B Tehran" panose="00000400000000000000" pitchFamily="2" charset="-78"/>
              </a:rPr>
              <a:t>سبدگردان</a:t>
            </a:r>
            <a:endParaRPr lang="en-US" dirty="0">
              <a:cs typeface="B Tehran" panose="00000400000000000000" pitchFamily="2" charset="-7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001496" y="2469081"/>
            <a:ext cx="1496291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 rtl="1"/>
            <a:r>
              <a:rPr lang="fa-IR" dirty="0" smtClean="0">
                <a:cs typeface="B Tehran" panose="00000400000000000000" pitchFamily="2" charset="-78"/>
              </a:rPr>
              <a:t>انجام سرمایه گذاری</a:t>
            </a:r>
            <a:endParaRPr lang="en-US" dirty="0">
              <a:cs typeface="B Tehran" panose="00000400000000000000" pitchFamily="2" charset="-78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3443844" y="2344915"/>
            <a:ext cx="14319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3420094" y="2372464"/>
            <a:ext cx="23750" cy="5894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5834247" y="4196159"/>
            <a:ext cx="11876" cy="12694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5296395" y="4196159"/>
            <a:ext cx="11875" cy="12694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6372101" y="3826827"/>
            <a:ext cx="2629395" cy="275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9001496" y="3826827"/>
            <a:ext cx="0" cy="8827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9369631" y="2838413"/>
            <a:ext cx="11875" cy="18711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10177153" y="2838413"/>
            <a:ext cx="0" cy="18711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8933708" y="4011493"/>
            <a:ext cx="0" cy="6981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endCxn id="13" idx="3"/>
          </p:cNvCxnSpPr>
          <p:nvPr/>
        </p:nvCxnSpPr>
        <p:spPr>
          <a:xfrm flipH="1">
            <a:off x="6372101" y="4011493"/>
            <a:ext cx="256160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3443844" y="3854375"/>
            <a:ext cx="14319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V="1">
            <a:off x="3443844" y="3331239"/>
            <a:ext cx="0" cy="4955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2743200" y="3331239"/>
            <a:ext cx="0" cy="6802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endCxn id="13" idx="1"/>
          </p:cNvCxnSpPr>
          <p:nvPr/>
        </p:nvCxnSpPr>
        <p:spPr>
          <a:xfrm>
            <a:off x="2731325" y="4011493"/>
            <a:ext cx="214448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>
            <a:off x="4405745" y="4196159"/>
            <a:ext cx="47006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4405745" y="4196159"/>
            <a:ext cx="0" cy="15039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4405745" y="5701821"/>
            <a:ext cx="470065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Oval 57"/>
          <p:cNvSpPr/>
          <p:nvPr/>
        </p:nvSpPr>
        <p:spPr>
          <a:xfrm>
            <a:off x="3803567" y="1875354"/>
            <a:ext cx="356260" cy="31244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dirty="0" smtClean="0"/>
              <a:t>1</a:t>
            </a:r>
            <a:endParaRPr lang="en-US" dirty="0"/>
          </a:p>
        </p:txBody>
      </p:sp>
      <p:sp>
        <p:nvSpPr>
          <p:cNvPr id="59" name="Oval 58"/>
          <p:cNvSpPr/>
          <p:nvPr/>
        </p:nvSpPr>
        <p:spPr>
          <a:xfrm>
            <a:off x="5917870" y="4553383"/>
            <a:ext cx="356260" cy="31244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dirty="0" smtClean="0"/>
              <a:t>2</a:t>
            </a:r>
            <a:endParaRPr lang="en-US" dirty="0"/>
          </a:p>
        </p:txBody>
      </p:sp>
      <p:sp>
        <p:nvSpPr>
          <p:cNvPr id="60" name="Oval 59"/>
          <p:cNvSpPr/>
          <p:nvPr/>
        </p:nvSpPr>
        <p:spPr>
          <a:xfrm>
            <a:off x="5288971" y="4553383"/>
            <a:ext cx="356260" cy="31244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dirty="0" smtClean="0"/>
              <a:t>3</a:t>
            </a:r>
            <a:endParaRPr lang="en-US" dirty="0"/>
          </a:p>
        </p:txBody>
      </p:sp>
      <p:sp>
        <p:nvSpPr>
          <p:cNvPr id="61" name="Oval 60"/>
          <p:cNvSpPr/>
          <p:nvPr/>
        </p:nvSpPr>
        <p:spPr>
          <a:xfrm>
            <a:off x="7632616" y="3438751"/>
            <a:ext cx="356260" cy="30951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dirty="0" smtClean="0"/>
              <a:t>4</a:t>
            </a:r>
            <a:endParaRPr lang="en-US" dirty="0"/>
          </a:p>
        </p:txBody>
      </p:sp>
      <p:sp>
        <p:nvSpPr>
          <p:cNvPr id="62" name="Oval 61"/>
          <p:cNvSpPr/>
          <p:nvPr/>
        </p:nvSpPr>
        <p:spPr>
          <a:xfrm>
            <a:off x="9013371" y="3355249"/>
            <a:ext cx="356260" cy="31244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dirty="0" smtClean="0"/>
              <a:t>5</a:t>
            </a:r>
            <a:endParaRPr lang="en-US" dirty="0"/>
          </a:p>
        </p:txBody>
      </p:sp>
      <p:sp>
        <p:nvSpPr>
          <p:cNvPr id="63" name="Oval 62"/>
          <p:cNvSpPr/>
          <p:nvPr/>
        </p:nvSpPr>
        <p:spPr>
          <a:xfrm>
            <a:off x="10215996" y="3331239"/>
            <a:ext cx="356260" cy="31244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dirty="0" smtClean="0"/>
              <a:t>6</a:t>
            </a:r>
            <a:endParaRPr lang="en-US" dirty="0"/>
          </a:p>
        </p:txBody>
      </p:sp>
      <p:sp>
        <p:nvSpPr>
          <p:cNvPr id="64" name="Oval 63"/>
          <p:cNvSpPr/>
          <p:nvPr/>
        </p:nvSpPr>
        <p:spPr>
          <a:xfrm>
            <a:off x="7641152" y="4048105"/>
            <a:ext cx="356260" cy="31244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dirty="0" smtClean="0"/>
              <a:t>7</a:t>
            </a:r>
            <a:endParaRPr lang="en-US" dirty="0"/>
          </a:p>
        </p:txBody>
      </p:sp>
      <p:sp>
        <p:nvSpPr>
          <p:cNvPr id="65" name="Oval 64"/>
          <p:cNvSpPr/>
          <p:nvPr/>
        </p:nvSpPr>
        <p:spPr>
          <a:xfrm>
            <a:off x="3883232" y="3463373"/>
            <a:ext cx="356260" cy="31244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dirty="0" smtClean="0"/>
              <a:t>8</a:t>
            </a:r>
            <a:endParaRPr lang="en-US" dirty="0"/>
          </a:p>
        </p:txBody>
      </p:sp>
      <p:sp>
        <p:nvSpPr>
          <p:cNvPr id="66" name="Oval 65"/>
          <p:cNvSpPr/>
          <p:nvPr/>
        </p:nvSpPr>
        <p:spPr>
          <a:xfrm>
            <a:off x="3418731" y="4147419"/>
            <a:ext cx="356260" cy="31244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dirty="0" smtClean="0"/>
              <a:t>9</a:t>
            </a:r>
            <a:endParaRPr lang="en-US" dirty="0"/>
          </a:p>
        </p:txBody>
      </p:sp>
      <p:sp>
        <p:nvSpPr>
          <p:cNvPr id="67" name="Oval 66"/>
          <p:cNvSpPr/>
          <p:nvPr/>
        </p:nvSpPr>
        <p:spPr>
          <a:xfrm>
            <a:off x="3879767" y="4839092"/>
            <a:ext cx="477984" cy="41863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dirty="0" smtClean="0"/>
              <a:t>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2500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fa-IR" dirty="0" smtClean="0"/>
              <a:t>از بذل عنایت حضار محترم کمال تشکر را دارم.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1078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</TotalTime>
  <Words>281</Words>
  <Application>Microsoft Office PowerPoint</Application>
  <PresentationFormat>Widescreen</PresentationFormat>
  <Paragraphs>47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B Tehran</vt:lpstr>
      <vt:lpstr>B Titr</vt:lpstr>
      <vt:lpstr>B Yagut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مفهوم مسئولیت پذیری اجتماعی (ما)</vt:lpstr>
      <vt:lpstr>مسئولیت پذیری اجتماعی (ما) در نظام اجتماعی اسلام</vt:lpstr>
      <vt:lpstr>ارکان صندوق های سرمایه گذاری  مبتنی بر مسئولیت پذیری اجتماعی اسلامی</vt:lpstr>
      <vt:lpstr>فرآیند عملیات در صندوق های سرمایه گذاری  مبتنی بر مسئولیت پذیری اجتماعی اسلامی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Sajjad Movahhed</dc:creator>
  <cp:lastModifiedBy>Sajjad Movahhed</cp:lastModifiedBy>
  <cp:revision>37</cp:revision>
  <dcterms:created xsi:type="dcterms:W3CDTF">2017-11-29T21:43:38Z</dcterms:created>
  <dcterms:modified xsi:type="dcterms:W3CDTF">2018-12-01T17:11:31Z</dcterms:modified>
</cp:coreProperties>
</file>