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1095" r:id="rId2"/>
    <p:sldId id="1115" r:id="rId3"/>
    <p:sldId id="1110" r:id="rId4"/>
    <p:sldId id="1118" r:id="rId5"/>
    <p:sldId id="1099" r:id="rId6"/>
    <p:sldId id="1097" r:id="rId7"/>
    <p:sldId id="1098" r:id="rId8"/>
    <p:sldId id="1100" r:id="rId9"/>
    <p:sldId id="1112" r:id="rId10"/>
    <p:sldId id="1108" r:id="rId11"/>
    <p:sldId id="1133" r:id="rId12"/>
    <p:sldId id="1134" r:id="rId13"/>
    <p:sldId id="1135" r:id="rId14"/>
    <p:sldId id="1136" r:id="rId15"/>
    <p:sldId id="1137" r:id="rId16"/>
    <p:sldId id="1088" r:id="rId17"/>
    <p:sldId id="1085" r:id="rId18"/>
    <p:sldId id="1089" r:id="rId19"/>
    <p:sldId id="1106" r:id="rId20"/>
    <p:sldId id="1138" r:id="rId21"/>
    <p:sldId id="1102" r:id="rId22"/>
    <p:sldId id="1113" r:id="rId23"/>
    <p:sldId id="1124" r:id="rId24"/>
    <p:sldId id="1121" r:id="rId25"/>
    <p:sldId id="1125" r:id="rId26"/>
    <p:sldId id="1126" r:id="rId27"/>
    <p:sldId id="1127" r:id="rId28"/>
    <p:sldId id="1128" r:id="rId29"/>
    <p:sldId id="1129" r:id="rId30"/>
    <p:sldId id="1132" r:id="rId31"/>
    <p:sldId id="1105" r:id="rId32"/>
    <p:sldId id="1139" r:id="rId33"/>
    <p:sldId id="1101" r:id="rId34"/>
  </p:sldIdLst>
  <p:sldSz cx="12192000" cy="6858000"/>
  <p:notesSz cx="6797675" cy="9928225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0000FF"/>
    <a:srgbClr val="CCFFFF"/>
    <a:srgbClr val="FF9900"/>
    <a:srgbClr val="FFFF00"/>
    <a:srgbClr val="CC66FF"/>
    <a:srgbClr val="FFCC00"/>
    <a:srgbClr val="E7A7E2"/>
    <a:srgbClr val="95C674"/>
    <a:srgbClr val="6FAC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5217" autoAdjust="0"/>
  </p:normalViewPr>
  <p:slideViewPr>
    <p:cSldViewPr snapToGrid="0" showGuides="1">
      <p:cViewPr varScale="1">
        <p:scale>
          <a:sx n="79" d="100"/>
          <a:sy n="79" d="100"/>
        </p:scale>
        <p:origin x="-90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BKSRV.cbi.gov.ir\70_M_Depart_Monetary%20Statistics$\PK\pk1397\&#1711;&#1586;&#1575;&#1585;&#1588;%20&#1608;%20&#1575;&#1592;&#1607;&#1575;&#1585;&#1606;&#1592;&#1585;&#1607;&#1575;%20&#1583;&#1575;&#1582;&#1604;%20&#1576;&#1575;&#1606;&#1705;%20&#1605;&#1585;&#1705;&#1586;&#1610;\&#1587;&#1575;&#1610;&#1585;%20&#1583;&#1608;&#1575;&#1610;&#1585;%20&#1575;&#1583;&#1575;&#1585;&#1607;\&#1583;&#1575;&#1610;&#1585;&#1607;%20&#1587;&#1610;&#1575;&#1587;&#1578;&#8204;&#1607;&#1575;&#1610;%20&#1662;&#1608;&#1604;&#1610;\&#1583;&#1575;&#1583;&#1607;%20&#1607;&#1575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SRV.cbi.gov.ir\70_M_Depart_Monetary%20Policies$\&#1662;&#1585;&#1608;&#1606;&#1583;&#1607;&#8204;&#1607;&#1575;&#1610;%20&#1705;&#1575;&#1585;&#1610;\&#1589;&#1606;&#1583;&#1608;&#1602;&#1607;&#1575;&#1610;%20&#1587;&#1585;&#1605;&#1575;&#1610;&#1607;%20&#1711;&#1584;&#1575;&#1585;&#1610;\&#1589;&#1606;&#1583;&#1608;&#1602;&#1607;&#1575;\&#1576;&#1585;&#1608;&#1586;%20&#1585;&#1587;&#1575;&#1606;&#1610;%20&#1589;&#1606;&#1583;&#1608;&#1602;&#1607;&#1575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SRV.cbi.gov.ir\70_M_Depart_Monetary%20Policies$\&#1662;&#1585;&#1608;&#1606;&#1583;&#1607;&#8204;&#1607;&#1575;&#1610;%20&#1705;&#1575;&#1585;&#1610;\&#1589;&#1606;&#1583;&#1608;&#1602;&#1607;&#1575;&#1610;%20&#1587;&#1585;&#1605;&#1575;&#1610;&#1607;%20&#1711;&#1584;&#1575;&#1585;&#1610;\&#1589;&#1606;&#1583;&#1608;&#1602;&#1607;&#1575;\&#1576;&#1585;&#1608;&#1586;%20&#1585;&#1587;&#1575;&#1606;&#1610;%20&#1589;&#1606;&#1583;&#1608;&#1602;&#1607;&#1575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SRV.cbi.gov.ir\70_M_Depart_Monetary%20Statistics$\&#1576;&#1582;&#1588;&#1610;\&#1662;&#1585;&#1583;&#1575;&#1582;&#1578;&#1740;\&#1662;&#1585;&#1583;&#1575;&#1582;&#1578;&#1740;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BKSRV.cbi.gov.ir\70_M_Depart_Monetary%20Statistics$\&#1576;&#1582;&#1588;&#1610;\&#1662;&#1585;&#1583;&#1575;&#1582;&#1578;&#1740;\&#1662;&#1585;&#1583;&#1575;&#1582;&#1578;&#1740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SRV.cbi.gov.ir\70_M_Depart_Monetary%20Policies$\OFFICE\Word\1397\sw87s97\rel\&#1575;&#1605;&#1575;&#1585;%20&#1583;&#1575;&#1610;&#1585;&#1607;%20&#1587;&#1610;&#1575;&#1587;&#1578;&#1607;&#1575;-9708228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BKSRV.cbi.gov.ir\70_M_Depart_Monetary%20Statistics$\&#1607;&#1601;&#1578;&#1711;&#1610;\&#1575;&#1585;&#1575;&#1574;&#1607;%20&#1711;&#1586;&#1575;&#1585;&#1588;%20&#1607;&#1601;&#1578;&#1711;&#1610;%20&#1583;&#1585;%20&#1607;&#1610;&#1575;&#1578;%20&#1593;&#1575;&#1605;&#1604;\&#1578;&#1581;&#1608;&#1604;&#1575;&#1578;%20&#1587;&#1662;&#1585;&#1583;&#1607;&#8204;&#1607;&#157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SRV.cbi.gov.ir\70_M_Depart_Monetary%20Statistics$\PK\pk1396\&#1711;&#1586;&#1575;&#1585;&#1588;&#1607;&#1575;%20&#1608;%20&#1575;&#1592;&#1607;&#1575;&#1585;&#1606;&#1592;&#1585;&#1607;&#1575;%20&#1583;&#1585;%20&#1582;&#1589;&#1608;&#1589;%20&#1605;&#1602;&#1575;&#1605;&#1575;&#1578;%20&#1608;%20&#1575;&#1583;&#1575;&#1585;&#1575;&#1578;%20&#1583;&#1575;&#1582;&#1604;%20&#1576;&#1575;&#1606;&#1705;%20&#1605;&#1585;&#1705;&#1586;&#1610;\&#1605;&#1602;&#1575;&#1605;&#1575;&#1578;%20&#1576;&#1575;&#1606;&#1705;%20&#1605;&#1585;&#1705;&#1586;&#1610;\&#1585;&#1574;&#1610;&#1587;%20&#1705;&#1604;\&#1578;&#1581;&#1608;&#1604;&#1575;&#1578;%20&#1606;&#1602;&#1583;&#1610;&#1606;&#1711;&#1610;%20&#1591;&#1610;%20&#1610;&#1705;%20&#1583;&#1607;&#1607;%20&#1575;&#1582;&#1610;&#1585;\&#1605;&#1602;&#1575;&#1610;&#1587;&#1607;%20&#1585;&#1588;&#1583;%20&#1606;&#1602;&#1583;&#1610;&#1606;&#1711;&#1610;%20(2)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SRV.cbi.gov.ir\70_M_Depart_Monetary%20Policies$\OFFICE\Word\1397\sw87s97\rel\&#1606;&#1602;&#1583;&#1610;&#1606;&#1711;&#1610;%20&#1576;&#1607;%20&#1578;&#1608;&#1604;&#1610;&#1583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7.255.248\70_M_Depart_Monetary%20Statistics$\PK\pk1396\&#1605;&#1608;&#1590;&#1608;&#1593;&#1575;&#1578;%20&#1587;&#1585;&#1610;&#1593;&#8204;&#1575;&#1604;&#1605;&#1585;&#1575;&#1580;&#1593;&#1607;\&#1578;&#1585;&#1705;&#1610;&#1576;%20&#1578;&#1571;&#1605;&#1610;&#1606;%20&#1605;&#1575;&#1604;&#1610;%2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SRV.cbi.gov.ir\70_M_Depart_Monetary%20Statistics$\PK\pk1396\&#1605;&#1608;&#1590;&#1608;&#1593;&#1575;&#1578;%20&#1587;&#1585;&#1610;&#1593;&#8204;&#1575;&#1604;&#1605;&#1585;&#1575;&#1580;&#1593;&#1607;\&#1578;&#1585;&#1705;&#1610;&#1576;%20&#1578;&#1571;&#1605;&#1610;&#1606;%20&#1605;&#1575;&#1604;&#1610;%2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17.255.248\70_M_Depart_Monetary%20Statistics$\PK\pk1396\&#1711;&#1586;&#1575;&#1585;&#1588;&#1607;&#1575;%20&#1608;%20&#1575;&#1592;&#1607;&#1575;&#1585;&#1606;&#1592;&#1585;&#1607;&#1575;%20&#1583;&#1585;%20&#1582;&#1589;&#1608;&#1589;%20&#1605;&#1602;&#1575;&#1605;&#1575;&#1578;%20&#1608;%20&#1575;&#1583;&#1575;&#1585;&#1575;&#1578;%20&#1583;&#1575;&#1582;&#1604;%20&#1576;&#1575;&#1606;&#1705;%20&#1605;&#1585;&#1705;&#1586;&#1610;\&#1605;&#1602;&#1575;&#1605;&#1575;&#1578;%20&#1576;&#1575;&#1606;&#1705;%20&#1605;&#1585;&#1705;&#1586;&#1610;\&#1602;&#1575;&#1574;&#1605;%20&#1605;&#1602;&#1575;&#1605;%20&#1576;&#1575;&#1606;&#1705;\&#1578;&#1575;&#1605;&#1610;&#1606;%20&#1605;&#1575;&#1604;&#1610;%20&#1575;&#1602;&#1578;&#1589;&#1575;&#1583;%20-%20&#1580;&#1607;&#1578;%20&#1575;&#1585;&#1575;&#1574;&#1607;%20&#1583;&#1585;%20&#1605;&#1580;&#1605;&#1593;%20&#1578;&#1588;&#1582;&#1610;&#1589;\&#1606;&#1602;&#1583;&#1610;&#1606;&#1711;&#1610;%20&#1576;&#1607;%20&#1578;&#1608;&#1604;&#1610;&#1583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SRV.cbi.gov.ir\70_M_Depart_Monetary%20Statistics$\PK\pk1396\&#1605;&#1608;&#1590;&#1608;&#1593;&#1575;&#1578;%20&#1587;&#1585;&#1610;&#1593;&#8204;&#1575;&#1604;&#1605;&#1585;&#1575;&#1580;&#1593;&#1607;\&#1578;&#1585;&#1705;&#1610;&#1576;%20&#1578;&#1571;&#1605;&#1610;&#1606;%20&#1605;&#1575;&#1604;&#1610;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plotArea>
      <c:layout/>
      <c:lineChart>
        <c:grouping val="standard"/>
        <c:ser>
          <c:idx val="1"/>
          <c:order val="0"/>
          <c:tx>
            <c:strRef>
              <c:f>Sheet1!$C$4</c:f>
              <c:strCache>
                <c:ptCount val="1"/>
                <c:pt idx="0">
                  <c:v>رشد نقدينگي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squar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1"/>
              <c:layout>
                <c:manualLayout>
                  <c:x val="-5.4527168512323705E-2"/>
                  <c:y val="-4.3844081224651735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B10-4A54-9936-E92B6BDD6DA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fa-I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Sheet1!$B$5:$B$10</c:f>
              <c:strCache>
                <c:ptCount val="6"/>
                <c:pt idx="0">
                  <c:v>1392</c:v>
                </c:pt>
                <c:pt idx="1">
                  <c:v>1393</c:v>
                </c:pt>
                <c:pt idx="2">
                  <c:v>1394</c:v>
                </c:pt>
                <c:pt idx="3">
                  <c:v>1395</c:v>
                </c:pt>
                <c:pt idx="4">
                  <c:v>1396</c:v>
                </c:pt>
                <c:pt idx="5">
                  <c:v>مهر‌ماه 1397</c:v>
                </c:pt>
              </c:strCache>
            </c:strRef>
          </c:cat>
          <c:val>
            <c:numRef>
              <c:f>Sheet1!$D$5:$D$10</c:f>
              <c:numCache>
                <c:formatCode>General</c:formatCode>
                <c:ptCount val="6"/>
                <c:pt idx="0">
                  <c:v>25.9</c:v>
                </c:pt>
                <c:pt idx="1">
                  <c:v>22.3</c:v>
                </c:pt>
                <c:pt idx="2">
                  <c:v>30</c:v>
                </c:pt>
                <c:pt idx="3">
                  <c:v>23.2</c:v>
                </c:pt>
                <c:pt idx="4">
                  <c:v>22.1</c:v>
                </c:pt>
                <c:pt idx="5">
                  <c:v>20.7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10-4A54-9936-E92B6BDD6DAA}"/>
            </c:ext>
          </c:extLst>
        </c:ser>
        <c:ser>
          <c:idx val="0"/>
          <c:order val="1"/>
          <c:tx>
            <c:strRef>
              <c:f>Sheet1!$E$4</c:f>
              <c:strCache>
                <c:ptCount val="1"/>
                <c:pt idx="0">
                  <c:v>رشد پايه پولي</c:v>
                </c:pt>
              </c:strCache>
            </c:strRef>
          </c:tx>
          <c:spPr>
            <a:ln w="34925">
              <a:solidFill>
                <a:srgbClr val="0070C0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</c:spPr>
          </c:marker>
          <c:dLbls>
            <c:dLbl>
              <c:idx val="1"/>
              <c:layout>
                <c:manualLayout>
                  <c:x val="-9.3211291739578192E-2"/>
                  <c:y val="1.6400603637814395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B10-4A54-9936-E92B6BDD6DA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565506869085592E-2"/>
                  <c:y val="4.7163846971839118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B10-4A54-9936-E92B6BDD6DA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1632460769905427E-2"/>
                  <c:y val="4.7163846971839118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B10-4A54-9936-E92B6BDD6DA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264847512927833E-2"/>
                  <c:y val="3.9473036138332855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B10-4A54-9936-E92B6BDD6DA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1632460769905427E-2"/>
                  <c:y val="3.6909432527164721E-2"/>
                </c:manualLayout>
              </c:layout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B10-4A54-9936-E92B6BDD6DA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fa-I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Sheet1!$B$5:$B$10</c:f>
              <c:strCache>
                <c:ptCount val="6"/>
                <c:pt idx="0">
                  <c:v>1392</c:v>
                </c:pt>
                <c:pt idx="1">
                  <c:v>1393</c:v>
                </c:pt>
                <c:pt idx="2">
                  <c:v>1394</c:v>
                </c:pt>
                <c:pt idx="3">
                  <c:v>1395</c:v>
                </c:pt>
                <c:pt idx="4">
                  <c:v>1396</c:v>
                </c:pt>
                <c:pt idx="5">
                  <c:v>مهر‌ماه 1397</c:v>
                </c:pt>
              </c:strCache>
            </c:strRef>
          </c:cat>
          <c:val>
            <c:numRef>
              <c:f>Sheet1!$F$5:$F$10</c:f>
              <c:numCache>
                <c:formatCode>General</c:formatCode>
                <c:ptCount val="6"/>
                <c:pt idx="0">
                  <c:v>16.899999999999999</c:v>
                </c:pt>
                <c:pt idx="1">
                  <c:v>10.7</c:v>
                </c:pt>
                <c:pt idx="2">
                  <c:v>16.899999999999999</c:v>
                </c:pt>
                <c:pt idx="3">
                  <c:v>17.3</c:v>
                </c:pt>
                <c:pt idx="4">
                  <c:v>19</c:v>
                </c:pt>
                <c:pt idx="5">
                  <c:v>20.5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B10-4A54-9936-E92B6BDD6DAA}"/>
            </c:ext>
          </c:extLst>
        </c:ser>
        <c:dLbls>
          <c:showVal val="1"/>
        </c:dLbls>
        <c:marker val="1"/>
        <c:axId val="61705216"/>
        <c:axId val="61764352"/>
      </c:lineChart>
      <c:catAx>
        <c:axId val="61705216"/>
        <c:scaling>
          <c:orientation val="minMax"/>
        </c:scaling>
        <c:axPos val="b"/>
        <c:numFmt formatCode="0[$-3010000]" sourceLinked="0"/>
        <c:tickLblPos val="nextTo"/>
        <c:txPr>
          <a:bodyPr/>
          <a:lstStyle/>
          <a:p>
            <a:pPr>
              <a:defRPr b="1">
                <a:cs typeface="Nazanin" pitchFamily="2" charset="-78"/>
              </a:defRPr>
            </a:pPr>
            <a:endParaRPr lang="fa-IR"/>
          </a:p>
        </c:txPr>
        <c:crossAx val="61764352"/>
        <c:crosses val="autoZero"/>
        <c:auto val="1"/>
        <c:lblAlgn val="ctr"/>
        <c:lblOffset val="100"/>
      </c:catAx>
      <c:valAx>
        <c:axId val="61764352"/>
        <c:scaling>
          <c:orientation val="minMax"/>
          <c:min val="5"/>
        </c:scaling>
        <c:axPos val="l"/>
        <c:numFmt formatCode="0[$-3010000]" sourceLinked="0"/>
        <c:tickLblPos val="nextTo"/>
        <c:txPr>
          <a:bodyPr/>
          <a:lstStyle/>
          <a:p>
            <a:pPr>
              <a:defRPr b="1">
                <a:cs typeface="Nazanin" pitchFamily="2" charset="-78"/>
              </a:defRPr>
            </a:pPr>
            <a:endParaRPr lang="fa-IR"/>
          </a:p>
        </c:txPr>
        <c:crossAx val="61705216"/>
        <c:crosses val="autoZero"/>
        <c:crossBetween val="between"/>
      </c:valAx>
      <c:spPr>
        <a:solidFill>
          <a:srgbClr val="FFFFCC">
            <a:alpha val="46000"/>
          </a:srgbClr>
        </a:solidFill>
        <a:ln>
          <a:solidFill>
            <a:prstClr val="black"/>
          </a:solidFill>
        </a:ln>
      </c:spPr>
    </c:plotArea>
    <c:legend>
      <c:legendPos val="b"/>
      <c:layout/>
      <c:txPr>
        <a:bodyPr/>
        <a:lstStyle/>
        <a:p>
          <a:pPr>
            <a:defRPr sz="1200" b="1">
              <a:cs typeface="Nazanin" pitchFamily="2" charset="-78"/>
            </a:defRPr>
          </a:pPr>
          <a:endParaRPr lang="fa-IR"/>
        </a:p>
      </c:txPr>
    </c:legend>
    <c:plotVisOnly val="1"/>
    <c:dispBlanksAs val="gap"/>
  </c:chart>
  <c:spPr>
    <a:solidFill>
      <a:schemeClr val="bg1"/>
    </a:solidFill>
    <a:ln>
      <a:solidFill>
        <a:schemeClr val="tx1"/>
      </a:solidFill>
    </a:ln>
  </c:sp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style val="4"/>
  <c:chart>
    <c:autoTitleDeleted val="1"/>
    <c:plotArea>
      <c:layout>
        <c:manualLayout>
          <c:layoutTarget val="inner"/>
          <c:xMode val="edge"/>
          <c:yMode val="edge"/>
          <c:x val="5.3213880363462945E-2"/>
          <c:y val="5.1723126287713563E-2"/>
          <c:w val="0.91023258982237865"/>
          <c:h val="0.7624173725865586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Lbls>
            <c:numFmt formatCode="0.0[$-3010000]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 i="0">
                    <a:cs typeface="Nazanin" pitchFamily="2" charset="-78"/>
                  </a:defRPr>
                </a:pPr>
                <a:endParaRPr lang="fa-I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'سهم سپرده از نقدينگي'!$K$13:$K$19</c:f>
              <c:strCache>
                <c:ptCount val="7"/>
                <c:pt idx="0">
                  <c:v>1392</c:v>
                </c:pt>
                <c:pt idx="1">
                  <c:v>1393</c:v>
                </c:pt>
                <c:pt idx="2">
                  <c:v>1394</c:v>
                </c:pt>
                <c:pt idx="3">
                  <c:v>1395</c:v>
                </c:pt>
                <c:pt idx="4">
                  <c:v>1396</c:v>
                </c:pt>
                <c:pt idx="5">
                  <c:v>تير 1397</c:v>
                </c:pt>
                <c:pt idx="6">
                  <c:v>شهريور 1397</c:v>
                </c:pt>
              </c:strCache>
            </c:strRef>
          </c:cat>
          <c:val>
            <c:numRef>
              <c:f>'سهم سپرده از نقدينگي'!$L$13:$L$19</c:f>
              <c:numCache>
                <c:formatCode>0.0</c:formatCode>
                <c:ptCount val="7"/>
                <c:pt idx="0">
                  <c:v>0.31402360598546236</c:v>
                </c:pt>
                <c:pt idx="1">
                  <c:v>0.53803297653344262</c:v>
                </c:pt>
                <c:pt idx="2">
                  <c:v>4.6981464169156855</c:v>
                </c:pt>
                <c:pt idx="3">
                  <c:v>7.784495596741638</c:v>
                </c:pt>
                <c:pt idx="4">
                  <c:v>6.6631747865984847</c:v>
                </c:pt>
                <c:pt idx="5">
                  <c:v>6.2075907093150269</c:v>
                </c:pt>
                <c:pt idx="6">
                  <c:v>5.124777793191698</c:v>
                </c:pt>
              </c:numCache>
            </c:numRef>
          </c:val>
        </c:ser>
        <c:dLbls>
          <c:showVal val="1"/>
        </c:dLbls>
        <c:gapWidth val="75"/>
        <c:axId val="69915776"/>
        <c:axId val="69917312"/>
      </c:barChart>
      <c:catAx>
        <c:axId val="699157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>
                <a:cs typeface="Nazanin" pitchFamily="2" charset="-78"/>
              </a:defRPr>
            </a:pPr>
            <a:endParaRPr lang="fa-IR"/>
          </a:p>
        </c:txPr>
        <c:crossAx val="69917312"/>
        <c:crosses val="autoZero"/>
        <c:auto val="1"/>
        <c:lblAlgn val="ctr"/>
        <c:lblOffset val="100"/>
      </c:catAx>
      <c:valAx>
        <c:axId val="69917312"/>
        <c:scaling>
          <c:orientation val="minMax"/>
          <c:max val="12"/>
          <c:min val="0"/>
        </c:scaling>
        <c:axPos val="l"/>
        <c:numFmt formatCode="0[$-3010000]" sourceLinked="0"/>
        <c:majorTickMark val="none"/>
        <c:tickLblPos val="nextTo"/>
        <c:txPr>
          <a:bodyPr/>
          <a:lstStyle/>
          <a:p>
            <a:pPr>
              <a:defRPr sz="1100" b="1">
                <a:cs typeface="Nazanin" pitchFamily="2" charset="-78"/>
              </a:defRPr>
            </a:pPr>
            <a:endParaRPr lang="fa-IR"/>
          </a:p>
        </c:txPr>
        <c:crossAx val="69915776"/>
        <c:crosses val="autoZero"/>
        <c:crossBetween val="between"/>
      </c:valAx>
      <c:spPr>
        <a:solidFill>
          <a:srgbClr val="FFFFDD"/>
        </a:solidFill>
        <a:ln>
          <a:solidFill>
            <a:prstClr val="black"/>
          </a:solidFill>
        </a:ln>
      </c:spPr>
    </c:plotArea>
    <c:plotVisOnly val="1"/>
    <c:dispBlanksAs val="gap"/>
  </c:chart>
  <c:spPr>
    <a:noFill/>
    <a:ln>
      <a:solidFill>
        <a:schemeClr val="tx1"/>
      </a:solidFill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style val="2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'نمودار سهم سپرده ها'!$C$2</c:f>
              <c:strCache>
                <c:ptCount val="1"/>
                <c:pt idx="0">
                  <c:v>سپرده بانکي  صندوقهاي با درامد ثابت 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2.7777777777778234E-3"/>
                  <c:y val="1.74291938997821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555555555555558E-3"/>
                  <c:y val="2.17864923747276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1.74291938997821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5555555555555558E-3"/>
                  <c:y val="1.795687303792908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7777777777778234E-3"/>
                  <c:y val="2.614379084967342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7777777777778221E-3"/>
                  <c:y val="2.133333333333339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numFmt formatCode="0.0[$-3010000]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fa-IR"/>
              </a:p>
            </c:tx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'نمودار سهم سپرده ها'!$B$3:$B$12</c:f>
              <c:strCache>
                <c:ptCount val="10"/>
                <c:pt idx="0">
                  <c:v>آذر 1394  </c:v>
                </c:pt>
                <c:pt idx="1">
                  <c:v>اسفند 1394  </c:v>
                </c:pt>
                <c:pt idx="2">
                  <c:v>خرداد 1395  </c:v>
                </c:pt>
                <c:pt idx="3">
                  <c:v>شهريور 1395</c:v>
                </c:pt>
                <c:pt idx="4">
                  <c:v>آذر 1395</c:v>
                </c:pt>
                <c:pt idx="5">
                  <c:v>اسفند 1395</c:v>
                </c:pt>
                <c:pt idx="6">
                  <c:v>خرداد 1396</c:v>
                </c:pt>
                <c:pt idx="7">
                  <c:v>اسفند 96</c:v>
                </c:pt>
                <c:pt idx="8">
                  <c:v>تير97</c:v>
                </c:pt>
                <c:pt idx="9">
                  <c:v>شهريور 1397</c:v>
                </c:pt>
              </c:strCache>
            </c:strRef>
          </c:cat>
          <c:val>
            <c:numRef>
              <c:f>'نمودار سهم سپرده ها'!$C$3:$C$12</c:f>
              <c:numCache>
                <c:formatCode>General</c:formatCode>
                <c:ptCount val="10"/>
                <c:pt idx="0">
                  <c:v>83</c:v>
                </c:pt>
                <c:pt idx="1">
                  <c:v>79</c:v>
                </c:pt>
                <c:pt idx="2">
                  <c:v>75</c:v>
                </c:pt>
                <c:pt idx="3">
                  <c:v>73.099999999999994</c:v>
                </c:pt>
                <c:pt idx="4">
                  <c:v>75.7</c:v>
                </c:pt>
                <c:pt idx="5">
                  <c:v>76.099999999999994</c:v>
                </c:pt>
                <c:pt idx="6">
                  <c:v>74.5</c:v>
                </c:pt>
                <c:pt idx="7" formatCode="0.0">
                  <c:v>71</c:v>
                </c:pt>
                <c:pt idx="8" formatCode="0.0">
                  <c:v>68.790000000000006</c:v>
                </c:pt>
                <c:pt idx="9" formatCode="0.0">
                  <c:v>63</c:v>
                </c:pt>
              </c:numCache>
            </c:numRef>
          </c:val>
        </c:ser>
        <c:axId val="70092672"/>
        <c:axId val="70094208"/>
      </c:barChart>
      <c:catAx>
        <c:axId val="700926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 b="1">
                <a:cs typeface="Nazanin" pitchFamily="2" charset="-78"/>
              </a:defRPr>
            </a:pPr>
            <a:endParaRPr lang="fa-IR"/>
          </a:p>
        </c:txPr>
        <c:crossAx val="70094208"/>
        <c:crosses val="autoZero"/>
        <c:auto val="1"/>
        <c:lblAlgn val="ctr"/>
        <c:lblOffset val="100"/>
      </c:catAx>
      <c:valAx>
        <c:axId val="70094208"/>
        <c:scaling>
          <c:orientation val="minMax"/>
          <c:min val="55"/>
        </c:scaling>
        <c:axPos val="l"/>
        <c:numFmt formatCode="0.0[$-3010000]" sourceLinked="0"/>
        <c:tickLblPos val="nextTo"/>
        <c:txPr>
          <a:bodyPr/>
          <a:lstStyle/>
          <a:p>
            <a:pPr>
              <a:defRPr sz="1100" b="1">
                <a:cs typeface="Nazanin" pitchFamily="2" charset="-78"/>
              </a:defRPr>
            </a:pPr>
            <a:endParaRPr lang="fa-IR"/>
          </a:p>
        </c:txPr>
        <c:crossAx val="70092672"/>
        <c:crosses val="autoZero"/>
        <c:crossBetween val="between"/>
      </c:valAx>
      <c:spPr>
        <a:solidFill>
          <a:srgbClr val="FFFFDD"/>
        </a:solidFill>
        <a:ln>
          <a:solidFill>
            <a:prstClr val="black"/>
          </a:solidFill>
        </a:ln>
      </c:spPr>
    </c:plotArea>
    <c:plotVisOnly val="1"/>
    <c:dispBlanksAs val="gap"/>
  </c:chart>
  <c:spPr>
    <a:ln>
      <a:solidFill>
        <a:prstClr val="black"/>
      </a:solidFill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'مقايسه سالانه و ماهانه'!$D$3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c:spPr>
          </c:dPt>
          <c:dPt>
            <c:idx val="5"/>
            <c:spPr>
              <a:solidFill>
                <a:srgbClr val="FF9900"/>
              </a:solidFill>
              <a:ln>
                <a:noFill/>
              </a:ln>
              <a:effectLst/>
            </c:spPr>
          </c:dPt>
          <c:dPt>
            <c:idx val="6"/>
            <c:spPr>
              <a:solidFill>
                <a:srgbClr val="FF9900"/>
              </a:solidFill>
              <a:ln>
                <a:noFill/>
              </a:ln>
              <a:effectLst/>
            </c:spPr>
          </c:dPt>
          <c:dPt>
            <c:idx val="7"/>
            <c:spPr>
              <a:solidFill>
                <a:srgbClr val="FF9900"/>
              </a:solidFill>
              <a:ln>
                <a:noFill/>
              </a:ln>
              <a:effectLst/>
            </c:spPr>
          </c:dPt>
          <c:dPt>
            <c:idx val="8"/>
            <c:spPr>
              <a:solidFill>
                <a:srgbClr val="FF9900"/>
              </a:solidFill>
              <a:ln>
                <a:noFill/>
              </a:ln>
              <a:effectLst/>
            </c:spPr>
          </c:dPt>
          <c:dPt>
            <c:idx val="9"/>
            <c:spPr>
              <a:solidFill>
                <a:srgbClr val="FF9900"/>
              </a:solidFill>
              <a:ln>
                <a:noFill/>
              </a:ln>
              <a:effectLst/>
            </c:spPr>
          </c:dPt>
          <c:dLbls>
            <c:dLbl>
              <c:idx val="3"/>
              <c:layout>
                <c:manualLayout>
                  <c:x val="-5.0925337632082227E-17"/>
                  <c:y val="1.388888888888907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3924688847176624E-3"/>
                  <c:y val="1.550701214064738E-2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-1.0185067526416379E-16"/>
                  <c:y val="1.388888888888907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fa-I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'مقايسه سالانه و ماهانه'!$E$5:$E$14</c:f>
              <c:strCache>
                <c:ptCount val="10"/>
                <c:pt idx="0">
                  <c:v>1392</c:v>
                </c:pt>
                <c:pt idx="1">
                  <c:v>1393</c:v>
                </c:pt>
                <c:pt idx="2">
                  <c:v>1394</c:v>
                </c:pt>
                <c:pt idx="3">
                  <c:v>1395</c:v>
                </c:pt>
                <c:pt idx="4">
                  <c:v>1396</c:v>
                </c:pt>
                <c:pt idx="5">
                  <c:v>هفت ماهه 1393</c:v>
                </c:pt>
                <c:pt idx="6">
                  <c:v>هغت ماهه 1394</c:v>
                </c:pt>
                <c:pt idx="7">
                  <c:v>هفت ماهه 1395</c:v>
                </c:pt>
                <c:pt idx="8">
                  <c:v>هفت ماهه 1396</c:v>
                </c:pt>
                <c:pt idx="9">
                  <c:v>هفت ماهه 1397</c:v>
                </c:pt>
              </c:strCache>
            </c:strRef>
          </c:cat>
          <c:val>
            <c:numRef>
              <c:f>'مقايسه سالانه و ماهانه'!$F$5:$F$14</c:f>
              <c:numCache>
                <c:formatCode>0</c:formatCode>
                <c:ptCount val="10"/>
                <c:pt idx="0">
                  <c:v>2362.2385775330022</c:v>
                </c:pt>
                <c:pt idx="1">
                  <c:v>3414.1539995665212</c:v>
                </c:pt>
                <c:pt idx="2">
                  <c:v>4173.2330892085665</c:v>
                </c:pt>
                <c:pt idx="3">
                  <c:v>5483.7</c:v>
                </c:pt>
                <c:pt idx="4">
                  <c:v>6139.1</c:v>
                </c:pt>
                <c:pt idx="5">
                  <c:v>1772.5</c:v>
                </c:pt>
                <c:pt idx="6">
                  <c:v>1861.1</c:v>
                </c:pt>
                <c:pt idx="7">
                  <c:v>2784.4</c:v>
                </c:pt>
                <c:pt idx="8">
                  <c:v>3135.9</c:v>
                </c:pt>
                <c:pt idx="9">
                  <c:v>3581</c:v>
                </c:pt>
              </c:numCache>
            </c:numRef>
          </c:val>
        </c:ser>
        <c:gapWidth val="219"/>
        <c:overlap val="-27"/>
        <c:axId val="70265856"/>
        <c:axId val="70267648"/>
      </c:barChart>
      <c:catAx>
        <c:axId val="702658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0">
                <a:cs typeface="Nazanin" pitchFamily="2" charset="-78"/>
              </a:defRPr>
            </a:pPr>
            <a:endParaRPr lang="fa-IR"/>
          </a:p>
        </c:txPr>
        <c:crossAx val="70267648"/>
        <c:crosses val="autoZero"/>
        <c:auto val="1"/>
        <c:lblAlgn val="ctr"/>
        <c:lblOffset val="100"/>
      </c:catAx>
      <c:valAx>
        <c:axId val="702676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b="1"/>
            </a:pPr>
            <a:endParaRPr lang="fa-IR"/>
          </a:p>
        </c:txPr>
        <c:crossAx val="70265856"/>
        <c:crosses val="autoZero"/>
        <c:crossBetween val="between"/>
      </c:valAx>
      <c:spPr>
        <a:noFill/>
        <a:ln w="28575">
          <a:solidFill>
            <a:schemeClr val="tx1"/>
          </a:solidFill>
        </a:ln>
      </c:spPr>
    </c:plotArea>
    <c:plotVisOnly val="1"/>
    <c:dispBlanksAs val="gap"/>
  </c:chart>
  <c:spPr>
    <a:solidFill>
      <a:schemeClr val="bg1"/>
    </a:solidFill>
    <a:ln w="2857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a-I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plotArea>
      <c:layout>
        <c:manualLayout>
          <c:layoutTarget val="inner"/>
          <c:xMode val="edge"/>
          <c:yMode val="edge"/>
          <c:x val="9.8932849353585747E-2"/>
          <c:y val="4.1989147575901845E-2"/>
          <c:w val="0.8268267434312645"/>
          <c:h val="0.72235649928735457"/>
        </c:manualLayout>
      </c:layout>
      <c:lineChart>
        <c:grouping val="standard"/>
        <c:ser>
          <c:idx val="0"/>
          <c:order val="0"/>
          <c:tx>
            <c:strRef>
              <c:f>'فقط مقايسه سالانه'!$F$3</c:f>
              <c:strCache>
                <c:ptCount val="1"/>
                <c:pt idx="0">
                  <c:v>حجم تسهيلات پرداختي (هزار ميليارد ريال-مقياس چپ)</c:v>
                </c:pt>
              </c:strCache>
            </c:strRef>
          </c:tx>
          <c:spPr>
            <a:ln w="38100"/>
            <a:effectLst/>
          </c:spPr>
          <c:marker>
            <c:symbol val="none"/>
          </c:marker>
          <c:dPt>
            <c:idx val="4"/>
            <c:spPr>
              <a:ln w="38100"/>
              <a:effectLst/>
            </c:spPr>
          </c:dPt>
          <c:dLbls>
            <c:dLbl>
              <c:idx val="0"/>
              <c:layout>
                <c:manualLayout>
                  <c:x val="-8.3317548245437245E-2"/>
                  <c:y val="-4.574437262962067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1262852174570677E-2"/>
                  <c:y val="8.902130986260474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856683130776796E-2"/>
                  <c:y val="8.90213098626045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5.236547638976739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9010281739657491E-2"/>
                  <c:y val="0.1256771433354416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9010281739657338E-2"/>
                  <c:y val="-4.4149203449768817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cs typeface="Nazanin" pitchFamily="2" charset="-78"/>
                  </a:defRPr>
                </a:pPr>
                <a:endParaRPr lang="fa-I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'فقط مقايسه سالانه'!$E$4:$E$8</c:f>
              <c:numCache>
                <c:formatCode>General</c:formatCode>
                <c:ptCount val="5"/>
                <c:pt idx="0">
                  <c:v>1391</c:v>
                </c:pt>
                <c:pt idx="1">
                  <c:v>1392</c:v>
                </c:pt>
                <c:pt idx="2">
                  <c:v>1393</c:v>
                </c:pt>
                <c:pt idx="3">
                  <c:v>1394</c:v>
                </c:pt>
                <c:pt idx="4">
                  <c:v>1395</c:v>
                </c:pt>
              </c:numCache>
            </c:numRef>
          </c:cat>
          <c:val>
            <c:numRef>
              <c:f>'فقط مقايسه سالانه'!$F$4:$F$9</c:f>
              <c:numCache>
                <c:formatCode>0.0</c:formatCode>
                <c:ptCount val="6"/>
                <c:pt idx="0">
                  <c:v>1955.8847512657451</c:v>
                </c:pt>
                <c:pt idx="1">
                  <c:v>2362.2385775330022</c:v>
                </c:pt>
                <c:pt idx="2">
                  <c:v>3414.1539995665212</c:v>
                </c:pt>
                <c:pt idx="3">
                  <c:v>4173.2330892085665</c:v>
                </c:pt>
                <c:pt idx="4">
                  <c:v>5483.7</c:v>
                </c:pt>
                <c:pt idx="5">
                  <c:v>6139.1</c:v>
                </c:pt>
              </c:numCache>
            </c:numRef>
          </c:val>
        </c:ser>
        <c:dLbls>
          <c:showVal val="1"/>
        </c:dLbls>
        <c:marker val="1"/>
        <c:axId val="70315008"/>
        <c:axId val="70345472"/>
      </c:lineChart>
      <c:lineChart>
        <c:grouping val="standard"/>
        <c:ser>
          <c:idx val="1"/>
          <c:order val="1"/>
          <c:tx>
            <c:strRef>
              <c:f>'فقط مقايسه سالانه'!$G$3</c:f>
              <c:strCache>
                <c:ptCount val="1"/>
                <c:pt idx="0">
                  <c:v>سهم سرمايه در گردش از کل تسهيلات پرداختي (درصد- مقياس راست)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0"/>
              <c:layout>
                <c:manualLayout>
                  <c:x val="-3.5744450029258881E-3"/>
                  <c:y val="2.104450268053005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713366261553592E-2"/>
                  <c:y val="-0.1075214820479922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460795826639524E-2"/>
                  <c:y val="-0.1047309490024556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406169043794058E-2"/>
                  <c:y val="-8.90213098626045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559767652673778E-2"/>
                  <c:y val="-7.85482145846510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4109253565690947E-2"/>
                  <c:y val="-7.6257715049600702E-2"/>
                </c:manualLayout>
              </c:layout>
              <c:showVal val="1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cs typeface="Nazanin" pitchFamily="2" charset="-78"/>
                  </a:defRPr>
                </a:pPr>
                <a:endParaRPr lang="fa-I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'فقط مقايسه سالانه'!$E$4:$E$8</c:f>
              <c:numCache>
                <c:formatCode>General</c:formatCode>
                <c:ptCount val="5"/>
                <c:pt idx="0">
                  <c:v>1391</c:v>
                </c:pt>
                <c:pt idx="1">
                  <c:v>1392</c:v>
                </c:pt>
                <c:pt idx="2">
                  <c:v>1393</c:v>
                </c:pt>
                <c:pt idx="3">
                  <c:v>1394</c:v>
                </c:pt>
                <c:pt idx="4">
                  <c:v>1395</c:v>
                </c:pt>
              </c:numCache>
            </c:numRef>
          </c:cat>
          <c:val>
            <c:numRef>
              <c:f>'فقط مقايسه سالانه'!$G$4:$G$9</c:f>
              <c:numCache>
                <c:formatCode>0%</c:formatCode>
                <c:ptCount val="6"/>
                <c:pt idx="0">
                  <c:v>0.46</c:v>
                </c:pt>
                <c:pt idx="1">
                  <c:v>0.53900000000000003</c:v>
                </c:pt>
                <c:pt idx="2">
                  <c:v>0.60700000000000065</c:v>
                </c:pt>
                <c:pt idx="3">
                  <c:v>0.63100000000000145</c:v>
                </c:pt>
                <c:pt idx="4">
                  <c:v>0.64000000000000146</c:v>
                </c:pt>
                <c:pt idx="5">
                  <c:v>0.61700000000000133</c:v>
                </c:pt>
              </c:numCache>
            </c:numRef>
          </c:val>
        </c:ser>
        <c:dLbls>
          <c:showVal val="1"/>
        </c:dLbls>
        <c:marker val="1"/>
        <c:axId val="70352896"/>
        <c:axId val="70347008"/>
      </c:lineChart>
      <c:catAx>
        <c:axId val="703150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a-IR"/>
          </a:p>
        </c:txPr>
        <c:crossAx val="70345472"/>
        <c:crosses val="autoZero"/>
        <c:auto val="1"/>
        <c:lblAlgn val="ctr"/>
        <c:lblOffset val="100"/>
      </c:catAx>
      <c:valAx>
        <c:axId val="70345472"/>
        <c:scaling>
          <c:orientation val="minMax"/>
          <c:max val="7000"/>
          <c:min val="15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a-IR"/>
          </a:p>
        </c:txPr>
        <c:crossAx val="70315008"/>
        <c:crosses val="autoZero"/>
        <c:crossBetween val="between"/>
      </c:valAx>
      <c:valAx>
        <c:axId val="70347008"/>
        <c:scaling>
          <c:orientation val="minMax"/>
          <c:max val="0.70000000000000062"/>
          <c:min val="0.45"/>
        </c:scaling>
        <c:axPos val="r"/>
        <c:numFmt formatCode="0%" sourceLinked="1"/>
        <c:tickLblPos val="nextTo"/>
        <c:crossAx val="70352896"/>
        <c:crosses val="max"/>
        <c:crossBetween val="between"/>
      </c:valAx>
      <c:catAx>
        <c:axId val="70352896"/>
        <c:scaling>
          <c:orientation val="minMax"/>
        </c:scaling>
        <c:delete val="1"/>
        <c:axPos val="b"/>
        <c:numFmt formatCode="General" sourceLinked="1"/>
        <c:tickLblPos val="none"/>
        <c:crossAx val="70347008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7527911211372002E-2"/>
          <c:y val="0.84882575940200089"/>
          <c:w val="0.83226275234955061"/>
          <c:h val="0.15117424594546194"/>
        </c:manualLayout>
      </c:layout>
      <c:txPr>
        <a:bodyPr/>
        <a:lstStyle/>
        <a:p>
          <a:pPr>
            <a:defRPr baseline="0">
              <a:cs typeface="Nazanin" pitchFamily="2" charset="-78"/>
            </a:defRPr>
          </a:pPr>
          <a:endParaRPr lang="fa-IR"/>
        </a:p>
      </c:txPr>
    </c:legend>
    <c:plotVisOnly val="1"/>
    <c:dispBlanksAs val="gap"/>
  </c:chart>
  <c:spPr>
    <a:solidFill>
      <a:schemeClr val="accent6">
        <a:lumMod val="20000"/>
        <a:lumOff val="80000"/>
      </a:schemeClr>
    </a:solidFill>
    <a:ln w="19050" cap="flat" cmpd="sng" algn="ctr">
      <a:solidFill>
        <a:schemeClr val="tx1"/>
      </a:solidFill>
      <a:round/>
    </a:ln>
    <a:effectLst/>
  </c:spPr>
  <c:txPr>
    <a:bodyPr/>
    <a:lstStyle/>
    <a:p>
      <a:pPr>
        <a:defRPr b="1"/>
      </a:pPr>
      <a:endParaRPr lang="fa-IR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roundedCorners val="1"/>
  <c:chart>
    <c:autoTitleDeleted val="1"/>
    <c:plotArea>
      <c:layout>
        <c:manualLayout>
          <c:layoutTarget val="inner"/>
          <c:xMode val="edge"/>
          <c:yMode val="edge"/>
          <c:x val="8.2443578588409505E-2"/>
          <c:y val="6.1551216048286894E-2"/>
          <c:w val="0.89563574905509291"/>
          <c:h val="0.68975381944444625"/>
        </c:manualLayout>
      </c:layout>
      <c:lineChart>
        <c:grouping val="standard"/>
        <c:ser>
          <c:idx val="1"/>
          <c:order val="0"/>
          <c:tx>
            <c:strRef>
              <c:f>Sheet1!$B$10</c:f>
              <c:strCache>
                <c:ptCount val="1"/>
                <c:pt idx="0">
                  <c:v>نرخ سود موزون (درصد)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square"/>
            <c:size val="4"/>
            <c:spPr>
              <a:solidFill>
                <a:schemeClr val="tx2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2398365381863853E-2"/>
                  <c:y val="-5.2792571789279534E-2"/>
                </c:manualLayout>
              </c:layout>
              <c:showVal val="1"/>
            </c:dLbl>
            <c:dLbl>
              <c:idx val="1"/>
              <c:layout>
                <c:manualLayout>
                  <c:x val="-3.7841438490441692E-2"/>
                  <c:y val="-3.6153597193459244E-2"/>
                </c:manualLayout>
              </c:layout>
              <c:showVal val="1"/>
            </c:dLbl>
            <c:dLbl>
              <c:idx val="2"/>
              <c:layout>
                <c:manualLayout>
                  <c:x val="-3.3235580599423456E-2"/>
                  <c:y val="-4.3701801844789563E-2"/>
                </c:manualLayout>
              </c:layout>
              <c:showVal val="1"/>
            </c:dLbl>
            <c:dLbl>
              <c:idx val="3"/>
              <c:layout>
                <c:manualLayout>
                  <c:x val="-2.6094316599210864E-2"/>
                  <c:y val="-7.7900347222222222E-2"/>
                </c:manualLayout>
              </c:layout>
              <c:showVal val="1"/>
            </c:dLbl>
            <c:dLbl>
              <c:idx val="4"/>
              <c:layout>
                <c:manualLayout>
                  <c:x val="-3.7297238344577696E-2"/>
                  <c:y val="-3.3611649356384381E-2"/>
                </c:manualLayout>
              </c:layout>
              <c:showVal val="1"/>
            </c:dLbl>
            <c:dLbl>
              <c:idx val="5"/>
              <c:layout>
                <c:manualLayout>
                  <c:x val="-2.0625589460377809E-2"/>
                  <c:y val="-5.197516371299666E-2"/>
                </c:manualLayout>
              </c:layout>
              <c:showVal val="1"/>
            </c:dLbl>
            <c:dLbl>
              <c:idx val="6"/>
              <c:layout>
                <c:manualLayout>
                  <c:x val="-3.5251299760792242E-2"/>
                  <c:y val="4.2324667784315574E-2"/>
                </c:manualLayout>
              </c:layout>
              <c:showVal val="1"/>
            </c:dLbl>
            <c:dLbl>
              <c:idx val="7"/>
              <c:layout>
                <c:manualLayout>
                  <c:x val="-2.7339732740138952E-2"/>
                  <c:y val="-3.08527901882924E-2"/>
                </c:manualLayout>
              </c:layout>
              <c:showVal val="1"/>
            </c:dLbl>
            <c:dLbl>
              <c:idx val="8"/>
              <c:layout>
                <c:manualLayout>
                  <c:x val="-2.3264906419596342E-2"/>
                  <c:y val="-1.7480720737918093E-2"/>
                </c:manualLayout>
              </c:layout>
              <c:showVal val="1"/>
            </c:dLbl>
            <c:dLbl>
              <c:idx val="9"/>
              <c:layout>
                <c:manualLayout>
                  <c:x val="-2.1603127389629596E-2"/>
                  <c:y val="-3.2047988019517012E-2"/>
                </c:manualLayout>
              </c:layout>
              <c:showVal val="1"/>
            </c:dLbl>
            <c:dLbl>
              <c:idx val="10"/>
              <c:layout>
                <c:manualLayout>
                  <c:x val="-1.4300734883236471E-2"/>
                  <c:y val="3.6003331583881637E-2"/>
                </c:manualLayout>
              </c:layout>
              <c:showVal val="1"/>
            </c:dLbl>
            <c:dLbl>
              <c:idx val="11"/>
              <c:layout>
                <c:manualLayout>
                  <c:x val="-1.668419069710992E-2"/>
                  <c:y val="-3.6003331583881637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fa-IR"/>
              </a:p>
            </c:txPr>
            <c:showVal val="1"/>
          </c:dLbls>
          <c:cat>
            <c:strRef>
              <c:f>Sheet1!$C$3:$H$3</c:f>
              <c:strCache>
                <c:ptCount val="6"/>
                <c:pt idx="0">
                  <c:v>1392</c:v>
                </c:pt>
                <c:pt idx="1">
                  <c:v>1393</c:v>
                </c:pt>
                <c:pt idx="2">
                  <c:v>1394</c:v>
                </c:pt>
                <c:pt idx="3">
                  <c:v>1395</c:v>
                </c:pt>
                <c:pt idx="4">
                  <c:v>1396</c:v>
                </c:pt>
                <c:pt idx="5">
                  <c:v>هفت ماهه 1397</c:v>
                </c:pt>
              </c:strCache>
            </c:strRef>
          </c:cat>
          <c:val>
            <c:numRef>
              <c:f>Sheet1!$C$10:$H$10</c:f>
              <c:numCache>
                <c:formatCode>0.0</c:formatCode>
                <c:ptCount val="6"/>
                <c:pt idx="0">
                  <c:v>23.242359857997005</c:v>
                </c:pt>
                <c:pt idx="1">
                  <c:v>27.073776615961787</c:v>
                </c:pt>
                <c:pt idx="2">
                  <c:v>24.474096864271296</c:v>
                </c:pt>
                <c:pt idx="3">
                  <c:v>18.617078588684233</c:v>
                </c:pt>
                <c:pt idx="4">
                  <c:v>18.7</c:v>
                </c:pt>
                <c:pt idx="5">
                  <c:v>19.668864337019595</c:v>
                </c:pt>
              </c:numCache>
            </c:numRef>
          </c:val>
        </c:ser>
        <c:dLbls>
          <c:showVal val="1"/>
        </c:dLbls>
        <c:marker val="1"/>
        <c:axId val="70684672"/>
        <c:axId val="70686208"/>
      </c:lineChart>
      <c:catAx>
        <c:axId val="706846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>
                <a:cs typeface="Nazanin" pitchFamily="2" charset="-78"/>
              </a:defRPr>
            </a:pPr>
            <a:endParaRPr lang="fa-IR"/>
          </a:p>
        </c:txPr>
        <c:crossAx val="70686208"/>
        <c:crosses val="autoZero"/>
        <c:auto val="1"/>
        <c:lblAlgn val="ctr"/>
        <c:lblOffset val="100"/>
      </c:catAx>
      <c:valAx>
        <c:axId val="70686208"/>
        <c:scaling>
          <c:orientation val="minMax"/>
          <c:max val="28"/>
          <c:min val="18"/>
        </c:scaling>
        <c:axPos val="l"/>
        <c:numFmt formatCode="0.0" sourceLinked="0"/>
        <c:majorTickMark val="none"/>
        <c:tickLblPos val="nextTo"/>
        <c:crossAx val="70684672"/>
        <c:crosses val="autoZero"/>
        <c:crossBetween val="between"/>
        <c:majorUnit val="1"/>
        <c:minorUnit val="0.4"/>
      </c:valAx>
      <c:spPr>
        <a:solidFill>
          <a:srgbClr val="FFFFCC">
            <a:alpha val="50000"/>
          </a:srgbClr>
        </a:solidFill>
        <a:ln w="12700">
          <a:solidFill>
            <a:schemeClr val="tx2"/>
          </a:solidFill>
        </a:ln>
      </c:spPr>
    </c:plotArea>
    <c:legend>
      <c:legendPos val="b"/>
      <c:layout/>
      <c:spPr>
        <a:ln>
          <a:noFill/>
        </a:ln>
      </c:spPr>
      <c:txPr>
        <a:bodyPr/>
        <a:lstStyle/>
        <a:p>
          <a:pPr>
            <a:defRPr sz="1050"/>
          </a:pPr>
          <a:endParaRPr lang="fa-IR"/>
        </a:p>
      </c:txPr>
    </c:legend>
    <c:plotVisOnly val="1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800" b="1">
          <a:cs typeface="Nazanin" pitchFamily="2" charset="-78"/>
        </a:defRPr>
      </a:pPr>
      <a:endParaRPr lang="fa-I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style val="3"/>
  <c:chart>
    <c:autoTitleDeleted val="1"/>
    <c:view3D>
      <c:rotX val="30"/>
      <c:rotY val="126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74-4814-B974-4E096EEDD085}"/>
              </c:ext>
            </c:extLst>
          </c:dPt>
          <c:dPt>
            <c:idx val="1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74-4814-B974-4E096EEDD085}"/>
              </c:ext>
            </c:extLst>
          </c:dPt>
          <c:dPt>
            <c:idx val="2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B74-4814-B974-4E096EEDD085}"/>
              </c:ext>
            </c:extLst>
          </c:dPt>
          <c:dPt>
            <c:idx val="3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B74-4814-B974-4E096EEDD085}"/>
              </c:ext>
            </c:extLst>
          </c:dPt>
          <c:dLbls>
            <c:dLbl>
              <c:idx val="0"/>
              <c:layout>
                <c:manualLayout>
                  <c:x val="-1.9774011299435144E-2"/>
                  <c:y val="3.9350453533733704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 b="1"/>
                  </a:pPr>
                  <a:endParaRPr lang="fa-IR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74-4814-B974-4E096EEDD085}"/>
                </c:ext>
              </c:extLst>
            </c:dLbl>
            <c:dLbl>
              <c:idx val="1"/>
              <c:layout>
                <c:manualLayout>
                  <c:x val="1.412429378531074E-2"/>
                  <c:y val="-4.863221884498488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 b="1"/>
                  </a:pPr>
                  <a:endParaRPr lang="fa-IR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74-4814-B974-4E096EEDD085}"/>
                </c:ext>
              </c:extLst>
            </c:dLbl>
            <c:dLbl>
              <c:idx val="2"/>
              <c:layout>
                <c:manualLayout>
                  <c:x val="8.4745762711864771E-3"/>
                  <c:y val="-6.0790273556231289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 b="1"/>
                  </a:pPr>
                  <a:endParaRPr lang="fa-IR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74-4814-B974-4E096EEDD085}"/>
                </c:ext>
              </c:extLst>
            </c:dLbl>
            <c:dLbl>
              <c:idx val="3"/>
              <c:layout>
                <c:manualLayout>
                  <c:x val="-3.9548022598870095E-2"/>
                  <c:y val="-3.039513677811558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 b="1"/>
                  </a:pPr>
                  <a:endParaRPr lang="fa-IR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74-4814-B974-4E096EEDD085}"/>
                </c:ext>
              </c:extLst>
            </c:dLbl>
            <c:dLbl>
              <c:idx val="4"/>
              <c:layout>
                <c:manualLayout>
                  <c:x val="-6.0607678277503484E-2"/>
                  <c:y val="-0.12003398511356293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B74-4814-B974-4E096EEDD085}"/>
                </c:ext>
              </c:extLst>
            </c:dLbl>
            <c:dLbl>
              <c:idx val="5"/>
              <c:layout>
                <c:manualLayout>
                  <c:x val="-4.3702121980515332E-2"/>
                  <c:y val="-0.19873728549888744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B74-4814-B974-4E096EEDD085}"/>
                </c:ext>
              </c:extLst>
            </c:dLbl>
            <c:dLbl>
              <c:idx val="6"/>
              <c:layout>
                <c:manualLayout>
                  <c:x val="1.0490680190399919E-2"/>
                  <c:y val="-0.26479716631165784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B74-4814-B974-4E096EEDD085}"/>
                </c:ext>
              </c:extLst>
            </c:dLbl>
            <c:dLbl>
              <c:idx val="7"/>
              <c:layout>
                <c:manualLayout>
                  <c:x val="0.10287557275679526"/>
                  <c:y val="-0.42666491156690584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B74-4814-B974-4E096EEDD085}"/>
                </c:ext>
              </c:extLst>
            </c:dLbl>
            <c:dLbl>
              <c:idx val="8"/>
              <c:layout>
                <c:manualLayout>
                  <c:x val="0.12237844210151692"/>
                  <c:y val="-0.33321350788598314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B74-4814-B974-4E096EEDD085}"/>
                </c:ext>
              </c:extLst>
            </c:dLbl>
            <c:dLbl>
              <c:idx val="9"/>
              <c:layout>
                <c:manualLayout>
                  <c:x val="9.8896303216335371E-2"/>
                  <c:y val="-0.18139961228250723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B74-4814-B974-4E096EEDD085}"/>
                </c:ext>
              </c:extLst>
            </c:dLbl>
            <c:dLbl>
              <c:idx val="10"/>
              <c:layout>
                <c:manualLayout>
                  <c:x val="0.11299435028248596"/>
                  <c:y val="-0.1155015197568391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B74-4814-B974-4E096EEDD085}"/>
                </c:ext>
              </c:extLst>
            </c:dLbl>
            <c:dLbl>
              <c:idx val="11"/>
              <c:layout>
                <c:manualLayout>
                  <c:x val="9.8870056497175202E-2"/>
                  <c:y val="-4.2553191489361833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B74-4814-B974-4E096EEDD085}"/>
                </c:ext>
              </c:extLst>
            </c:dLbl>
            <c:dLbl>
              <c:idx val="12"/>
              <c:layout>
                <c:manualLayout>
                  <c:x val="0.10088148939009713"/>
                  <c:y val="4.3038556350668916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B74-4814-B974-4E096EEDD085}"/>
                </c:ext>
              </c:extLst>
            </c:dLbl>
            <c:dLbl>
              <c:idx val="13"/>
              <c:layout>
                <c:manualLayout>
                  <c:x val="0.1037501668223675"/>
                  <c:y val="0.12798315104228991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B74-4814-B974-4E096EEDD085}"/>
                </c:ext>
              </c:extLst>
            </c:dLbl>
            <c:dLbl>
              <c:idx val="14"/>
              <c:layout>
                <c:manualLayout>
                  <c:x val="8.4404777792606328E-2"/>
                  <c:y val="0.24972548644185474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B74-4814-B974-4E096EEDD085}"/>
                </c:ext>
              </c:extLst>
            </c:dLbl>
            <c:dLbl>
              <c:idx val="15"/>
              <c:layout>
                <c:manualLayout>
                  <c:x val="9.5920637039014229E-3"/>
                  <c:y val="0.26780078022162196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B74-4814-B974-4E096EEDD085}"/>
                </c:ext>
              </c:extLst>
            </c:dLbl>
            <c:dLbl>
              <c:idx val="16"/>
              <c:layout>
                <c:manualLayout>
                  <c:x val="-9.0797633346679354E-2"/>
                  <c:y val="0.24283751765071918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B74-4814-B974-4E096EEDD085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fa-IR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Sheet1!$A$2:$A$18</c:f>
              <c:strCache>
                <c:ptCount val="17"/>
                <c:pt idx="0">
                  <c:v>Iran</c:v>
                </c:pt>
                <c:pt idx="1">
                  <c:v>Saudi Arabia</c:v>
                </c:pt>
                <c:pt idx="2">
                  <c:v>Malaysia</c:v>
                </c:pt>
                <c:pt idx="3">
                  <c:v>UAE</c:v>
                </c:pt>
                <c:pt idx="4">
                  <c:v>Kuwait</c:v>
                </c:pt>
                <c:pt idx="5">
                  <c:v>Qatar</c:v>
                </c:pt>
                <c:pt idx="6">
                  <c:v>Turkey</c:v>
                </c:pt>
                <c:pt idx="7">
                  <c:v>Bahrain</c:v>
                </c:pt>
                <c:pt idx="8">
                  <c:v>Indonesia</c:v>
                </c:pt>
                <c:pt idx="9">
                  <c:v>Bangladesh</c:v>
                </c:pt>
                <c:pt idx="10">
                  <c:v>Egypt</c:v>
                </c:pt>
                <c:pt idx="11">
                  <c:v>Sudan</c:v>
                </c:pt>
                <c:pt idx="12">
                  <c:v>Pakistan</c:v>
                </c:pt>
                <c:pt idx="13">
                  <c:v>Jordan</c:v>
                </c:pt>
                <c:pt idx="14">
                  <c:v>UK</c:v>
                </c:pt>
                <c:pt idx="15">
                  <c:v>Brunei</c:v>
                </c:pt>
                <c:pt idx="16">
                  <c:v>Others</c:v>
                </c:pt>
              </c:strCache>
            </c:strRef>
          </c:cat>
          <c:val>
            <c:numRef>
              <c:f>Sheet1!$B$2:$B$18</c:f>
              <c:numCache>
                <c:formatCode>0.00%</c:formatCode>
                <c:ptCount val="17"/>
                <c:pt idx="0">
                  <c:v>0.40210000000000001</c:v>
                </c:pt>
                <c:pt idx="1">
                  <c:v>0.18570000000000031</c:v>
                </c:pt>
                <c:pt idx="2">
                  <c:v>9.5600000000000171E-2</c:v>
                </c:pt>
                <c:pt idx="3">
                  <c:v>7.3600000000000013E-2</c:v>
                </c:pt>
                <c:pt idx="4">
                  <c:v>5.9700000000000128E-2</c:v>
                </c:pt>
                <c:pt idx="5">
                  <c:v>4.4700000000000101E-2</c:v>
                </c:pt>
                <c:pt idx="6">
                  <c:v>3.2000000000000042E-2</c:v>
                </c:pt>
                <c:pt idx="7">
                  <c:v>1.6700000000000038E-2</c:v>
                </c:pt>
                <c:pt idx="8">
                  <c:v>1.3899999999999999E-2</c:v>
                </c:pt>
                <c:pt idx="9">
                  <c:v>1.3400000000000026E-2</c:v>
                </c:pt>
                <c:pt idx="10">
                  <c:v>1.1700000000000037E-2</c:v>
                </c:pt>
                <c:pt idx="11">
                  <c:v>1.0000000000000021E-2</c:v>
                </c:pt>
                <c:pt idx="12">
                  <c:v>7.5000000000000127E-3</c:v>
                </c:pt>
                <c:pt idx="13">
                  <c:v>4.900000000000012E-3</c:v>
                </c:pt>
                <c:pt idx="14">
                  <c:v>4.3000000000000087E-3</c:v>
                </c:pt>
                <c:pt idx="15">
                  <c:v>4.3000000000000087E-3</c:v>
                </c:pt>
                <c:pt idx="16">
                  <c:v>1.9900000000000043E-2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1B74-4814-B974-4E096EEDD085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a-I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style val="3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BE-4AEA-BED0-E1D2FEED52C9}"/>
              </c:ext>
            </c:extLst>
          </c:dPt>
          <c:dPt>
            <c:idx val="1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BE-4AEA-BED0-E1D2FEED52C9}"/>
              </c:ext>
            </c:extLst>
          </c:dPt>
          <c:dPt>
            <c:idx val="2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2BE-4AEA-BED0-E1D2FEED52C9}"/>
              </c:ext>
            </c:extLst>
          </c:dPt>
          <c:dPt>
            <c:idx val="3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2BE-4AEA-BED0-E1D2FEED52C9}"/>
              </c:ext>
            </c:extLst>
          </c:dPt>
          <c:dPt>
            <c:idx val="4"/>
            <c:spPr>
              <a:solidFill>
                <a:schemeClr val="accent1">
                  <a:tint val="8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2BE-4AEA-BED0-E1D2FEED52C9}"/>
              </c:ext>
            </c:extLst>
          </c:dPt>
          <c:dPt>
            <c:idx val="5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2BE-4AEA-BED0-E1D2FEED52C9}"/>
              </c:ext>
            </c:extLst>
          </c:dPt>
          <c:dPt>
            <c:idx val="6"/>
            <c:spPr>
              <a:solidFill>
                <a:schemeClr val="accent1">
                  <a:tint val="4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2BE-4AEA-BED0-E1D2FEED52C9}"/>
              </c:ext>
            </c:extLst>
          </c:dPt>
          <c:dLbls>
            <c:dLbl>
              <c:idx val="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0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a-IR"/>
                </a:p>
              </c:txPr>
            </c:dLbl>
            <c:dLbl>
              <c:idx val="1"/>
              <c:layout>
                <c:manualLayout>
                  <c:x val="-0.22910216718266271"/>
                  <c:y val="0.28541086210377664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0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a-IR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BE-4AEA-BED0-E1D2FEED52C9}"/>
                </c:ext>
              </c:extLst>
            </c:dLbl>
            <c:dLbl>
              <c:idx val="2"/>
              <c:layout>
                <c:manualLayout>
                  <c:x val="-0.19663039213121641"/>
                  <c:y val="0.12997989613000521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0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a-IR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BE-4AEA-BED0-E1D2FEED52C9}"/>
                </c:ext>
              </c:extLst>
            </c:dLbl>
            <c:dLbl>
              <c:idx val="3"/>
              <c:layout>
                <c:manualLayout>
                  <c:x val="-0.10835901326287695"/>
                  <c:y val="-2.185402356620321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0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a-IR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BE-4AEA-BED0-E1D2FEED52C9}"/>
                </c:ext>
              </c:extLst>
            </c:dLbl>
            <c:dLbl>
              <c:idx val="4"/>
              <c:layout>
                <c:manualLayout>
                  <c:x val="0.12210060951683378"/>
                  <c:y val="0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0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a-IR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BE-4AEA-BED0-E1D2FEED52C9}"/>
                </c:ext>
              </c:extLst>
            </c:dLbl>
            <c:dLbl>
              <c:idx val="5"/>
              <c:layout>
                <c:manualLayout>
                  <c:x val="0.26006191950464497"/>
                  <c:y val="-1.724137931034484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0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a-IR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BE-4AEA-BED0-E1D2FEED52C9}"/>
                </c:ext>
              </c:extLst>
            </c:dLbl>
            <c:dLbl>
              <c:idx val="6"/>
              <c:layout>
                <c:manualLayout>
                  <c:x val="0.32507739938080726"/>
                  <c:y val="5.863192182410439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0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a-IR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BE-4AEA-BED0-E1D2FEED52C9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000" b="1"/>
                </a:pPr>
                <a:endParaRPr lang="fa-IR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Malaysia</c:v>
                </c:pt>
                <c:pt idx="1">
                  <c:v>Pakistan</c:v>
                </c:pt>
                <c:pt idx="2">
                  <c:v>Hongkong, China</c:v>
                </c:pt>
                <c:pt idx="3">
                  <c:v>Singapore</c:v>
                </c:pt>
                <c:pt idx="4">
                  <c:v>Brunei Darussalam</c:v>
                </c:pt>
                <c:pt idx="5">
                  <c:v>Indonesia</c:v>
                </c:pt>
                <c:pt idx="6">
                  <c:v>Kazakhstan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0.8931</c:v>
                </c:pt>
                <c:pt idx="1">
                  <c:v>2.3400000000000001E-2</c:v>
                </c:pt>
                <c:pt idx="2">
                  <c:v>4.0000000000000034E-4</c:v>
                </c:pt>
                <c:pt idx="3">
                  <c:v>3.7000000000000123E-3</c:v>
                </c:pt>
                <c:pt idx="4">
                  <c:v>9.0000000000000247E-4</c:v>
                </c:pt>
                <c:pt idx="5">
                  <c:v>7.8100000000000003E-2</c:v>
                </c:pt>
                <c:pt idx="6">
                  <c:v>4.0000000000000034E-4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2BE-4AEA-BED0-E1D2FEED52C9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a-I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style val="3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dPt>
            <c:idx val="0"/>
            <c:spPr>
              <a:solidFill>
                <a:schemeClr val="accent1">
                  <a:shade val="58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B3-43BB-AE65-3E6A871A4505}"/>
              </c:ext>
            </c:extLst>
          </c:dPt>
          <c:dPt>
            <c:idx val="1"/>
            <c:spPr>
              <a:solidFill>
                <a:schemeClr val="accent1">
                  <a:shade val="86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B3-43BB-AE65-3E6A871A4505}"/>
              </c:ext>
            </c:extLst>
          </c:dPt>
          <c:dPt>
            <c:idx val="2"/>
            <c:spPr>
              <a:solidFill>
                <a:schemeClr val="accent1">
                  <a:tint val="86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2B3-43BB-AE65-3E6A871A4505}"/>
              </c:ext>
            </c:extLst>
          </c:dPt>
          <c:dPt>
            <c:idx val="3"/>
            <c:spPr>
              <a:solidFill>
                <a:schemeClr val="accent1">
                  <a:tint val="58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2B3-43BB-AE65-3E6A871A4505}"/>
              </c:ext>
            </c:extLst>
          </c:dPt>
          <c:dPt>
            <c:idx val="4"/>
            <c:spPr>
              <a:solidFill>
                <a:schemeClr val="accent1">
                  <a:tint val="83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2B3-43BB-AE65-3E6A871A4505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50" b="1"/>
                  </a:pPr>
                  <a:endParaRPr lang="fa-IR"/>
                </a:p>
              </c:txPr>
            </c:dLbl>
            <c:dLbl>
              <c:idx val="1"/>
              <c:layout>
                <c:manualLayout>
                  <c:x val="9.7377246448845031E-2"/>
                  <c:y val="0.15668006924666331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50" b="1"/>
                  </a:pPr>
                  <a:endParaRPr lang="fa-IR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B3-43BB-AE65-3E6A871A4505}"/>
                </c:ext>
              </c:extLst>
            </c:dLbl>
            <c:dLbl>
              <c:idx val="2"/>
              <c:layout>
                <c:manualLayout>
                  <c:x val="-0.19663039213121641"/>
                  <c:y val="0.12997989613000521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50" b="1"/>
                  </a:pPr>
                  <a:endParaRPr lang="fa-IR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B3-43BB-AE65-3E6A871A4505}"/>
                </c:ext>
              </c:extLst>
            </c:dLbl>
            <c:dLbl>
              <c:idx val="3"/>
              <c:layout>
                <c:manualLayout>
                  <c:x val="-0.10835901326287695"/>
                  <c:y val="-2.185402356620321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50" b="1"/>
                  </a:pPr>
                  <a:endParaRPr lang="fa-IR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B3-43BB-AE65-3E6A871A4505}"/>
                </c:ext>
              </c:extLst>
            </c:dLbl>
            <c:dLbl>
              <c:idx val="4"/>
              <c:layout>
                <c:manualLayout>
                  <c:x val="4.2366390247730895E-2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50" b="1"/>
                  </a:pPr>
                  <a:endParaRPr lang="fa-IR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B3-43BB-AE65-3E6A871A4505}"/>
                </c:ext>
              </c:extLst>
            </c:dLbl>
            <c:dLbl>
              <c:idx val="5"/>
              <c:layout>
                <c:manualLayout>
                  <c:x val="0.26006191950464497"/>
                  <c:y val="-1.724137931034484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50" b="1"/>
                  </a:pPr>
                  <a:endParaRPr lang="fa-IR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B3-43BB-AE65-3E6A871A4505}"/>
                </c:ext>
              </c:extLst>
            </c:dLbl>
            <c:dLbl>
              <c:idx val="6"/>
              <c:layout>
                <c:manualLayout>
                  <c:x val="0.32507739938080726"/>
                  <c:y val="5.863192182410439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50" b="1"/>
                  </a:pPr>
                  <a:endParaRPr lang="fa-IR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2B3-43BB-AE65-3E6A871A450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fa-IR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Malaysia</c:v>
                </c:pt>
                <c:pt idx="1">
                  <c:v>Indonesia</c:v>
                </c:pt>
                <c:pt idx="2">
                  <c:v>Pakistan</c:v>
                </c:pt>
                <c:pt idx="3">
                  <c:v>Saudi Arabia</c:v>
                </c:pt>
                <c:pt idx="4">
                  <c:v>UAE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0.61000000000000065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0.30000000000000032</c:v>
                </c:pt>
                <c:pt idx="4">
                  <c:v>7.0000000000000021E-2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2B3-43BB-AE65-3E6A871A4505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a-I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plotArea>
      <c:layout>
        <c:manualLayout>
          <c:layoutTarget val="inner"/>
          <c:xMode val="edge"/>
          <c:yMode val="edge"/>
          <c:x val="5.8813361640375414E-2"/>
          <c:y val="2.7373662899380442E-2"/>
          <c:w val="0.92616955155890002"/>
          <c:h val="0.76325836481131726"/>
        </c:manualLayout>
      </c:layout>
      <c:lineChart>
        <c:grouping val="standard"/>
        <c:ser>
          <c:idx val="0"/>
          <c:order val="0"/>
          <c:tx>
            <c:strRef>
              <c:f>Sheet1!$B$60</c:f>
              <c:strCache>
                <c:ptCount val="1"/>
                <c:pt idx="0">
                  <c:v>سپرده‌ سرمايه گذاري کوتاه‌مدت (عادي و ويژه)</c:v>
                </c:pt>
              </c:strCache>
            </c:strRef>
          </c:tx>
          <c:spPr>
            <a:ln w="19050"/>
          </c:spPr>
          <c:marker>
            <c:symbol val="diamond"/>
            <c:size val="5"/>
          </c:marker>
          <c:dLbls>
            <c:dLbl>
              <c:idx val="0"/>
              <c:layout>
                <c:manualLayout>
                  <c:x val="-1.7744193109285825E-2"/>
                  <c:y val="-5.2254813628104677E-2"/>
                </c:manualLayout>
              </c:layout>
              <c:showVal val="1"/>
            </c:dLbl>
            <c:dLbl>
              <c:idx val="21"/>
              <c:layout>
                <c:manualLayout>
                  <c:x val="-2.9873977363731492E-2"/>
                  <c:y val="-2.4082393501287401E-2"/>
                </c:manualLayout>
              </c:layout>
              <c:showVal val="1"/>
            </c:dLbl>
            <c:dLbl>
              <c:idx val="22"/>
              <c:layout>
                <c:manualLayout>
                  <c:x val="-7.5371492436263196E-3"/>
                  <c:y val="5.6438173536273763E-2"/>
                </c:manualLayout>
              </c:layout>
              <c:showVal val="1"/>
            </c:dLbl>
            <c:dLbl>
              <c:idx val="47"/>
              <c:layout>
                <c:manualLayout>
                  <c:x val="-3.2452529961563392E-2"/>
                  <c:y val="-6.1162960330671194E-2"/>
                </c:manualLayout>
              </c:layout>
              <c:showVal val="1"/>
            </c:dLbl>
            <c:dLbl>
              <c:idx val="49"/>
              <c:layout>
                <c:manualLayout>
                  <c:x val="-4.183243159307079E-2"/>
                  <c:y val="2.7284368551318383E-2"/>
                </c:manualLayout>
              </c:layout>
              <c:showVal val="1"/>
            </c:dLbl>
            <c:dLbl>
              <c:idx val="81"/>
              <c:layout>
                <c:manualLayout>
                  <c:x val="-3.4156756814326776E-2"/>
                  <c:y val="3.7647061923488205E-2"/>
                </c:manualLayout>
              </c:layout>
              <c:showVal val="1"/>
            </c:dLbl>
            <c:delete val="1"/>
            <c:numFmt formatCode="0.0[$-3010000]" sourceLinked="0"/>
            <c:txPr>
              <a:bodyPr/>
              <a:lstStyle/>
              <a:p>
                <a:pPr>
                  <a:defRPr sz="1000" b="1" baseline="0">
                    <a:cs typeface="Nazanin" pitchFamily="2" charset="-78"/>
                  </a:defRPr>
                </a:pPr>
                <a:endParaRPr lang="fa-IR"/>
              </a:p>
            </c:txPr>
          </c:dLbls>
          <c:cat>
            <c:strRef>
              <c:f>Sheet1!$D$53:$CG$53</c:f>
              <c:strCache>
                <c:ptCount val="82"/>
                <c:pt idx="0">
                  <c:v>96/01/10</c:v>
                </c:pt>
                <c:pt idx="1">
                  <c:v>96/01/17</c:v>
                </c:pt>
                <c:pt idx="2">
                  <c:v>96/01/24</c:v>
                </c:pt>
                <c:pt idx="3">
                  <c:v>96/01/31</c:v>
                </c:pt>
                <c:pt idx="4">
                  <c:v>96/02/07</c:v>
                </c:pt>
                <c:pt idx="5">
                  <c:v>96/02/14</c:v>
                </c:pt>
                <c:pt idx="6">
                  <c:v>96/02/21</c:v>
                </c:pt>
                <c:pt idx="7">
                  <c:v>96/02/28</c:v>
                </c:pt>
                <c:pt idx="8">
                  <c:v>96/03/04</c:v>
                </c:pt>
                <c:pt idx="9">
                  <c:v>96/03/11</c:v>
                </c:pt>
                <c:pt idx="10">
                  <c:v>96/03/18</c:v>
                </c:pt>
                <c:pt idx="11">
                  <c:v>96/03/25</c:v>
                </c:pt>
                <c:pt idx="12">
                  <c:v>96/04/01</c:v>
                </c:pt>
                <c:pt idx="13">
                  <c:v>96/04/8</c:v>
                </c:pt>
                <c:pt idx="14">
                  <c:v>96/04/15</c:v>
                </c:pt>
                <c:pt idx="15">
                  <c:v>96/04/22</c:v>
                </c:pt>
                <c:pt idx="16">
                  <c:v>96/04/29</c:v>
                </c:pt>
                <c:pt idx="17">
                  <c:v>96/05/05</c:v>
                </c:pt>
                <c:pt idx="18">
                  <c:v>96/05/12</c:v>
                </c:pt>
                <c:pt idx="19">
                  <c:v>96/05/19</c:v>
                </c:pt>
                <c:pt idx="20">
                  <c:v>96/05/26</c:v>
                </c:pt>
                <c:pt idx="21">
                  <c:v>96/06/02</c:v>
                </c:pt>
                <c:pt idx="22">
                  <c:v>96/06/09</c:v>
                </c:pt>
                <c:pt idx="23">
                  <c:v>96/06/16</c:v>
                </c:pt>
                <c:pt idx="24">
                  <c:v>96/06/23</c:v>
                </c:pt>
                <c:pt idx="25">
                  <c:v>96/06/30</c:v>
                </c:pt>
                <c:pt idx="26">
                  <c:v>96/07/06</c:v>
                </c:pt>
                <c:pt idx="27">
                  <c:v>96/07/13</c:v>
                </c:pt>
                <c:pt idx="28">
                  <c:v>96/07/20</c:v>
                </c:pt>
                <c:pt idx="29">
                  <c:v>96/07/27</c:v>
                </c:pt>
                <c:pt idx="30">
                  <c:v>96/08/04</c:v>
                </c:pt>
                <c:pt idx="31">
                  <c:v>96/08/11</c:v>
                </c:pt>
                <c:pt idx="32">
                  <c:v>96/08/18</c:v>
                </c:pt>
                <c:pt idx="33">
                  <c:v>96/08/25</c:v>
                </c:pt>
                <c:pt idx="34">
                  <c:v>96/09/02</c:v>
                </c:pt>
                <c:pt idx="35">
                  <c:v>96/09/09</c:v>
                </c:pt>
                <c:pt idx="36">
                  <c:v>96/09/16</c:v>
                </c:pt>
                <c:pt idx="37">
                  <c:v>96/09/23</c:v>
                </c:pt>
                <c:pt idx="38">
                  <c:v>96/09/30</c:v>
                </c:pt>
                <c:pt idx="39">
                  <c:v>96/10/07</c:v>
                </c:pt>
                <c:pt idx="40">
                  <c:v>96/10/14</c:v>
                </c:pt>
                <c:pt idx="41">
                  <c:v>96/10/21</c:v>
                </c:pt>
                <c:pt idx="42">
                  <c:v>96/10/28</c:v>
                </c:pt>
                <c:pt idx="43">
                  <c:v>96/11/05</c:v>
                </c:pt>
                <c:pt idx="44">
                  <c:v>96/11/12</c:v>
                </c:pt>
                <c:pt idx="45">
                  <c:v>96/11/19</c:v>
                </c:pt>
                <c:pt idx="46">
                  <c:v>96/11/26</c:v>
                </c:pt>
                <c:pt idx="47">
                  <c:v>96/12/03</c:v>
                </c:pt>
                <c:pt idx="48">
                  <c:v>96/12/10</c:v>
                </c:pt>
                <c:pt idx="49">
                  <c:v>96/12/17</c:v>
                </c:pt>
                <c:pt idx="50">
                  <c:v>96/12/24</c:v>
                </c:pt>
                <c:pt idx="51">
                  <c:v>96/12/28</c:v>
                </c:pt>
                <c:pt idx="52">
                  <c:v>97/01/09</c:v>
                </c:pt>
                <c:pt idx="53">
                  <c:v>97/01/16</c:v>
                </c:pt>
                <c:pt idx="54">
                  <c:v>97/01/23</c:v>
                </c:pt>
                <c:pt idx="55">
                  <c:v>97/01/30</c:v>
                </c:pt>
                <c:pt idx="56">
                  <c:v>97/02/06</c:v>
                </c:pt>
                <c:pt idx="57">
                  <c:v>97/02/13</c:v>
                </c:pt>
                <c:pt idx="58">
                  <c:v>97/02/20</c:v>
                </c:pt>
                <c:pt idx="59">
                  <c:v>97/02/27</c:v>
                </c:pt>
                <c:pt idx="60">
                  <c:v>97/03/03</c:v>
                </c:pt>
                <c:pt idx="61">
                  <c:v>97/03/10</c:v>
                </c:pt>
                <c:pt idx="62">
                  <c:v>97/03/17</c:v>
                </c:pt>
                <c:pt idx="63">
                  <c:v>97/03/24</c:v>
                </c:pt>
                <c:pt idx="64">
                  <c:v>97/03/31</c:v>
                </c:pt>
                <c:pt idx="65">
                  <c:v>97/04/07</c:v>
                </c:pt>
                <c:pt idx="66">
                  <c:v>97/04/14</c:v>
                </c:pt>
                <c:pt idx="67">
                  <c:v>97/04/21</c:v>
                </c:pt>
                <c:pt idx="68">
                  <c:v>97/04/28</c:v>
                </c:pt>
                <c:pt idx="69">
                  <c:v>97/05/04</c:v>
                </c:pt>
                <c:pt idx="70">
                  <c:v>97/05/11</c:v>
                </c:pt>
                <c:pt idx="71">
                  <c:v>97/05/18</c:v>
                </c:pt>
                <c:pt idx="72">
                  <c:v>97/05/25</c:v>
                </c:pt>
                <c:pt idx="73">
                  <c:v>97/06/01</c:v>
                </c:pt>
                <c:pt idx="74">
                  <c:v>97/06/08</c:v>
                </c:pt>
                <c:pt idx="75">
                  <c:v>97/06/15</c:v>
                </c:pt>
                <c:pt idx="76">
                  <c:v>97/06/22</c:v>
                </c:pt>
                <c:pt idx="77">
                  <c:v>97/06/29</c:v>
                </c:pt>
                <c:pt idx="78">
                  <c:v>97/07/05</c:v>
                </c:pt>
                <c:pt idx="79">
                  <c:v>97/07/12</c:v>
                </c:pt>
                <c:pt idx="80">
                  <c:v>97/07/19</c:v>
                </c:pt>
                <c:pt idx="81">
                  <c:v>97/07/26</c:v>
                </c:pt>
              </c:strCache>
            </c:strRef>
          </c:cat>
          <c:val>
            <c:numRef>
              <c:f>Sheet1!$D$60:$CG$60</c:f>
              <c:numCache>
                <c:formatCode>0.0</c:formatCode>
                <c:ptCount val="82"/>
                <c:pt idx="0">
                  <c:v>44.352317519801474</c:v>
                </c:pt>
                <c:pt idx="1">
                  <c:v>44.548524031479232</c:v>
                </c:pt>
                <c:pt idx="2">
                  <c:v>44.615549241598863</c:v>
                </c:pt>
                <c:pt idx="3">
                  <c:v>44.593205439578213</c:v>
                </c:pt>
                <c:pt idx="4">
                  <c:v>44.823354122307393</c:v>
                </c:pt>
                <c:pt idx="5">
                  <c:v>44.893970808186012</c:v>
                </c:pt>
                <c:pt idx="6">
                  <c:v>45.088535979066052</c:v>
                </c:pt>
                <c:pt idx="7">
                  <c:v>44.772520323261553</c:v>
                </c:pt>
                <c:pt idx="8">
                  <c:v>45.201152861882782</c:v>
                </c:pt>
                <c:pt idx="9">
                  <c:v>45.39048639878547</c:v>
                </c:pt>
                <c:pt idx="10">
                  <c:v>45.62331084079706</c:v>
                </c:pt>
                <c:pt idx="11">
                  <c:v>45.565258973549511</c:v>
                </c:pt>
                <c:pt idx="12">
                  <c:v>45.632813298618473</c:v>
                </c:pt>
                <c:pt idx="13">
                  <c:v>46.133655327423568</c:v>
                </c:pt>
                <c:pt idx="14">
                  <c:v>46.149032760109293</c:v>
                </c:pt>
                <c:pt idx="15">
                  <c:v>45.426494209823645</c:v>
                </c:pt>
                <c:pt idx="16">
                  <c:v>45.128695757301763</c:v>
                </c:pt>
                <c:pt idx="17">
                  <c:v>45.436678456838955</c:v>
                </c:pt>
                <c:pt idx="18">
                  <c:v>45.519005599918465</c:v>
                </c:pt>
                <c:pt idx="19">
                  <c:v>45.667209676451428</c:v>
                </c:pt>
                <c:pt idx="20">
                  <c:v>45.515120438238597</c:v>
                </c:pt>
                <c:pt idx="21">
                  <c:v>45.436412988146166</c:v>
                </c:pt>
                <c:pt idx="22">
                  <c:v>36.459293933621808</c:v>
                </c:pt>
                <c:pt idx="23">
                  <c:v>35.798855879673113</c:v>
                </c:pt>
                <c:pt idx="24">
                  <c:v>35.573213712865552</c:v>
                </c:pt>
                <c:pt idx="25">
                  <c:v>34.862112570060383</c:v>
                </c:pt>
                <c:pt idx="26">
                  <c:v>34.575002020294029</c:v>
                </c:pt>
                <c:pt idx="27">
                  <c:v>34.426503517302244</c:v>
                </c:pt>
                <c:pt idx="28">
                  <c:v>33.867348847286394</c:v>
                </c:pt>
                <c:pt idx="29">
                  <c:v>33.420632354424114</c:v>
                </c:pt>
                <c:pt idx="30">
                  <c:v>33.87474535229434</c:v>
                </c:pt>
                <c:pt idx="31">
                  <c:v>33.719167476948755</c:v>
                </c:pt>
                <c:pt idx="32">
                  <c:v>33.643489948112574</c:v>
                </c:pt>
                <c:pt idx="33">
                  <c:v>33.458238834875466</c:v>
                </c:pt>
                <c:pt idx="34">
                  <c:v>33.455243676260018</c:v>
                </c:pt>
                <c:pt idx="35">
                  <c:v>33.156370169826545</c:v>
                </c:pt>
                <c:pt idx="36">
                  <c:v>32.98080897750193</c:v>
                </c:pt>
                <c:pt idx="37">
                  <c:v>32.77815919856203</c:v>
                </c:pt>
                <c:pt idx="38">
                  <c:v>32.648759322919574</c:v>
                </c:pt>
                <c:pt idx="39">
                  <c:v>32.549732155354761</c:v>
                </c:pt>
                <c:pt idx="40">
                  <c:v>32.338619543221867</c:v>
                </c:pt>
                <c:pt idx="41">
                  <c:v>32.265789847423044</c:v>
                </c:pt>
                <c:pt idx="42">
                  <c:v>31.937240051191203</c:v>
                </c:pt>
                <c:pt idx="43">
                  <c:v>32.141143530161678</c:v>
                </c:pt>
                <c:pt idx="44">
                  <c:v>31.870483829858991</c:v>
                </c:pt>
                <c:pt idx="45">
                  <c:v>31.842422064089906</c:v>
                </c:pt>
                <c:pt idx="46">
                  <c:v>31.661420984609329</c:v>
                </c:pt>
                <c:pt idx="47">
                  <c:v>29.611720618347505</c:v>
                </c:pt>
                <c:pt idx="48">
                  <c:v>26.357248968708731</c:v>
                </c:pt>
                <c:pt idx="49">
                  <c:v>26.057278924459297</c:v>
                </c:pt>
                <c:pt idx="50">
                  <c:v>26.039532546802789</c:v>
                </c:pt>
                <c:pt idx="51">
                  <c:v>26.34099678231102</c:v>
                </c:pt>
                <c:pt idx="52">
                  <c:v>27.040141119658795</c:v>
                </c:pt>
                <c:pt idx="53">
                  <c:v>27.222110008099616</c:v>
                </c:pt>
                <c:pt idx="54">
                  <c:v>27.26381325701</c:v>
                </c:pt>
                <c:pt idx="55">
                  <c:v>27.321177604348115</c:v>
                </c:pt>
                <c:pt idx="56">
                  <c:v>27.567730152833729</c:v>
                </c:pt>
                <c:pt idx="57">
                  <c:v>27.546009094460029</c:v>
                </c:pt>
                <c:pt idx="58">
                  <c:v>27.537788166160595</c:v>
                </c:pt>
                <c:pt idx="59">
                  <c:v>27.528887602048208</c:v>
                </c:pt>
                <c:pt idx="60">
                  <c:v>27.804843152295554</c:v>
                </c:pt>
                <c:pt idx="61">
                  <c:v>28.011556591429887</c:v>
                </c:pt>
                <c:pt idx="62">
                  <c:v>28.158815972779728</c:v>
                </c:pt>
                <c:pt idx="63">
                  <c:v>28.030628102338842</c:v>
                </c:pt>
                <c:pt idx="64">
                  <c:v>28.409016142060889</c:v>
                </c:pt>
                <c:pt idx="65">
                  <c:v>28.90677334152431</c:v>
                </c:pt>
                <c:pt idx="66">
                  <c:v>28.873972768844158</c:v>
                </c:pt>
                <c:pt idx="67">
                  <c:v>28.904845102811091</c:v>
                </c:pt>
                <c:pt idx="68">
                  <c:v>28.844159647494131</c:v>
                </c:pt>
                <c:pt idx="69">
                  <c:v>29.188691205644087</c:v>
                </c:pt>
                <c:pt idx="70">
                  <c:v>29.539760998245825</c:v>
                </c:pt>
                <c:pt idx="71">
                  <c:v>29.531798349967687</c:v>
                </c:pt>
                <c:pt idx="72">
                  <c:v>29.43911864110612</c:v>
                </c:pt>
                <c:pt idx="73">
                  <c:v>29.832210582882102</c:v>
                </c:pt>
                <c:pt idx="74">
                  <c:v>30.070648700137607</c:v>
                </c:pt>
                <c:pt idx="75">
                  <c:v>29.893550287637517</c:v>
                </c:pt>
                <c:pt idx="76">
                  <c:v>30.262558152176126</c:v>
                </c:pt>
                <c:pt idx="77">
                  <c:v>30.179195559126899</c:v>
                </c:pt>
                <c:pt idx="78">
                  <c:v>30.508105892751686</c:v>
                </c:pt>
                <c:pt idx="79">
                  <c:v>31.085398979323536</c:v>
                </c:pt>
                <c:pt idx="80">
                  <c:v>30.914898614884656</c:v>
                </c:pt>
                <c:pt idx="81">
                  <c:v>30.652084724179868</c:v>
                </c:pt>
              </c:numCache>
            </c:numRef>
          </c:val>
        </c:ser>
        <c:ser>
          <c:idx val="2"/>
          <c:order val="1"/>
          <c:tx>
            <c:strRef>
              <c:f>Sheet1!$B$56</c:f>
              <c:strCache>
                <c:ptCount val="1"/>
                <c:pt idx="0">
                  <c:v>سپرده سرمايه گذاري بلند مدت يكساله</c:v>
                </c:pt>
              </c:strCache>
            </c:strRef>
          </c:tx>
          <c:spPr>
            <a:ln w="19050"/>
          </c:spPr>
          <c:marker>
            <c:symbol val="triangle"/>
            <c:size val="5"/>
          </c:marker>
          <c:dLbls>
            <c:dLbl>
              <c:idx val="21"/>
              <c:layout>
                <c:manualLayout>
                  <c:x val="-3.3072785356738438E-2"/>
                  <c:y val="3.2205534878211491E-2"/>
                </c:manualLayout>
              </c:layout>
              <c:showVal val="1"/>
            </c:dLbl>
            <c:dLbl>
              <c:idx val="22"/>
              <c:layout>
                <c:manualLayout>
                  <c:x val="6.1781275789455704E-4"/>
                  <c:y val="2.3516062867438427E-3"/>
                </c:manualLayout>
              </c:layout>
              <c:showVal val="1"/>
            </c:dLbl>
            <c:dLbl>
              <c:idx val="46"/>
              <c:layout>
                <c:manualLayout>
                  <c:x val="-1.5510746731664082E-2"/>
                  <c:y val="3.1670625494853666E-2"/>
                </c:manualLayout>
              </c:layout>
              <c:showVal val="1"/>
            </c:dLbl>
            <c:dLbl>
              <c:idx val="49"/>
              <c:layout>
                <c:manualLayout>
                  <c:x val="-4.9150747359770812E-2"/>
                  <c:y val="-3.1372622365197222E-2"/>
                </c:manualLayout>
              </c:layout>
              <c:showVal val="1"/>
            </c:dLbl>
            <c:dLbl>
              <c:idx val="81"/>
              <c:layout>
                <c:manualLayout>
                  <c:x val="-3.8255567632045996E-2"/>
                  <c:y val="3.9738565363681984E-2"/>
                </c:manualLayout>
              </c:layout>
              <c:showVal val="1"/>
            </c:dLbl>
            <c:delete val="1"/>
            <c:numFmt formatCode="0.0[$-3010000]" sourceLinked="0"/>
            <c:txPr>
              <a:bodyPr/>
              <a:lstStyle/>
              <a:p>
                <a:pPr>
                  <a:defRPr b="1">
                    <a:cs typeface="Nazanin" pitchFamily="2" charset="-78"/>
                  </a:defRPr>
                </a:pPr>
                <a:endParaRPr lang="fa-IR"/>
              </a:p>
            </c:txPr>
          </c:dLbls>
          <c:cat>
            <c:strRef>
              <c:f>Sheet1!$D$53:$CG$53</c:f>
              <c:strCache>
                <c:ptCount val="82"/>
                <c:pt idx="0">
                  <c:v>96/01/10</c:v>
                </c:pt>
                <c:pt idx="1">
                  <c:v>96/01/17</c:v>
                </c:pt>
                <c:pt idx="2">
                  <c:v>96/01/24</c:v>
                </c:pt>
                <c:pt idx="3">
                  <c:v>96/01/31</c:v>
                </c:pt>
                <c:pt idx="4">
                  <c:v>96/02/07</c:v>
                </c:pt>
                <c:pt idx="5">
                  <c:v>96/02/14</c:v>
                </c:pt>
                <c:pt idx="6">
                  <c:v>96/02/21</c:v>
                </c:pt>
                <c:pt idx="7">
                  <c:v>96/02/28</c:v>
                </c:pt>
                <c:pt idx="8">
                  <c:v>96/03/04</c:v>
                </c:pt>
                <c:pt idx="9">
                  <c:v>96/03/11</c:v>
                </c:pt>
                <c:pt idx="10">
                  <c:v>96/03/18</c:v>
                </c:pt>
                <c:pt idx="11">
                  <c:v>96/03/25</c:v>
                </c:pt>
                <c:pt idx="12">
                  <c:v>96/04/01</c:v>
                </c:pt>
                <c:pt idx="13">
                  <c:v>96/04/8</c:v>
                </c:pt>
                <c:pt idx="14">
                  <c:v>96/04/15</c:v>
                </c:pt>
                <c:pt idx="15">
                  <c:v>96/04/22</c:v>
                </c:pt>
                <c:pt idx="16">
                  <c:v>96/04/29</c:v>
                </c:pt>
                <c:pt idx="17">
                  <c:v>96/05/05</c:v>
                </c:pt>
                <c:pt idx="18">
                  <c:v>96/05/12</c:v>
                </c:pt>
                <c:pt idx="19">
                  <c:v>96/05/19</c:v>
                </c:pt>
                <c:pt idx="20">
                  <c:v>96/05/26</c:v>
                </c:pt>
                <c:pt idx="21">
                  <c:v>96/06/02</c:v>
                </c:pt>
                <c:pt idx="22">
                  <c:v>96/06/09</c:v>
                </c:pt>
                <c:pt idx="23">
                  <c:v>96/06/16</c:v>
                </c:pt>
                <c:pt idx="24">
                  <c:v>96/06/23</c:v>
                </c:pt>
                <c:pt idx="25">
                  <c:v>96/06/30</c:v>
                </c:pt>
                <c:pt idx="26">
                  <c:v>96/07/06</c:v>
                </c:pt>
                <c:pt idx="27">
                  <c:v>96/07/13</c:v>
                </c:pt>
                <c:pt idx="28">
                  <c:v>96/07/20</c:v>
                </c:pt>
                <c:pt idx="29">
                  <c:v>96/07/27</c:v>
                </c:pt>
                <c:pt idx="30">
                  <c:v>96/08/04</c:v>
                </c:pt>
                <c:pt idx="31">
                  <c:v>96/08/11</c:v>
                </c:pt>
                <c:pt idx="32">
                  <c:v>96/08/18</c:v>
                </c:pt>
                <c:pt idx="33">
                  <c:v>96/08/25</c:v>
                </c:pt>
                <c:pt idx="34">
                  <c:v>96/09/02</c:v>
                </c:pt>
                <c:pt idx="35">
                  <c:v>96/09/09</c:v>
                </c:pt>
                <c:pt idx="36">
                  <c:v>96/09/16</c:v>
                </c:pt>
                <c:pt idx="37">
                  <c:v>96/09/23</c:v>
                </c:pt>
                <c:pt idx="38">
                  <c:v>96/09/30</c:v>
                </c:pt>
                <c:pt idx="39">
                  <c:v>96/10/07</c:v>
                </c:pt>
                <c:pt idx="40">
                  <c:v>96/10/14</c:v>
                </c:pt>
                <c:pt idx="41">
                  <c:v>96/10/21</c:v>
                </c:pt>
                <c:pt idx="42">
                  <c:v>96/10/28</c:v>
                </c:pt>
                <c:pt idx="43">
                  <c:v>96/11/05</c:v>
                </c:pt>
                <c:pt idx="44">
                  <c:v>96/11/12</c:v>
                </c:pt>
                <c:pt idx="45">
                  <c:v>96/11/19</c:v>
                </c:pt>
                <c:pt idx="46">
                  <c:v>96/11/26</c:v>
                </c:pt>
                <c:pt idx="47">
                  <c:v>96/12/03</c:v>
                </c:pt>
                <c:pt idx="48">
                  <c:v>96/12/10</c:v>
                </c:pt>
                <c:pt idx="49">
                  <c:v>96/12/17</c:v>
                </c:pt>
                <c:pt idx="50">
                  <c:v>96/12/24</c:v>
                </c:pt>
                <c:pt idx="51">
                  <c:v>96/12/28</c:v>
                </c:pt>
                <c:pt idx="52">
                  <c:v>97/01/09</c:v>
                </c:pt>
                <c:pt idx="53">
                  <c:v>97/01/16</c:v>
                </c:pt>
                <c:pt idx="54">
                  <c:v>97/01/23</c:v>
                </c:pt>
                <c:pt idx="55">
                  <c:v>97/01/30</c:v>
                </c:pt>
                <c:pt idx="56">
                  <c:v>97/02/06</c:v>
                </c:pt>
                <c:pt idx="57">
                  <c:v>97/02/13</c:v>
                </c:pt>
                <c:pt idx="58">
                  <c:v>97/02/20</c:v>
                </c:pt>
                <c:pt idx="59">
                  <c:v>97/02/27</c:v>
                </c:pt>
                <c:pt idx="60">
                  <c:v>97/03/03</c:v>
                </c:pt>
                <c:pt idx="61">
                  <c:v>97/03/10</c:v>
                </c:pt>
                <c:pt idx="62">
                  <c:v>97/03/17</c:v>
                </c:pt>
                <c:pt idx="63">
                  <c:v>97/03/24</c:v>
                </c:pt>
                <c:pt idx="64">
                  <c:v>97/03/31</c:v>
                </c:pt>
                <c:pt idx="65">
                  <c:v>97/04/07</c:v>
                </c:pt>
                <c:pt idx="66">
                  <c:v>97/04/14</c:v>
                </c:pt>
                <c:pt idx="67">
                  <c:v>97/04/21</c:v>
                </c:pt>
                <c:pt idx="68">
                  <c:v>97/04/28</c:v>
                </c:pt>
                <c:pt idx="69">
                  <c:v>97/05/04</c:v>
                </c:pt>
                <c:pt idx="70">
                  <c:v>97/05/11</c:v>
                </c:pt>
                <c:pt idx="71">
                  <c:v>97/05/18</c:v>
                </c:pt>
                <c:pt idx="72">
                  <c:v>97/05/25</c:v>
                </c:pt>
                <c:pt idx="73">
                  <c:v>97/06/01</c:v>
                </c:pt>
                <c:pt idx="74">
                  <c:v>97/06/08</c:v>
                </c:pt>
                <c:pt idx="75">
                  <c:v>97/06/15</c:v>
                </c:pt>
                <c:pt idx="76">
                  <c:v>97/06/22</c:v>
                </c:pt>
                <c:pt idx="77">
                  <c:v>97/06/29</c:v>
                </c:pt>
                <c:pt idx="78">
                  <c:v>97/07/05</c:v>
                </c:pt>
                <c:pt idx="79">
                  <c:v>97/07/12</c:v>
                </c:pt>
                <c:pt idx="80">
                  <c:v>97/07/19</c:v>
                </c:pt>
                <c:pt idx="81">
                  <c:v>97/07/26</c:v>
                </c:pt>
              </c:strCache>
            </c:strRef>
          </c:cat>
          <c:val>
            <c:numRef>
              <c:f>Sheet1!$D$56:$CG$56</c:f>
              <c:numCache>
                <c:formatCode>0.0</c:formatCode>
                <c:ptCount val="82"/>
                <c:pt idx="0">
                  <c:v>34.226781074280645</c:v>
                </c:pt>
                <c:pt idx="1">
                  <c:v>34.340780109752721</c:v>
                </c:pt>
                <c:pt idx="2">
                  <c:v>34.446754894013921</c:v>
                </c:pt>
                <c:pt idx="3">
                  <c:v>34.089780136832779</c:v>
                </c:pt>
                <c:pt idx="4">
                  <c:v>34.119187902276074</c:v>
                </c:pt>
                <c:pt idx="5">
                  <c:v>34.256833764110979</c:v>
                </c:pt>
                <c:pt idx="6">
                  <c:v>34.31155537601547</c:v>
                </c:pt>
                <c:pt idx="7">
                  <c:v>33.969442938465413</c:v>
                </c:pt>
                <c:pt idx="8">
                  <c:v>34.018513398264311</c:v>
                </c:pt>
                <c:pt idx="9">
                  <c:v>34.022378285387362</c:v>
                </c:pt>
                <c:pt idx="10">
                  <c:v>34.068367264806675</c:v>
                </c:pt>
                <c:pt idx="11">
                  <c:v>34.016915013650973</c:v>
                </c:pt>
                <c:pt idx="12">
                  <c:v>33.541621793979864</c:v>
                </c:pt>
                <c:pt idx="13">
                  <c:v>33.516979913844075</c:v>
                </c:pt>
                <c:pt idx="14">
                  <c:v>33.692517558142811</c:v>
                </c:pt>
                <c:pt idx="15">
                  <c:v>34.612881865461965</c:v>
                </c:pt>
                <c:pt idx="16">
                  <c:v>34.551295539670001</c:v>
                </c:pt>
                <c:pt idx="17">
                  <c:v>34.462463986269952</c:v>
                </c:pt>
                <c:pt idx="18">
                  <c:v>34.590564285224545</c:v>
                </c:pt>
                <c:pt idx="19">
                  <c:v>34.588534730168135</c:v>
                </c:pt>
                <c:pt idx="20">
                  <c:v>34.551128545781999</c:v>
                </c:pt>
                <c:pt idx="21">
                  <c:v>34.465615194234992</c:v>
                </c:pt>
                <c:pt idx="22">
                  <c:v>43.737791360501063</c:v>
                </c:pt>
                <c:pt idx="23">
                  <c:v>44.658297616033146</c:v>
                </c:pt>
                <c:pt idx="24">
                  <c:v>44.903896661732418</c:v>
                </c:pt>
                <c:pt idx="25">
                  <c:v>44.963815011931011</c:v>
                </c:pt>
                <c:pt idx="26">
                  <c:v>45.832676398957268</c:v>
                </c:pt>
                <c:pt idx="27">
                  <c:v>46.060435720168471</c:v>
                </c:pt>
                <c:pt idx="28">
                  <c:v>46.67044431517553</c:v>
                </c:pt>
                <c:pt idx="29">
                  <c:v>47.164020011966244</c:v>
                </c:pt>
                <c:pt idx="30">
                  <c:v>46.643611050486413</c:v>
                </c:pt>
                <c:pt idx="31">
                  <c:v>46.865195916335146</c:v>
                </c:pt>
                <c:pt idx="32">
                  <c:v>47.219140176971408</c:v>
                </c:pt>
                <c:pt idx="33">
                  <c:v>47.084490567239804</c:v>
                </c:pt>
                <c:pt idx="34">
                  <c:v>46.918242572993194</c:v>
                </c:pt>
                <c:pt idx="35">
                  <c:v>47.397272404606255</c:v>
                </c:pt>
                <c:pt idx="36">
                  <c:v>47.671034405383921</c:v>
                </c:pt>
                <c:pt idx="37">
                  <c:v>48.013670455708272</c:v>
                </c:pt>
                <c:pt idx="38">
                  <c:v>47.548779143543328</c:v>
                </c:pt>
                <c:pt idx="39">
                  <c:v>48.118259450059405</c:v>
                </c:pt>
                <c:pt idx="40">
                  <c:v>48.337117969473951</c:v>
                </c:pt>
                <c:pt idx="41">
                  <c:v>48.551317164696641</c:v>
                </c:pt>
                <c:pt idx="42">
                  <c:v>48.189925640788481</c:v>
                </c:pt>
                <c:pt idx="43">
                  <c:v>48.326866169221844</c:v>
                </c:pt>
                <c:pt idx="44">
                  <c:v>48.633840167699027</c:v>
                </c:pt>
                <c:pt idx="45">
                  <c:v>48.62275545428357</c:v>
                </c:pt>
                <c:pt idx="46">
                  <c:v>48.844278082846088</c:v>
                </c:pt>
                <c:pt idx="47">
                  <c:v>50.52599582681799</c:v>
                </c:pt>
                <c:pt idx="48">
                  <c:v>54.200212664469582</c:v>
                </c:pt>
                <c:pt idx="49">
                  <c:v>54.383369017151999</c:v>
                </c:pt>
                <c:pt idx="50">
                  <c:v>53.897183551994637</c:v>
                </c:pt>
                <c:pt idx="51">
                  <c:v>53.747234522939763</c:v>
                </c:pt>
                <c:pt idx="52">
                  <c:v>53.708632255095559</c:v>
                </c:pt>
                <c:pt idx="53">
                  <c:v>53.863237194217085</c:v>
                </c:pt>
                <c:pt idx="54">
                  <c:v>53.818155878724561</c:v>
                </c:pt>
                <c:pt idx="55">
                  <c:v>53.502400337119461</c:v>
                </c:pt>
                <c:pt idx="56">
                  <c:v>53.483900086417194</c:v>
                </c:pt>
                <c:pt idx="57">
                  <c:v>53.517325735292914</c:v>
                </c:pt>
                <c:pt idx="58">
                  <c:v>53.466193625406</c:v>
                </c:pt>
                <c:pt idx="59">
                  <c:v>53.251533998479395</c:v>
                </c:pt>
                <c:pt idx="60">
                  <c:v>52.674250338078828</c:v>
                </c:pt>
                <c:pt idx="61">
                  <c:v>52.720014056974946</c:v>
                </c:pt>
                <c:pt idx="62">
                  <c:v>52.682907243015002</c:v>
                </c:pt>
                <c:pt idx="63">
                  <c:v>52.146858166333885</c:v>
                </c:pt>
                <c:pt idx="64">
                  <c:v>51.741361192866194</c:v>
                </c:pt>
                <c:pt idx="65">
                  <c:v>51.501810972463424</c:v>
                </c:pt>
                <c:pt idx="66">
                  <c:v>51.571727030435291</c:v>
                </c:pt>
                <c:pt idx="67">
                  <c:v>51.707013469083194</c:v>
                </c:pt>
                <c:pt idx="68">
                  <c:v>51.240840432624957</c:v>
                </c:pt>
                <c:pt idx="69">
                  <c:v>50.662746002649953</c:v>
                </c:pt>
                <c:pt idx="70">
                  <c:v>50.272362555241394</c:v>
                </c:pt>
                <c:pt idx="71">
                  <c:v>50.369111151526056</c:v>
                </c:pt>
                <c:pt idx="72">
                  <c:v>50.280013905641425</c:v>
                </c:pt>
                <c:pt idx="73">
                  <c:v>49.450054073881844</c:v>
                </c:pt>
                <c:pt idx="74">
                  <c:v>49.419279461605818</c:v>
                </c:pt>
                <c:pt idx="75">
                  <c:v>49.464312576496766</c:v>
                </c:pt>
                <c:pt idx="76">
                  <c:v>49.097600482067847</c:v>
                </c:pt>
                <c:pt idx="77">
                  <c:v>48.424950170556293</c:v>
                </c:pt>
                <c:pt idx="78">
                  <c:v>48.153785991404973</c:v>
                </c:pt>
                <c:pt idx="79">
                  <c:v>48.106225422282094</c:v>
                </c:pt>
                <c:pt idx="80">
                  <c:v>48.553564523639203</c:v>
                </c:pt>
                <c:pt idx="81">
                  <c:v>48.808473040250092</c:v>
                </c:pt>
              </c:numCache>
            </c:numRef>
          </c:val>
        </c:ser>
        <c:marker val="1"/>
        <c:axId val="62260736"/>
        <c:axId val="62262272"/>
      </c:lineChart>
      <c:lineChart>
        <c:grouping val="standard"/>
        <c:ser>
          <c:idx val="1"/>
          <c:order val="2"/>
          <c:tx>
            <c:strRef>
              <c:f>Sheet1!$B$61</c:f>
              <c:strCache>
                <c:ptCount val="1"/>
                <c:pt idx="0">
                  <c:v>سپرده‌هاي ديداري</c:v>
                </c:pt>
              </c:strCache>
            </c:strRef>
          </c:tx>
          <c:spPr>
            <a:ln w="19050"/>
          </c:spPr>
          <c:marker>
            <c:symbol val="square"/>
            <c:size val="4"/>
          </c:marker>
          <c:dLbls>
            <c:dLbl>
              <c:idx val="78"/>
              <c:layout>
                <c:manualLayout>
                  <c:x val="-3.0057945996607612E-2"/>
                  <c:y val="-3.1372551602906834E-2"/>
                </c:manualLayout>
              </c:layout>
              <c:showVal val="1"/>
            </c:dLbl>
            <c:dLbl>
              <c:idx val="81"/>
              <c:layout>
                <c:manualLayout>
                  <c:x val="-3.1424216269180641E-2"/>
                  <c:y val="-2.9281048162713274E-2"/>
                </c:manualLayout>
              </c:layout>
              <c:showVal val="1"/>
            </c:dLbl>
            <c:delete val="1"/>
            <c:numFmt formatCode="0.0[$-3010000]" sourceLinked="0"/>
            <c:txPr>
              <a:bodyPr/>
              <a:lstStyle/>
              <a:p>
                <a:pPr>
                  <a:defRPr b="1">
                    <a:cs typeface="Nazanin" pitchFamily="2" charset="-78"/>
                  </a:defRPr>
                </a:pPr>
                <a:endParaRPr lang="fa-IR"/>
              </a:p>
            </c:txPr>
          </c:dLbls>
          <c:cat>
            <c:strRef>
              <c:f>Sheet1!$D$53:$CG$53</c:f>
              <c:strCache>
                <c:ptCount val="82"/>
                <c:pt idx="0">
                  <c:v>96/01/10</c:v>
                </c:pt>
                <c:pt idx="1">
                  <c:v>96/01/17</c:v>
                </c:pt>
                <c:pt idx="2">
                  <c:v>96/01/24</c:v>
                </c:pt>
                <c:pt idx="3">
                  <c:v>96/01/31</c:v>
                </c:pt>
                <c:pt idx="4">
                  <c:v>96/02/07</c:v>
                </c:pt>
                <c:pt idx="5">
                  <c:v>96/02/14</c:v>
                </c:pt>
                <c:pt idx="6">
                  <c:v>96/02/21</c:v>
                </c:pt>
                <c:pt idx="7">
                  <c:v>96/02/28</c:v>
                </c:pt>
                <c:pt idx="8">
                  <c:v>96/03/04</c:v>
                </c:pt>
                <c:pt idx="9">
                  <c:v>96/03/11</c:v>
                </c:pt>
                <c:pt idx="10">
                  <c:v>96/03/18</c:v>
                </c:pt>
                <c:pt idx="11">
                  <c:v>96/03/25</c:v>
                </c:pt>
                <c:pt idx="12">
                  <c:v>96/04/01</c:v>
                </c:pt>
                <c:pt idx="13">
                  <c:v>96/04/8</c:v>
                </c:pt>
                <c:pt idx="14">
                  <c:v>96/04/15</c:v>
                </c:pt>
                <c:pt idx="15">
                  <c:v>96/04/22</c:v>
                </c:pt>
                <c:pt idx="16">
                  <c:v>96/04/29</c:v>
                </c:pt>
                <c:pt idx="17">
                  <c:v>96/05/05</c:v>
                </c:pt>
                <c:pt idx="18">
                  <c:v>96/05/12</c:v>
                </c:pt>
                <c:pt idx="19">
                  <c:v>96/05/19</c:v>
                </c:pt>
                <c:pt idx="20">
                  <c:v>96/05/26</c:v>
                </c:pt>
                <c:pt idx="21">
                  <c:v>96/06/02</c:v>
                </c:pt>
                <c:pt idx="22">
                  <c:v>96/06/09</c:v>
                </c:pt>
                <c:pt idx="23">
                  <c:v>96/06/16</c:v>
                </c:pt>
                <c:pt idx="24">
                  <c:v>96/06/23</c:v>
                </c:pt>
                <c:pt idx="25">
                  <c:v>96/06/30</c:v>
                </c:pt>
                <c:pt idx="26">
                  <c:v>96/07/06</c:v>
                </c:pt>
                <c:pt idx="27">
                  <c:v>96/07/13</c:v>
                </c:pt>
                <c:pt idx="28">
                  <c:v>96/07/20</c:v>
                </c:pt>
                <c:pt idx="29">
                  <c:v>96/07/27</c:v>
                </c:pt>
                <c:pt idx="30">
                  <c:v>96/08/04</c:v>
                </c:pt>
                <c:pt idx="31">
                  <c:v>96/08/11</c:v>
                </c:pt>
                <c:pt idx="32">
                  <c:v>96/08/18</c:v>
                </c:pt>
                <c:pt idx="33">
                  <c:v>96/08/25</c:v>
                </c:pt>
                <c:pt idx="34">
                  <c:v>96/09/02</c:v>
                </c:pt>
                <c:pt idx="35">
                  <c:v>96/09/09</c:v>
                </c:pt>
                <c:pt idx="36">
                  <c:v>96/09/16</c:v>
                </c:pt>
                <c:pt idx="37">
                  <c:v>96/09/23</c:v>
                </c:pt>
                <c:pt idx="38">
                  <c:v>96/09/30</c:v>
                </c:pt>
                <c:pt idx="39">
                  <c:v>96/10/07</c:v>
                </c:pt>
                <c:pt idx="40">
                  <c:v>96/10/14</c:v>
                </c:pt>
                <c:pt idx="41">
                  <c:v>96/10/21</c:v>
                </c:pt>
                <c:pt idx="42">
                  <c:v>96/10/28</c:v>
                </c:pt>
                <c:pt idx="43">
                  <c:v>96/11/05</c:v>
                </c:pt>
                <c:pt idx="44">
                  <c:v>96/11/12</c:v>
                </c:pt>
                <c:pt idx="45">
                  <c:v>96/11/19</c:v>
                </c:pt>
                <c:pt idx="46">
                  <c:v>96/11/26</c:v>
                </c:pt>
                <c:pt idx="47">
                  <c:v>96/12/03</c:v>
                </c:pt>
                <c:pt idx="48">
                  <c:v>96/12/10</c:v>
                </c:pt>
                <c:pt idx="49">
                  <c:v>96/12/17</c:v>
                </c:pt>
                <c:pt idx="50">
                  <c:v>96/12/24</c:v>
                </c:pt>
                <c:pt idx="51">
                  <c:v>96/12/28</c:v>
                </c:pt>
                <c:pt idx="52">
                  <c:v>97/01/09</c:v>
                </c:pt>
                <c:pt idx="53">
                  <c:v>97/01/16</c:v>
                </c:pt>
                <c:pt idx="54">
                  <c:v>97/01/23</c:v>
                </c:pt>
                <c:pt idx="55">
                  <c:v>97/01/30</c:v>
                </c:pt>
                <c:pt idx="56">
                  <c:v>97/02/06</c:v>
                </c:pt>
                <c:pt idx="57">
                  <c:v>97/02/13</c:v>
                </c:pt>
                <c:pt idx="58">
                  <c:v>97/02/20</c:v>
                </c:pt>
                <c:pt idx="59">
                  <c:v>97/02/27</c:v>
                </c:pt>
                <c:pt idx="60">
                  <c:v>97/03/03</c:v>
                </c:pt>
                <c:pt idx="61">
                  <c:v>97/03/10</c:v>
                </c:pt>
                <c:pt idx="62">
                  <c:v>97/03/17</c:v>
                </c:pt>
                <c:pt idx="63">
                  <c:v>97/03/24</c:v>
                </c:pt>
                <c:pt idx="64">
                  <c:v>97/03/31</c:v>
                </c:pt>
                <c:pt idx="65">
                  <c:v>97/04/07</c:v>
                </c:pt>
                <c:pt idx="66">
                  <c:v>97/04/14</c:v>
                </c:pt>
                <c:pt idx="67">
                  <c:v>97/04/21</c:v>
                </c:pt>
                <c:pt idx="68">
                  <c:v>97/04/28</c:v>
                </c:pt>
                <c:pt idx="69">
                  <c:v>97/05/04</c:v>
                </c:pt>
                <c:pt idx="70">
                  <c:v>97/05/11</c:v>
                </c:pt>
                <c:pt idx="71">
                  <c:v>97/05/18</c:v>
                </c:pt>
                <c:pt idx="72">
                  <c:v>97/05/25</c:v>
                </c:pt>
                <c:pt idx="73">
                  <c:v>97/06/01</c:v>
                </c:pt>
                <c:pt idx="74">
                  <c:v>97/06/08</c:v>
                </c:pt>
                <c:pt idx="75">
                  <c:v>97/06/15</c:v>
                </c:pt>
                <c:pt idx="76">
                  <c:v>97/06/22</c:v>
                </c:pt>
                <c:pt idx="77">
                  <c:v>97/06/29</c:v>
                </c:pt>
                <c:pt idx="78">
                  <c:v>97/07/05</c:v>
                </c:pt>
                <c:pt idx="79">
                  <c:v>97/07/12</c:v>
                </c:pt>
                <c:pt idx="80">
                  <c:v>97/07/19</c:v>
                </c:pt>
                <c:pt idx="81">
                  <c:v>97/07/26</c:v>
                </c:pt>
              </c:strCache>
            </c:strRef>
          </c:cat>
          <c:val>
            <c:numRef>
              <c:f>Sheet1!$D$61:$CG$61</c:f>
              <c:numCache>
                <c:formatCode>0.0</c:formatCode>
                <c:ptCount val="82"/>
                <c:pt idx="0">
                  <c:v>9.6364018327691774</c:v>
                </c:pt>
                <c:pt idx="1">
                  <c:v>9.521380617920471</c:v>
                </c:pt>
                <c:pt idx="2">
                  <c:v>9.5152665921944024</c:v>
                </c:pt>
                <c:pt idx="3">
                  <c:v>9.7851127491836696</c:v>
                </c:pt>
                <c:pt idx="4">
                  <c:v>9.7093184851890939</c:v>
                </c:pt>
                <c:pt idx="5">
                  <c:v>9.7570313677434495</c:v>
                </c:pt>
                <c:pt idx="6">
                  <c:v>9.6342847397590123</c:v>
                </c:pt>
                <c:pt idx="7">
                  <c:v>10.044387863048465</c:v>
                </c:pt>
                <c:pt idx="8">
                  <c:v>9.7712474344275684</c:v>
                </c:pt>
                <c:pt idx="9">
                  <c:v>9.665632421841952</c:v>
                </c:pt>
                <c:pt idx="10">
                  <c:v>9.5428103005392622</c:v>
                </c:pt>
                <c:pt idx="11">
                  <c:v>9.5250400012359204</c:v>
                </c:pt>
                <c:pt idx="12">
                  <c:v>9.862130645314652</c:v>
                </c:pt>
                <c:pt idx="13">
                  <c:v>9.5375964256277168</c:v>
                </c:pt>
                <c:pt idx="14">
                  <c:v>9.4576658893234793</c:v>
                </c:pt>
                <c:pt idx="15">
                  <c:v>9.3455675848636766</c:v>
                </c:pt>
                <c:pt idx="16">
                  <c:v>9.6242141409663482</c:v>
                </c:pt>
                <c:pt idx="17">
                  <c:v>9.434500705907686</c:v>
                </c:pt>
                <c:pt idx="18">
                  <c:v>9.3907644741638006</c:v>
                </c:pt>
                <c:pt idx="19">
                  <c:v>9.3554527193268466</c:v>
                </c:pt>
                <c:pt idx="20">
                  <c:v>9.4104159038589348</c:v>
                </c:pt>
                <c:pt idx="21">
                  <c:v>9.5938204521386936</c:v>
                </c:pt>
                <c:pt idx="22">
                  <c:v>9.5300695490115199</c:v>
                </c:pt>
                <c:pt idx="23">
                  <c:v>9.3105819991658247</c:v>
                </c:pt>
                <c:pt idx="24">
                  <c:v>9.3873799209451381</c:v>
                </c:pt>
                <c:pt idx="25">
                  <c:v>9.8236992877488767</c:v>
                </c:pt>
                <c:pt idx="26">
                  <c:v>9.2803299483069335</c:v>
                </c:pt>
                <c:pt idx="27">
                  <c:v>9.3469988110388833</c:v>
                </c:pt>
                <c:pt idx="28">
                  <c:v>9.3101739762652542</c:v>
                </c:pt>
                <c:pt idx="29">
                  <c:v>9.2129137802996919</c:v>
                </c:pt>
                <c:pt idx="30">
                  <c:v>9.2381612967973989</c:v>
                </c:pt>
                <c:pt idx="31">
                  <c:v>9.3090017008853554</c:v>
                </c:pt>
                <c:pt idx="32">
                  <c:v>9.1451341475255212</c:v>
                </c:pt>
                <c:pt idx="33">
                  <c:v>9.3275651816991481</c:v>
                </c:pt>
                <c:pt idx="34">
                  <c:v>9.4746930569000547</c:v>
                </c:pt>
                <c:pt idx="35">
                  <c:v>9.4597683989624706</c:v>
                </c:pt>
                <c:pt idx="36">
                  <c:v>9.4401226981915389</c:v>
                </c:pt>
                <c:pt idx="37">
                  <c:v>9.4229395319970592</c:v>
                </c:pt>
                <c:pt idx="38">
                  <c:v>9.8026367809938293</c:v>
                </c:pt>
                <c:pt idx="39">
                  <c:v>9.4073754691506668</c:v>
                </c:pt>
                <c:pt idx="40">
                  <c:v>9.5839201787322938</c:v>
                </c:pt>
                <c:pt idx="41">
                  <c:v>9.4834697640848624</c:v>
                </c:pt>
                <c:pt idx="42">
                  <c:v>9.8983778559000921</c:v>
                </c:pt>
                <c:pt idx="43">
                  <c:v>9.6554093433141794</c:v>
                </c:pt>
                <c:pt idx="44">
                  <c:v>9.7179065087967178</c:v>
                </c:pt>
                <c:pt idx="45">
                  <c:v>9.8661005655728697</c:v>
                </c:pt>
                <c:pt idx="46">
                  <c:v>9.729637469613083</c:v>
                </c:pt>
                <c:pt idx="47">
                  <c:v>10.107582512674776</c:v>
                </c:pt>
                <c:pt idx="48">
                  <c:v>9.9367238866087018</c:v>
                </c:pt>
                <c:pt idx="49">
                  <c:v>10.094319640805118</c:v>
                </c:pt>
                <c:pt idx="50">
                  <c:v>10.409049417669808</c:v>
                </c:pt>
                <c:pt idx="51">
                  <c:v>10.072496942900054</c:v>
                </c:pt>
                <c:pt idx="52">
                  <c:v>9.6559760269286414</c:v>
                </c:pt>
                <c:pt idx="53">
                  <c:v>9.5326150249131079</c:v>
                </c:pt>
                <c:pt idx="54">
                  <c:v>9.6923983888949987</c:v>
                </c:pt>
                <c:pt idx="55">
                  <c:v>9.7869354969939337</c:v>
                </c:pt>
                <c:pt idx="56">
                  <c:v>9.6475336464176831</c:v>
                </c:pt>
                <c:pt idx="57">
                  <c:v>9.7299750851695439</c:v>
                </c:pt>
                <c:pt idx="58">
                  <c:v>9.8203153017650759</c:v>
                </c:pt>
                <c:pt idx="59">
                  <c:v>10.045900122622092</c:v>
                </c:pt>
                <c:pt idx="60">
                  <c:v>10.267396796155053</c:v>
                </c:pt>
                <c:pt idx="61">
                  <c:v>10.100372478935268</c:v>
                </c:pt>
                <c:pt idx="62">
                  <c:v>10.116968077962254</c:v>
                </c:pt>
                <c:pt idx="63">
                  <c:v>10.515861092443547</c:v>
                </c:pt>
                <c:pt idx="64">
                  <c:v>10.701004730643131</c:v>
                </c:pt>
                <c:pt idx="65">
                  <c:v>10.473193064110751</c:v>
                </c:pt>
                <c:pt idx="66">
                  <c:v>10.50848040560567</c:v>
                </c:pt>
                <c:pt idx="67">
                  <c:v>10.390301777478149</c:v>
                </c:pt>
                <c:pt idx="68">
                  <c:v>10.700325190359459</c:v>
                </c:pt>
                <c:pt idx="69">
                  <c:v>11.008819574955375</c:v>
                </c:pt>
                <c:pt idx="70">
                  <c:v>11.136240821752958</c:v>
                </c:pt>
                <c:pt idx="71">
                  <c:v>11.11833952944645</c:v>
                </c:pt>
                <c:pt idx="72">
                  <c:v>11.272425462861653</c:v>
                </c:pt>
                <c:pt idx="73">
                  <c:v>11.678561517944056</c:v>
                </c:pt>
                <c:pt idx="74">
                  <c:v>11.545231759134953</c:v>
                </c:pt>
                <c:pt idx="75">
                  <c:v>11.772417938807695</c:v>
                </c:pt>
                <c:pt idx="76">
                  <c:v>11.842614917570277</c:v>
                </c:pt>
                <c:pt idx="77">
                  <c:v>12.268809910702188</c:v>
                </c:pt>
                <c:pt idx="78">
                  <c:v>12.386798487944954</c:v>
                </c:pt>
                <c:pt idx="79">
                  <c:v>11.943317380004098</c:v>
                </c:pt>
                <c:pt idx="80">
                  <c:v>11.799777560669932</c:v>
                </c:pt>
                <c:pt idx="81">
                  <c:v>11.77894680218888</c:v>
                </c:pt>
              </c:numCache>
            </c:numRef>
          </c:val>
        </c:ser>
        <c:marker val="1"/>
        <c:axId val="62273792"/>
        <c:axId val="62272256"/>
      </c:lineChart>
      <c:catAx>
        <c:axId val="62260736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b="1" baseline="0">
                <a:cs typeface="Nazanin" pitchFamily="2" charset="-78"/>
              </a:defRPr>
            </a:pPr>
            <a:endParaRPr lang="fa-IR"/>
          </a:p>
        </c:txPr>
        <c:crossAx val="62262272"/>
        <c:crosses val="autoZero"/>
        <c:auto val="1"/>
        <c:lblAlgn val="ctr"/>
        <c:lblOffset val="100"/>
        <c:tickLblSkip val="9"/>
        <c:tickMarkSkip val="9"/>
      </c:catAx>
      <c:valAx>
        <c:axId val="62262272"/>
        <c:scaling>
          <c:orientation val="minMax"/>
          <c:min val="20"/>
        </c:scaling>
        <c:axPos val="l"/>
        <c:numFmt formatCode="0[$-3010000]" sourceLinked="0"/>
        <c:tickLblPos val="nextTo"/>
        <c:txPr>
          <a:bodyPr/>
          <a:lstStyle/>
          <a:p>
            <a:pPr>
              <a:defRPr b="1">
                <a:cs typeface="Nazanin" pitchFamily="2" charset="-78"/>
              </a:defRPr>
            </a:pPr>
            <a:endParaRPr lang="fa-IR"/>
          </a:p>
        </c:txPr>
        <c:crossAx val="62260736"/>
        <c:crosses val="autoZero"/>
        <c:crossBetween val="between"/>
      </c:valAx>
      <c:valAx>
        <c:axId val="62272256"/>
        <c:scaling>
          <c:orientation val="minMax"/>
          <c:min val="7"/>
        </c:scaling>
        <c:axPos val="r"/>
        <c:numFmt formatCode="0[$-3010000]" sourceLinked="0"/>
        <c:tickLblPos val="nextTo"/>
        <c:txPr>
          <a:bodyPr/>
          <a:lstStyle/>
          <a:p>
            <a:pPr>
              <a:defRPr b="1">
                <a:cs typeface="Nazanin" pitchFamily="2" charset="-78"/>
              </a:defRPr>
            </a:pPr>
            <a:endParaRPr lang="fa-IR"/>
          </a:p>
        </c:txPr>
        <c:crossAx val="62273792"/>
        <c:crosses val="max"/>
        <c:crossBetween val="between"/>
      </c:valAx>
      <c:catAx>
        <c:axId val="62273792"/>
        <c:scaling>
          <c:orientation val="minMax"/>
        </c:scaling>
        <c:delete val="1"/>
        <c:axPos val="b"/>
        <c:tickLblPos val="none"/>
        <c:crossAx val="62272256"/>
        <c:crosses val="autoZero"/>
        <c:auto val="1"/>
        <c:lblAlgn val="ctr"/>
        <c:lblOffset val="100"/>
      </c:catAx>
      <c:spPr>
        <a:solidFill>
          <a:srgbClr val="FFFFCC">
            <a:alpha val="50000"/>
          </a:srgbClr>
        </a:solidFill>
        <a:ln>
          <a:solidFill>
            <a:schemeClr val="tx1"/>
          </a:solidFill>
        </a:ln>
      </c:spPr>
    </c:plotArea>
    <c:plotVisOnly val="1"/>
    <c:dispBlanksAs val="gap"/>
  </c:chart>
  <c:spPr>
    <a:solidFill>
      <a:schemeClr val="bg1"/>
    </a:solidFill>
    <a:ln>
      <a:solidFill>
        <a:schemeClr val="tx1"/>
      </a:solidFill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plotArea>
      <c:layout>
        <c:manualLayout>
          <c:layoutTarget val="inner"/>
          <c:xMode val="edge"/>
          <c:yMode val="edge"/>
          <c:x val="4.0842037999851796E-2"/>
          <c:y val="3.6059457878035855E-2"/>
          <c:w val="0.92210772727079204"/>
          <c:h val="0.84751566646139564"/>
        </c:manualLayout>
      </c:layout>
      <c:lineChart>
        <c:grouping val="standard"/>
        <c:ser>
          <c:idx val="0"/>
          <c:order val="0"/>
          <c:spPr>
            <a:ln w="38100">
              <a:solidFill>
                <a:srgbClr val="00B0F0"/>
              </a:solidFill>
            </a:ln>
          </c:spPr>
          <c:marker>
            <c:symbol val="diamond"/>
            <c:size val="6"/>
            <c:spPr>
              <a:solidFill>
                <a:srgbClr val="002060"/>
              </a:solidFill>
              <a:ln w="38100">
                <a:solidFill>
                  <a:srgbClr val="FF0000"/>
                </a:solidFill>
              </a:ln>
            </c:spPr>
          </c:marker>
          <c:dLbls>
            <c:dLbl>
              <c:idx val="1"/>
              <c:layout>
                <c:manualLayout>
                  <c:x val="-9.4988123679772708E-3"/>
                  <c:y val="5.1965800774576847E-2"/>
                </c:manualLayout>
              </c:layout>
              <c:showVal val="1"/>
            </c:dLbl>
            <c:dLbl>
              <c:idx val="2"/>
              <c:layout>
                <c:manualLayout>
                  <c:x val="-2.3747030919943212E-3"/>
                  <c:y val="2.5982900387288489E-2"/>
                </c:manualLayout>
              </c:layout>
              <c:showVal val="1"/>
            </c:dLbl>
            <c:dLbl>
              <c:idx val="3"/>
              <c:layout>
                <c:manualLayout>
                  <c:x val="-3.5620546379914846E-3"/>
                  <c:y val="3.2478369746902006E-2"/>
                </c:manualLayout>
              </c:layout>
              <c:showVal val="1"/>
            </c:dLbl>
            <c:dLbl>
              <c:idx val="7"/>
              <c:layout>
                <c:manualLayout>
                  <c:x val="-9.4988123679772708E-3"/>
                  <c:y val="-2.598290038728843E-2"/>
                </c:manualLayout>
              </c:layout>
              <c:showVal val="1"/>
            </c:dLbl>
            <c:dLbl>
              <c:idx val="10"/>
              <c:layout>
                <c:manualLayout>
                  <c:x val="-2.2559679373945991E-2"/>
                  <c:y val="-1.9487175290466455E-2"/>
                </c:manualLayout>
              </c:layout>
              <c:showVal val="1"/>
            </c:dLbl>
            <c:dLbl>
              <c:idx val="12"/>
              <c:layout>
                <c:manualLayout>
                  <c:x val="-2.1372327827948841E-2"/>
                  <c:y val="-2.2735037838877484E-2"/>
                </c:manualLayout>
              </c:layout>
              <c:showVal val="1"/>
            </c:dLbl>
            <c:dLbl>
              <c:idx val="13"/>
              <c:layout>
                <c:manualLayout>
                  <c:x val="-1.1873515459971601E-3"/>
                  <c:y val="1.9487175290466455E-2"/>
                </c:manualLayout>
              </c:layout>
              <c:showVal val="1"/>
            </c:dLbl>
            <c:dLbl>
              <c:idx val="15"/>
              <c:layout>
                <c:manualLayout>
                  <c:x val="-2.3747030919943212E-3"/>
                  <c:y val="1.9487175290466455E-2"/>
                </c:manualLayout>
              </c:layout>
              <c:showVal val="1"/>
            </c:dLbl>
            <c:dLbl>
              <c:idx val="18"/>
              <c:layout>
                <c:manualLayout>
                  <c:x val="-2.3747030919943212E-3"/>
                  <c:y val="1.6239312742055284E-2"/>
                </c:manualLayout>
              </c:layout>
              <c:showVal val="1"/>
            </c:dLbl>
            <c:dLbl>
              <c:idx val="21"/>
              <c:layout>
                <c:manualLayout>
                  <c:x val="-8.3114608219801208E-3"/>
                  <c:y val="2.9230762935699491E-2"/>
                </c:manualLayout>
              </c:layout>
              <c:showVal val="1"/>
            </c:dLbl>
            <c:dLbl>
              <c:idx val="23"/>
              <c:layout>
                <c:manualLayout>
                  <c:x val="2.4199418451770784E-2"/>
                  <c:y val="-3.6087362674443034E-2"/>
                </c:manualLayout>
              </c:layout>
              <c:showVal val="1"/>
            </c:dLbl>
            <c:dLbl>
              <c:idx val="26"/>
              <c:layout>
                <c:manualLayout>
                  <c:x val="-5.9367577299858131E-3"/>
                  <c:y val="2.9230762935699491E-2"/>
                </c:manualLayout>
              </c:layout>
              <c:showVal val="1"/>
            </c:dLbl>
            <c:dLbl>
              <c:idx val="28"/>
              <c:layout>
                <c:manualLayout>
                  <c:x val="-2.2559679373945991E-2"/>
                  <c:y val="3.8974350580932592E-2"/>
                </c:manualLayout>
              </c:layout>
              <c:showVal val="1"/>
            </c:dLbl>
            <c:dLbl>
              <c:idx val="29"/>
              <c:layout>
                <c:manualLayout>
                  <c:x val="-2.3723205025231484E-2"/>
                  <c:y val="4.5470075677754539E-2"/>
                </c:manualLayout>
              </c:layout>
              <c:showVal val="1"/>
            </c:dLbl>
            <c:dLbl>
              <c:idx val="30"/>
              <c:layout>
                <c:manualLayout>
                  <c:x val="-3.5263548283017011E-2"/>
                  <c:y val="5.521366332298791E-2"/>
                </c:manualLayout>
              </c:layout>
              <c:showVal val="1"/>
            </c:dLbl>
            <c:numFmt formatCode="0.0[$-3010000]" sourceLinked="0"/>
            <c:txPr>
              <a:bodyPr/>
              <a:lstStyle/>
              <a:p>
                <a:pPr>
                  <a:defRPr b="1">
                    <a:cs typeface="Nazanin" pitchFamily="2" charset="-78"/>
                  </a:defRPr>
                </a:pPr>
                <a:endParaRPr lang="fa-IR"/>
              </a:p>
            </c:txPr>
            <c:showVal val="1"/>
          </c:dLbls>
          <c:cat>
            <c:strRef>
              <c:f>Sheet2!$A$31:$A$64</c:f>
              <c:strCache>
                <c:ptCount val="31"/>
                <c:pt idx="0">
                  <c:v>1367</c:v>
                </c:pt>
                <c:pt idx="1">
                  <c:v>1368</c:v>
                </c:pt>
                <c:pt idx="2">
                  <c:v>1369</c:v>
                </c:pt>
                <c:pt idx="3">
                  <c:v>1370</c:v>
                </c:pt>
                <c:pt idx="4">
                  <c:v>1371</c:v>
                </c:pt>
                <c:pt idx="5">
                  <c:v>1372</c:v>
                </c:pt>
                <c:pt idx="6">
                  <c:v>1373</c:v>
                </c:pt>
                <c:pt idx="7">
                  <c:v>1374</c:v>
                </c:pt>
                <c:pt idx="8">
                  <c:v>1375</c:v>
                </c:pt>
                <c:pt idx="9">
                  <c:v>1376</c:v>
                </c:pt>
                <c:pt idx="10">
                  <c:v>1377</c:v>
                </c:pt>
                <c:pt idx="11">
                  <c:v>1378</c:v>
                </c:pt>
                <c:pt idx="12">
                  <c:v>1379</c:v>
                </c:pt>
                <c:pt idx="13">
                  <c:v>1380</c:v>
                </c:pt>
                <c:pt idx="14">
                  <c:v>1381</c:v>
                </c:pt>
                <c:pt idx="15">
                  <c:v>1382</c:v>
                </c:pt>
                <c:pt idx="16">
                  <c:v>1383</c:v>
                </c:pt>
                <c:pt idx="17">
                  <c:v>1384</c:v>
                </c:pt>
                <c:pt idx="18">
                  <c:v>1385</c:v>
                </c:pt>
                <c:pt idx="19">
                  <c:v>1386</c:v>
                </c:pt>
                <c:pt idx="20">
                  <c:v>1387</c:v>
                </c:pt>
                <c:pt idx="21">
                  <c:v>1388</c:v>
                </c:pt>
                <c:pt idx="22">
                  <c:v>1389</c:v>
                </c:pt>
                <c:pt idx="23">
                  <c:v>1390</c:v>
                </c:pt>
                <c:pt idx="24">
                  <c:v>1391</c:v>
                </c:pt>
                <c:pt idx="25">
                  <c:v>1392</c:v>
                </c:pt>
                <c:pt idx="26">
                  <c:v>1393</c:v>
                </c:pt>
                <c:pt idx="27">
                  <c:v>1394</c:v>
                </c:pt>
                <c:pt idx="28">
                  <c:v>1395</c:v>
                </c:pt>
                <c:pt idx="29">
                  <c:v>1396</c:v>
                </c:pt>
                <c:pt idx="30">
                  <c:v>مهر 1397</c:v>
                </c:pt>
              </c:strCache>
            </c:strRef>
          </c:cat>
          <c:val>
            <c:numRef>
              <c:f>Sheet2!$C$31:$C$64</c:f>
              <c:numCache>
                <c:formatCode>0.0</c:formatCode>
                <c:ptCount val="31"/>
                <c:pt idx="0">
                  <c:v>23.83448505240511</c:v>
                </c:pt>
                <c:pt idx="1">
                  <c:v>19.542185524341189</c:v>
                </c:pt>
                <c:pt idx="2">
                  <c:v>22.482975530716981</c:v>
                </c:pt>
                <c:pt idx="3">
                  <c:v>24.636041651786435</c:v>
                </c:pt>
                <c:pt idx="4">
                  <c:v>25.281185722995204</c:v>
                </c:pt>
                <c:pt idx="5">
                  <c:v>34.207888276075813</c:v>
                </c:pt>
                <c:pt idx="6">
                  <c:v>28.480102973181296</c:v>
                </c:pt>
                <c:pt idx="7">
                  <c:v>37.559569626720325</c:v>
                </c:pt>
                <c:pt idx="8">
                  <c:v>37.004332590528222</c:v>
                </c:pt>
                <c:pt idx="9">
                  <c:v>15.215189460397863</c:v>
                </c:pt>
                <c:pt idx="10">
                  <c:v>19.447405406502327</c:v>
                </c:pt>
                <c:pt idx="11">
                  <c:v>20.129300536466289</c:v>
                </c:pt>
                <c:pt idx="12">
                  <c:v>29.281091000429686</c:v>
                </c:pt>
                <c:pt idx="13">
                  <c:v>28.841234037718976</c:v>
                </c:pt>
                <c:pt idx="14">
                  <c:v>30.087086350738829</c:v>
                </c:pt>
                <c:pt idx="15">
                  <c:v>26.123624031193412</c:v>
                </c:pt>
                <c:pt idx="16">
                  <c:v>30.245326401775518</c:v>
                </c:pt>
                <c:pt idx="17">
                  <c:v>34.28538352614035</c:v>
                </c:pt>
                <c:pt idx="18">
                  <c:v>39.432394149352348</c:v>
                </c:pt>
                <c:pt idx="19">
                  <c:v>27.728840240853529</c:v>
                </c:pt>
                <c:pt idx="20">
                  <c:v>15.916241793386916</c:v>
                </c:pt>
                <c:pt idx="21">
                  <c:v>23.90508192531054</c:v>
                </c:pt>
                <c:pt idx="22">
                  <c:v>25.170331659499595</c:v>
                </c:pt>
                <c:pt idx="23">
                  <c:v>20.13235084765569</c:v>
                </c:pt>
                <c:pt idx="24">
                  <c:v>30.045685428066733</c:v>
                </c:pt>
                <c:pt idx="25">
                  <c:v>38.823394525632317</c:v>
                </c:pt>
                <c:pt idx="26">
                  <c:v>22.333547462899261</c:v>
                </c:pt>
                <c:pt idx="27">
                  <c:v>30.022977568365029</c:v>
                </c:pt>
                <c:pt idx="28">
                  <c:v>23.209932368669389</c:v>
                </c:pt>
                <c:pt idx="29">
                  <c:v>22.067353337748028</c:v>
                </c:pt>
                <c:pt idx="30">
                  <c:v>20.7</c:v>
                </c:pt>
              </c:numCache>
            </c:numRef>
          </c:val>
        </c:ser>
        <c:marker val="1"/>
        <c:axId val="68616960"/>
        <c:axId val="68618496"/>
      </c:lineChart>
      <c:catAx>
        <c:axId val="68616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cs typeface="Nazanin" pitchFamily="2" charset="-78"/>
              </a:defRPr>
            </a:pPr>
            <a:endParaRPr lang="fa-IR"/>
          </a:p>
        </c:txPr>
        <c:crossAx val="68618496"/>
        <c:crosses val="autoZero"/>
        <c:auto val="1"/>
        <c:lblAlgn val="ctr"/>
        <c:lblOffset val="100"/>
      </c:catAx>
      <c:valAx>
        <c:axId val="68618496"/>
        <c:scaling>
          <c:orientation val="minMax"/>
          <c:min val="10"/>
        </c:scaling>
        <c:axPos val="l"/>
        <c:numFmt formatCode="0[$-3010000]" sourceLinked="0"/>
        <c:tickLblPos val="nextTo"/>
        <c:txPr>
          <a:bodyPr/>
          <a:lstStyle/>
          <a:p>
            <a:pPr>
              <a:defRPr sz="1100" b="1">
                <a:cs typeface="Nazanin" pitchFamily="2" charset="-78"/>
              </a:defRPr>
            </a:pPr>
            <a:endParaRPr lang="fa-IR"/>
          </a:p>
        </c:txPr>
        <c:crossAx val="68616960"/>
        <c:crosses val="autoZero"/>
        <c:crossBetween val="midCat"/>
      </c:valAx>
      <c:spPr>
        <a:solidFill>
          <a:srgbClr val="5B9BD5">
            <a:lumMod val="20000"/>
            <a:lumOff val="80000"/>
            <a:alpha val="60000"/>
          </a:srgbClr>
        </a:solidFill>
        <a:ln w="28575">
          <a:solidFill>
            <a:schemeClr val="tx1"/>
          </a:solidFill>
        </a:ln>
      </c:spPr>
    </c:plotArea>
    <c:plotVisOnly val="1"/>
  </c:chart>
  <c:spPr>
    <a:solidFill>
      <a:schemeClr val="bg1"/>
    </a:solidFill>
    <a:ln w="28575">
      <a:solidFill>
        <a:schemeClr val="tx1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46514398466152E-2"/>
          <c:y val="3.6456056945022422E-2"/>
          <c:w val="0.93726829359096053"/>
          <c:h val="0.73785253320319633"/>
        </c:manualLayout>
      </c:layout>
      <c:lineChart>
        <c:grouping val="standard"/>
        <c:ser>
          <c:idx val="1"/>
          <c:order val="0"/>
          <c:tx>
            <c:strRef>
              <c:f>'Sheet1 (2)'!$A$16</c:f>
              <c:strCache>
                <c:ptCount val="1"/>
                <c:pt idx="0">
                  <c:v>نسبت نقدينگي به توليد ناخالص داخلي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Nazanin" panose="00000500000000000000" pitchFamily="2" charset="-78"/>
                  </a:defRPr>
                </a:pPr>
                <a:endParaRPr lang="fa-I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(2)'!$B$1:$I$1</c:f>
              <c:numCache>
                <c:formatCode>General</c:formatCode>
                <c:ptCount val="8"/>
                <c:pt idx="0">
                  <c:v>1389</c:v>
                </c:pt>
                <c:pt idx="1">
                  <c:v>1390</c:v>
                </c:pt>
                <c:pt idx="2">
                  <c:v>1391</c:v>
                </c:pt>
                <c:pt idx="3">
                  <c:v>1392</c:v>
                </c:pt>
                <c:pt idx="4">
                  <c:v>1393</c:v>
                </c:pt>
                <c:pt idx="5">
                  <c:v>1394</c:v>
                </c:pt>
                <c:pt idx="6">
                  <c:v>1395</c:v>
                </c:pt>
                <c:pt idx="7">
                  <c:v>1396</c:v>
                </c:pt>
              </c:numCache>
            </c:numRef>
          </c:cat>
          <c:val>
            <c:numRef>
              <c:f>'Sheet1 (2)'!$B$16:$I$16</c:f>
              <c:numCache>
                <c:formatCode>0.0</c:formatCode>
                <c:ptCount val="8"/>
                <c:pt idx="0">
                  <c:v>59.090893490976008</c:v>
                </c:pt>
                <c:pt idx="1">
                  <c:v>55.662268259184458</c:v>
                </c:pt>
                <c:pt idx="2">
                  <c:v>63.247410804657335</c:v>
                </c:pt>
                <c:pt idx="3">
                  <c:v>64.977675413902475</c:v>
                </c:pt>
                <c:pt idx="4">
                  <c:v>69.48257557007544</c:v>
                </c:pt>
                <c:pt idx="5">
                  <c:v>91.407763641961338</c:v>
                </c:pt>
                <c:pt idx="6">
                  <c:v>98.514876776822788</c:v>
                </c:pt>
                <c:pt idx="7">
                  <c:v>103.32745079539879</c:v>
                </c:pt>
              </c:numCache>
            </c:numRef>
          </c:val>
        </c:ser>
        <c:ser>
          <c:idx val="2"/>
          <c:order val="1"/>
          <c:tx>
            <c:strRef>
              <c:f>'Sheet1 (2)'!$A$18</c:f>
              <c:strCache>
                <c:ptCount val="1"/>
                <c:pt idx="0">
                  <c:v>نسبت بدهي بخش غيردولتي به توليد ناخالص داخلي</c:v>
                </c:pt>
              </c:strCache>
            </c:strRef>
          </c:tx>
          <c:spPr>
            <a:ln w="28575" cap="rnd">
              <a:solidFill>
                <a:srgbClr val="000099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9525">
                <a:solidFill>
                  <a:srgbClr val="000099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418802297081102E-2"/>
                  <c:y val="-2.917865912512609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3.4011059757451501E-2"/>
                  <c:y val="-3.1945730539535352E-2"/>
                </c:manualLayout>
              </c:layout>
              <c:dLblPos val="r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99"/>
                    </a:solidFill>
                    <a:latin typeface="+mn-lt"/>
                    <a:ea typeface="+mn-ea"/>
                    <a:cs typeface="Nazanin" panose="00000500000000000000" pitchFamily="2" charset="-78"/>
                  </a:defRPr>
                </a:pPr>
                <a:endParaRPr lang="fa-I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'Sheet1 (2)'!$B$1:$I$1</c:f>
              <c:numCache>
                <c:formatCode>General</c:formatCode>
                <c:ptCount val="8"/>
                <c:pt idx="0">
                  <c:v>1389</c:v>
                </c:pt>
                <c:pt idx="1">
                  <c:v>1390</c:v>
                </c:pt>
                <c:pt idx="2">
                  <c:v>1391</c:v>
                </c:pt>
                <c:pt idx="3">
                  <c:v>1392</c:v>
                </c:pt>
                <c:pt idx="4">
                  <c:v>1393</c:v>
                </c:pt>
                <c:pt idx="5">
                  <c:v>1394</c:v>
                </c:pt>
                <c:pt idx="6">
                  <c:v>1395</c:v>
                </c:pt>
                <c:pt idx="7">
                  <c:v>1396</c:v>
                </c:pt>
              </c:numCache>
            </c:numRef>
          </c:cat>
          <c:val>
            <c:numRef>
              <c:f>'Sheet1 (2)'!$B$18:$I$18</c:f>
              <c:numCache>
                <c:formatCode>0.0</c:formatCode>
                <c:ptCount val="8"/>
                <c:pt idx="0">
                  <c:v>53.29542661044291</c:v>
                </c:pt>
                <c:pt idx="1">
                  <c:v>49.943928778080959</c:v>
                </c:pt>
                <c:pt idx="2">
                  <c:v>51.319083815966785</c:v>
                </c:pt>
                <c:pt idx="3">
                  <c:v>49.661330716590363</c:v>
                </c:pt>
                <c:pt idx="4">
                  <c:v>50.507308512451083</c:v>
                </c:pt>
                <c:pt idx="5">
                  <c:v>59.801243449821094</c:v>
                </c:pt>
                <c:pt idx="6">
                  <c:v>64.770865018450309</c:v>
                </c:pt>
                <c:pt idx="7">
                  <c:v>65.923100004518105</c:v>
                </c:pt>
              </c:numCache>
            </c:numRef>
          </c:val>
        </c:ser>
        <c:dLbls>
          <c:showVal val="1"/>
        </c:dLbls>
        <c:marker val="1"/>
        <c:axId val="102038912"/>
        <c:axId val="102110336"/>
      </c:lineChart>
      <c:catAx>
        <c:axId val="1020389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1"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Nazanin" panose="00000500000000000000" pitchFamily="2" charset="-78"/>
              </a:defRPr>
            </a:pPr>
            <a:endParaRPr lang="fa-IR"/>
          </a:p>
        </c:txPr>
        <c:crossAx val="102110336"/>
        <c:crosses val="autoZero"/>
        <c:auto val="1"/>
        <c:lblAlgn val="ctr"/>
        <c:lblOffset val="100"/>
      </c:catAx>
      <c:valAx>
        <c:axId val="102110336"/>
        <c:scaling>
          <c:orientation val="minMax"/>
          <c:min val="40"/>
        </c:scaling>
        <c:axPos val="l"/>
        <c:numFmt formatCode="0[$-3010000]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Nazanin" panose="00000500000000000000" pitchFamily="2" charset="-78"/>
              </a:defRPr>
            </a:pPr>
            <a:endParaRPr lang="fa-IR"/>
          </a:p>
        </c:txPr>
        <c:crossAx val="102038912"/>
        <c:crosses val="autoZero"/>
        <c:crossBetween val="between"/>
      </c:valAx>
      <c:spPr>
        <a:solidFill>
          <a:srgbClr val="FFFFCC">
            <a:alpha val="72000"/>
          </a:srgbClr>
        </a:solidFill>
        <a:ln w="12700"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16477429682991751"/>
          <c:y val="0.89019298336449415"/>
          <c:w val="0.67990767111558492"/>
          <c:h val="5.730243798819523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Nazanin" panose="00000500000000000000" pitchFamily="2" charset="-78"/>
            </a:defRPr>
          </a:pPr>
          <a:endParaRPr lang="fa-I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400" b="1">
          <a:cs typeface="Nazanin" panose="00000500000000000000" pitchFamily="2" charset="-78"/>
        </a:defRPr>
      </a:pPr>
      <a:endParaRPr lang="fa-I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hart>
    <c:plotArea>
      <c:layout>
        <c:manualLayout>
          <c:layoutTarget val="inner"/>
          <c:xMode val="edge"/>
          <c:yMode val="edge"/>
          <c:x val="3.5344788050687199E-2"/>
          <c:y val="3.9548707777233495E-2"/>
          <c:w val="0.952334423418848"/>
          <c:h val="0.71605963294702846"/>
        </c:manualLayout>
      </c:layout>
      <c:barChart>
        <c:barDir val="col"/>
        <c:grouping val="clustered"/>
        <c:ser>
          <c:idx val="0"/>
          <c:order val="0"/>
          <c:dPt>
            <c:idx val="14"/>
            <c:spPr>
              <a:solidFill>
                <a:srgbClr val="C00000">
                  <a:alpha val="70000"/>
                </a:srgbClr>
              </a:solidFill>
            </c:spPr>
          </c:dPt>
          <c:dLbls>
            <c:numFmt formatCode="0.0[$-3010000]" sourceLinked="0"/>
            <c:txPr>
              <a:bodyPr/>
              <a:lstStyle/>
              <a:p>
                <a:pPr>
                  <a:defRPr b="1">
                    <a:cs typeface="Nazanin" pitchFamily="2" charset="-78"/>
                  </a:defRPr>
                </a:pPr>
                <a:endParaRPr lang="fa-IR"/>
              </a:p>
            </c:txPr>
            <c:showVal val="1"/>
          </c:dLbls>
          <c:cat>
            <c:strRef>
              <c:f>'نقدينگي به توليد'!$A$3:$A$25</c:f>
              <c:strCache>
                <c:ptCount val="23"/>
                <c:pt idx="0">
                  <c:v>چاد</c:v>
                </c:pt>
                <c:pt idx="1">
                  <c:v>آرژانتين</c:v>
                </c:pt>
                <c:pt idx="2">
                  <c:v>تاجيکستان</c:v>
                </c:pt>
                <c:pt idx="3">
                  <c:v>افغانستان</c:v>
                </c:pt>
                <c:pt idx="4">
                  <c:v>مکزيک</c:v>
                </c:pt>
                <c:pt idx="5">
                  <c:v>ترکيه</c:v>
                </c:pt>
                <c:pt idx="6">
                  <c:v>اروپا و آسياي مرکزي</c:v>
                </c:pt>
                <c:pt idx="7">
                  <c:v>روسيه</c:v>
                </c:pt>
                <c:pt idx="8">
                  <c:v>نروژ</c:v>
                </c:pt>
                <c:pt idx="9">
                  <c:v>آمريکاي لاتين و کارآئيب </c:v>
                </c:pt>
                <c:pt idx="10">
                  <c:v>عربستان</c:v>
                </c:pt>
                <c:pt idx="11">
                  <c:v>الجزاير</c:v>
                </c:pt>
                <c:pt idx="12">
                  <c:v>مصر</c:v>
                </c:pt>
                <c:pt idx="13">
                  <c:v>برزيل</c:v>
                </c:pt>
                <c:pt idx="14">
                  <c:v>ايران</c:v>
                </c:pt>
                <c:pt idx="15">
                  <c:v>استراليا</c:v>
                </c:pt>
                <c:pt idx="16">
                  <c:v>سنگاپور</c:v>
                </c:pt>
                <c:pt idx="17">
                  <c:v>کشورهاي با درآمد متوسط</c:v>
                </c:pt>
                <c:pt idx="18">
                  <c:v>کره جنوبي</c:v>
                </c:pt>
                <c:pt idx="19">
                  <c:v>انگلستان</c:v>
                </c:pt>
                <c:pt idx="20">
                  <c:v>کشورهاي با درآمد بالا</c:v>
                </c:pt>
                <c:pt idx="21">
                  <c:v>آسياي شرقي و اقيانوسيه</c:v>
                </c:pt>
                <c:pt idx="22">
                  <c:v>چين</c:v>
                </c:pt>
              </c:strCache>
            </c:strRef>
          </c:cat>
          <c:val>
            <c:numRef>
              <c:f>'نقدينگي به توليد'!$D$3:$D$25</c:f>
              <c:numCache>
                <c:formatCode>General</c:formatCode>
                <c:ptCount val="23"/>
                <c:pt idx="0">
                  <c:v>15.622877066909602</c:v>
                </c:pt>
                <c:pt idx="1">
                  <c:v>28.702878037664128</c:v>
                </c:pt>
                <c:pt idx="2">
                  <c:v>29.491937338757729</c:v>
                </c:pt>
                <c:pt idx="3">
                  <c:v>33.328247859138244</c:v>
                </c:pt>
                <c:pt idx="4">
                  <c:v>38.827352234246554</c:v>
                </c:pt>
                <c:pt idx="5">
                  <c:v>54.3538201828528</c:v>
                </c:pt>
                <c:pt idx="6">
                  <c:v>54.964418496531628</c:v>
                </c:pt>
                <c:pt idx="7">
                  <c:v>59.397085534861596</c:v>
                </c:pt>
                <c:pt idx="8">
                  <c:v>65.114602736279551</c:v>
                </c:pt>
                <c:pt idx="9">
                  <c:v>67.867741525520728</c:v>
                </c:pt>
                <c:pt idx="10">
                  <c:v>70.590083372327712</c:v>
                </c:pt>
                <c:pt idx="11">
                  <c:v>79.116866255731338</c:v>
                </c:pt>
                <c:pt idx="12">
                  <c:v>92.295637548682919</c:v>
                </c:pt>
                <c:pt idx="13">
                  <c:v>99.182598889537758</c:v>
                </c:pt>
                <c:pt idx="14">
                  <c:v>103.3</c:v>
                </c:pt>
                <c:pt idx="15">
                  <c:v>116.84265058352938</c:v>
                </c:pt>
                <c:pt idx="16">
                  <c:v>129.68658580072818</c:v>
                </c:pt>
                <c:pt idx="17">
                  <c:v>140.15164078045404</c:v>
                </c:pt>
                <c:pt idx="18">
                  <c:v>146.22953163678733</c:v>
                </c:pt>
                <c:pt idx="19">
                  <c:v>148.45232568297246</c:v>
                </c:pt>
                <c:pt idx="20">
                  <c:v>152.86044948595628</c:v>
                </c:pt>
                <c:pt idx="21">
                  <c:v>175.76529477569758</c:v>
                </c:pt>
                <c:pt idx="22">
                  <c:v>202.60303094763111</c:v>
                </c:pt>
              </c:numCache>
            </c:numRef>
          </c:val>
        </c:ser>
        <c:axId val="68643456"/>
        <c:axId val="68649344"/>
      </c:barChart>
      <c:catAx>
        <c:axId val="68643456"/>
        <c:scaling>
          <c:orientation val="minMax"/>
        </c:scaling>
        <c:axPos val="b"/>
        <c:tickLblPos val="low"/>
        <c:txPr>
          <a:bodyPr rot="5400000" vert="horz"/>
          <a:lstStyle/>
          <a:p>
            <a:pPr>
              <a:defRPr b="1">
                <a:cs typeface="Nazanin" pitchFamily="2" charset="-78"/>
              </a:defRPr>
            </a:pPr>
            <a:endParaRPr lang="fa-IR"/>
          </a:p>
        </c:txPr>
        <c:crossAx val="68649344"/>
        <c:crosses val="autoZero"/>
        <c:auto val="1"/>
        <c:lblAlgn val="ctr"/>
        <c:lblOffset val="100"/>
      </c:catAx>
      <c:valAx>
        <c:axId val="68649344"/>
        <c:scaling>
          <c:orientation val="minMax"/>
          <c:max val="220"/>
          <c:min val="0"/>
        </c:scaling>
        <c:axPos val="l"/>
        <c:numFmt formatCode="0[$-3010000]" sourceLinked="0"/>
        <c:tickLblPos val="nextTo"/>
        <c:txPr>
          <a:bodyPr/>
          <a:lstStyle/>
          <a:p>
            <a:pPr>
              <a:defRPr sz="1200" b="1">
                <a:cs typeface="Nazanin" pitchFamily="2" charset="-78"/>
              </a:defRPr>
            </a:pPr>
            <a:endParaRPr lang="fa-IR"/>
          </a:p>
        </c:txPr>
        <c:crossAx val="68643456"/>
        <c:crosses val="autoZero"/>
        <c:crossBetween val="between"/>
      </c:valAx>
      <c:spPr>
        <a:solidFill>
          <a:srgbClr val="FFFFCC">
            <a:alpha val="50000"/>
          </a:srgbClr>
        </a:solidFill>
        <a:ln>
          <a:solidFill>
            <a:prstClr val="black"/>
          </a:solidFill>
        </a:ln>
      </c:spPr>
    </c:plotArea>
    <c:plotVisOnly val="1"/>
  </c:chart>
  <c:spPr>
    <a:solidFill>
      <a:schemeClr val="bg1"/>
    </a:solidFill>
    <a:ln>
      <a:solidFill>
        <a:prstClr val="black"/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plotArea>
      <c:layout>
        <c:manualLayout>
          <c:layoutTarget val="inner"/>
          <c:xMode val="edge"/>
          <c:yMode val="edge"/>
          <c:x val="7.7945900880037194E-2"/>
          <c:y val="0.10309033326553772"/>
          <c:w val="0.50617656322371452"/>
          <c:h val="0.79381933346892564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6.1176470588235513E-2"/>
                  <c:y val="0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6.5882352941177003E-2"/>
                  <c:y val="1.476014760147602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4.0000000000000112E-2"/>
                  <c:y val="-2.2140221402214232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0.10235557029872375"/>
                  <c:y val="0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700" b="1"/>
                </a:pPr>
                <a:endParaRPr lang="fa-IR"/>
              </a:p>
            </c:txPr>
            <c:dLblPos val="outEnd"/>
            <c:showVal val="1"/>
            <c:showLeaderLines val="1"/>
          </c:dLbls>
          <c:cat>
            <c:strRef>
              <c:f>'1395 (جديد)'!$F$56:$F$59</c:f>
              <c:strCache>
                <c:ptCount val="4"/>
                <c:pt idx="0">
                  <c:v>بازار پول </c:v>
                </c:pt>
                <c:pt idx="1">
                  <c:v>بازار سرمايه </c:v>
                </c:pt>
                <c:pt idx="2">
                  <c:v>صندوق‌هاي سرمايه‌گذاري با درآمد ثابت</c:v>
                </c:pt>
                <c:pt idx="3">
                  <c:v>تامين مالي خارجي</c:v>
                </c:pt>
              </c:strCache>
            </c:strRef>
          </c:cat>
          <c:val>
            <c:numRef>
              <c:f>'1395 (جديد)'!$H$56:$H$59</c:f>
              <c:numCache>
                <c:formatCode>0.0</c:formatCode>
                <c:ptCount val="4"/>
                <c:pt idx="0">
                  <c:v>90</c:v>
                </c:pt>
                <c:pt idx="1">
                  <c:v>6.7</c:v>
                </c:pt>
                <c:pt idx="2">
                  <c:v>0.30000000000000032</c:v>
                </c:pt>
                <c:pt idx="3">
                  <c:v>3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  <c:txPr>
        <a:bodyPr/>
        <a:lstStyle/>
        <a:p>
          <a:pPr rtl="0">
            <a:defRPr b="1"/>
          </a:pPr>
          <a:endParaRPr lang="fa-IR"/>
        </a:p>
      </c:txPr>
    </c:legend>
    <c:plotVisOnly val="1"/>
  </c:chart>
  <c:spPr>
    <a:solidFill>
      <a:schemeClr val="accent4">
        <a:lumMod val="20000"/>
        <a:lumOff val="80000"/>
      </a:schemeClr>
    </a:solidFill>
    <a:ln>
      <a:solidFill>
        <a:prstClr val="black"/>
      </a:solidFill>
    </a:ln>
  </c:spPr>
  <c:txPr>
    <a:bodyPr/>
    <a:lstStyle/>
    <a:p>
      <a:pPr>
        <a:defRPr sz="1400">
          <a:cs typeface="Nazanin" pitchFamily="2" charset="-78"/>
        </a:defRPr>
      </a:pPr>
      <a:endParaRPr lang="fa-I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5348977689456444"/>
                  <c:y val="6.8043133290590337E-3"/>
                </c:manualLayout>
              </c:layout>
              <c:tx>
                <c:rich>
                  <a:bodyPr/>
                  <a:lstStyle/>
                  <a:p>
                    <a:r>
                      <a:rPr lang="fa-IR" dirty="0" smtClean="0"/>
                      <a:t>82.7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4.4353038180834414E-2"/>
                  <c:y val="3.0766659990542615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2.0366326858569542E-2"/>
                  <c:y val="-2.9156983324306739E-2"/>
                </c:manualLayout>
              </c:layout>
              <c:tx>
                <c:rich>
                  <a:bodyPr/>
                  <a:lstStyle/>
                  <a:p>
                    <a:r>
                      <a:rPr lang="fa-IR" dirty="0" smtClean="0"/>
                      <a:t>2.2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0.15055473768063748"/>
                  <c:y val="2.766048473399597E-3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700" b="1"/>
                </a:pPr>
                <a:endParaRPr lang="fa-IR"/>
              </a:p>
            </c:txPr>
            <c:dLblPos val="bestFit"/>
            <c:showVal val="1"/>
            <c:showLeaderLines val="1"/>
          </c:dLbls>
          <c:cat>
            <c:strRef>
              <c:f>'1396'!$F$56:$F$59</c:f>
              <c:strCache>
                <c:ptCount val="4"/>
                <c:pt idx="0">
                  <c:v>بازار پول </c:v>
                </c:pt>
                <c:pt idx="1">
                  <c:v>بازار سرمايه </c:v>
                </c:pt>
                <c:pt idx="2">
                  <c:v>صندوق‌هاي سرمايه‌گذاري با درآمد ثابت</c:v>
                </c:pt>
                <c:pt idx="3">
                  <c:v>تامين مالي خارجي</c:v>
                </c:pt>
              </c:strCache>
            </c:strRef>
          </c:cat>
          <c:val>
            <c:numRef>
              <c:f>'1396'!$I$56:$I$59</c:f>
              <c:numCache>
                <c:formatCode>0.0</c:formatCode>
                <c:ptCount val="4"/>
                <c:pt idx="0">
                  <c:v>82.6</c:v>
                </c:pt>
                <c:pt idx="1">
                  <c:v>11.3</c:v>
                </c:pt>
                <c:pt idx="2">
                  <c:v>2.2999999999999998</c:v>
                </c:pt>
                <c:pt idx="3">
                  <c:v>3.8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  <c:txPr>
        <a:bodyPr/>
        <a:lstStyle/>
        <a:p>
          <a:pPr>
            <a:defRPr sz="1400" b="1">
              <a:latin typeface="Narkisim" pitchFamily="34" charset="-79"/>
              <a:cs typeface="Nazanin" pitchFamily="2" charset="-78"/>
            </a:defRPr>
          </a:pPr>
          <a:endParaRPr lang="fa-IR"/>
        </a:p>
      </c:txPr>
    </c:legend>
    <c:plotVisOnly val="1"/>
  </c:chart>
  <c:spPr>
    <a:solidFill>
      <a:schemeClr val="accent4">
        <a:lumMod val="20000"/>
        <a:lumOff val="80000"/>
      </a:schemeClr>
    </a:solidFill>
    <a:ln>
      <a:solidFill>
        <a:prstClr val="black"/>
      </a:solidFill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600" b="1"/>
                </a:pPr>
                <a:endParaRPr lang="fa-IR"/>
              </a:p>
            </c:txPr>
            <c:dLblPos val="ctr"/>
            <c:showVal val="1"/>
            <c:showLeaderLines val="1"/>
          </c:dLbls>
          <c:cat>
            <c:strRef>
              <c:f>Sheet1!$J$36:$J$39</c:f>
              <c:strCache>
                <c:ptCount val="4"/>
                <c:pt idx="0">
                  <c:v>افزايش سرمايه شرکت‌هاي سهامي عام</c:v>
                </c:pt>
                <c:pt idx="1">
                  <c:v>انتشار انواع صکوک</c:v>
                </c:pt>
                <c:pt idx="2">
                  <c:v>افزايش ارزش صندوق‌هاي سرمايه‌گذاري</c:v>
                </c:pt>
                <c:pt idx="3">
                  <c:v>ساير</c:v>
                </c:pt>
              </c:strCache>
            </c:strRef>
          </c:cat>
          <c:val>
            <c:numRef>
              <c:f>Sheet1!$F$36:$F$39</c:f>
              <c:numCache>
                <c:formatCode>0.0</c:formatCode>
                <c:ptCount val="4"/>
                <c:pt idx="0">
                  <c:v>73.076923076923052</c:v>
                </c:pt>
                <c:pt idx="1">
                  <c:v>10.897435897436026</c:v>
                </c:pt>
                <c:pt idx="2">
                  <c:v>3.8461538461538463</c:v>
                </c:pt>
                <c:pt idx="3">
                  <c:v>12.179487179487325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 rtl="0">
            <a:defRPr sz="1400" b="1">
              <a:cs typeface="Nazanin" pitchFamily="2" charset="-78"/>
            </a:defRPr>
          </a:pPr>
          <a:endParaRPr lang="fa-IR"/>
        </a:p>
      </c:txPr>
    </c:legend>
    <c:plotVisOnly val="1"/>
  </c:chart>
  <c:spPr>
    <a:solidFill>
      <a:schemeClr val="accent6">
        <a:lumMod val="20000"/>
        <a:lumOff val="80000"/>
      </a:schemeClr>
    </a:solidFill>
    <a:ln>
      <a:solidFill>
        <a:schemeClr val="tx1"/>
      </a:solidFill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a-IR"/>
  <c:chart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fa-IR" smtClean="0"/>
                      <a:t>17.3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fa-IR" smtClean="0"/>
                      <a:t>64.5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fa-IR" smtClean="0"/>
                      <a:t>16.5</a:t>
                    </a:r>
                    <a:endParaRPr lang="en-US" dirty="0"/>
                  </a:p>
                </c:rich>
              </c:tx>
              <c:dLblPos val="ctr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fa-IR" smtClean="0"/>
                      <a:t>1.7</a:t>
                    </a:r>
                    <a:endParaRPr lang="en-US" dirty="0"/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fa-IR"/>
              </a:p>
            </c:txPr>
            <c:dLblPos val="ctr"/>
            <c:showVal val="1"/>
            <c:showLeaderLines val="1"/>
          </c:dLbls>
          <c:cat>
            <c:strRef>
              <c:f>'1396'!$J$79:$J$82</c:f>
              <c:strCache>
                <c:ptCount val="4"/>
                <c:pt idx="0">
                  <c:v>افزايش سرمايه شرکتهاي سهامي عام</c:v>
                </c:pt>
                <c:pt idx="1">
                  <c:v>انتشار انواع صکوک</c:v>
                </c:pt>
                <c:pt idx="2">
                  <c:v>افزايش ارزش صندوق‌هاي سرمايه‌گذاري</c:v>
                </c:pt>
                <c:pt idx="3">
                  <c:v>ساير</c:v>
                </c:pt>
              </c:strCache>
            </c:strRef>
          </c:cat>
          <c:val>
            <c:numRef>
              <c:f>'1396'!$H$79:$H$82</c:f>
              <c:numCache>
                <c:formatCode>0.0</c:formatCode>
                <c:ptCount val="4"/>
                <c:pt idx="0">
                  <c:v>17.125110913930786</c:v>
                </c:pt>
                <c:pt idx="1">
                  <c:v>63.965296263432904</c:v>
                </c:pt>
                <c:pt idx="2">
                  <c:v>17.272996154983726</c:v>
                </c:pt>
                <c:pt idx="3">
                  <c:v>1.6365966676525678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  <c:txPr>
        <a:bodyPr/>
        <a:lstStyle/>
        <a:p>
          <a:pPr rtl="0">
            <a:defRPr sz="1400" b="1">
              <a:cs typeface="Nazanin" pitchFamily="2" charset="-78"/>
            </a:defRPr>
          </a:pPr>
          <a:endParaRPr lang="fa-IR"/>
        </a:p>
      </c:txPr>
    </c:legend>
    <c:plotVisOnly val="1"/>
  </c:chart>
  <c:spPr>
    <a:solidFill>
      <a:schemeClr val="accent6">
        <a:lumMod val="20000"/>
        <a:lumOff val="80000"/>
      </a:schemeClr>
    </a:solidFill>
    <a:ln>
      <a:solidFill>
        <a:prstClr val="black"/>
      </a:solidFill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A5C5B-BEDE-47F5-825E-846E51A1AC56}" type="doc">
      <dgm:prSet loTypeId="urn:microsoft.com/office/officeart/2005/8/layout/vList5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EC1A475-4101-4CF8-A77C-4ACF8C51B5D9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Nazanin" pitchFamily="2" charset="-78"/>
            </a:rPr>
            <a:t>هدايت منابع در راستاي حمايت از توليد و اشتغال با توجه به وضعيت رکود اقتصادي</a:t>
          </a:r>
          <a:endParaRPr lang="en-US" sz="2400" b="1" dirty="0">
            <a:cs typeface="Nazanin" pitchFamily="2" charset="-78"/>
          </a:endParaRPr>
        </a:p>
      </dgm:t>
    </dgm:pt>
    <dgm:pt modelId="{7A561ABF-1B9F-4341-9A84-1E6A29F5A5CD}" type="parTrans" cxnId="{D255304E-E1B0-486C-9C75-A118A0F19EBD}">
      <dgm:prSet/>
      <dgm:spPr/>
      <dgm:t>
        <a:bodyPr/>
        <a:lstStyle/>
        <a:p>
          <a:pPr rtl="1"/>
          <a:endParaRPr lang="en-US" sz="2400">
            <a:cs typeface="Nazanin" pitchFamily="2" charset="-78"/>
          </a:endParaRPr>
        </a:p>
      </dgm:t>
    </dgm:pt>
    <dgm:pt modelId="{67B400EB-DBFC-4CE0-9BE8-938A6DF3460D}" type="sibTrans" cxnId="{D255304E-E1B0-486C-9C75-A118A0F19EBD}">
      <dgm:prSet/>
      <dgm:spPr/>
      <dgm:t>
        <a:bodyPr/>
        <a:lstStyle/>
        <a:p>
          <a:pPr rtl="1"/>
          <a:endParaRPr lang="en-US" sz="2400">
            <a:cs typeface="Nazanin" pitchFamily="2" charset="-78"/>
          </a:endParaRPr>
        </a:p>
      </dgm:t>
    </dgm:pt>
    <dgm:pt modelId="{86EF695A-38BB-44AD-B454-9ACC18CBC0E7}">
      <dgm:prSet phldrT="[Text]" custT="1"/>
      <dgm:spPr/>
      <dgm:t>
        <a:bodyPr/>
        <a:lstStyle/>
        <a:p>
          <a:pPr algn="just" rtl="1"/>
          <a:r>
            <a:rPr lang="fa-IR" sz="2400" b="1" dirty="0" smtClean="0">
              <a:cs typeface="Nazanin" pitchFamily="2" charset="-78"/>
            </a:rPr>
            <a:t>تامين سرمايه در گردش واحدهاي توليدي</a:t>
          </a:r>
          <a:endParaRPr lang="en-US" sz="2400" b="1" dirty="0" smtClean="0">
            <a:cs typeface="Nazanin" pitchFamily="2" charset="-78"/>
          </a:endParaRPr>
        </a:p>
      </dgm:t>
    </dgm:pt>
    <dgm:pt modelId="{6394ED0A-04BD-4A86-84FC-AE8424C97BE8}" type="parTrans" cxnId="{5C627A48-6639-4076-BCA9-AF96A85A02CE}">
      <dgm:prSet/>
      <dgm:spPr/>
      <dgm:t>
        <a:bodyPr/>
        <a:lstStyle/>
        <a:p>
          <a:pPr rtl="1"/>
          <a:endParaRPr lang="en-US" sz="2400">
            <a:cs typeface="Nazanin" pitchFamily="2" charset="-78"/>
          </a:endParaRPr>
        </a:p>
      </dgm:t>
    </dgm:pt>
    <dgm:pt modelId="{F2DFE569-268A-48FB-A8F1-D70EF7A955E3}" type="sibTrans" cxnId="{5C627A48-6639-4076-BCA9-AF96A85A02CE}">
      <dgm:prSet/>
      <dgm:spPr/>
      <dgm:t>
        <a:bodyPr/>
        <a:lstStyle/>
        <a:p>
          <a:pPr rtl="1"/>
          <a:endParaRPr lang="en-US" sz="2400">
            <a:cs typeface="Nazanin" pitchFamily="2" charset="-78"/>
          </a:endParaRPr>
        </a:p>
      </dgm:t>
    </dgm:pt>
    <dgm:pt modelId="{A8EC5412-F9AF-48BB-944A-769D5F402822}">
      <dgm:prSet phldrT="[Text]" custT="1"/>
      <dgm:spPr/>
      <dgm:t>
        <a:bodyPr/>
        <a:lstStyle/>
        <a:p>
          <a:pPr algn="just" rtl="1"/>
          <a:r>
            <a:rPr lang="fa-IR" sz="2400" b="1" dirty="0" smtClean="0">
              <a:cs typeface="Nazanin" pitchFamily="2" charset="-78"/>
            </a:rPr>
            <a:t>تامين مالي بنگاه‌هاي کوچک و متوسط و طرح‌هاي اشتغال‌زا</a:t>
          </a:r>
          <a:endParaRPr lang="en-US" sz="2400" b="1" dirty="0" smtClean="0">
            <a:cs typeface="Nazanin" pitchFamily="2" charset="-78"/>
          </a:endParaRPr>
        </a:p>
      </dgm:t>
    </dgm:pt>
    <dgm:pt modelId="{BBFC4E5A-094A-455F-AF3E-633680ACFA89}" type="parTrans" cxnId="{B6A529E0-4867-4EF6-81A8-04F191BAE1AA}">
      <dgm:prSet/>
      <dgm:spPr/>
      <dgm:t>
        <a:bodyPr/>
        <a:lstStyle/>
        <a:p>
          <a:pPr rtl="1"/>
          <a:endParaRPr lang="en-US" sz="2400">
            <a:cs typeface="Nazanin" pitchFamily="2" charset="-78"/>
          </a:endParaRPr>
        </a:p>
      </dgm:t>
    </dgm:pt>
    <dgm:pt modelId="{8896E57B-F3E5-4E45-BE2A-79F55E9F3396}" type="sibTrans" cxnId="{B6A529E0-4867-4EF6-81A8-04F191BAE1AA}">
      <dgm:prSet/>
      <dgm:spPr/>
      <dgm:t>
        <a:bodyPr/>
        <a:lstStyle/>
        <a:p>
          <a:pPr rtl="1"/>
          <a:endParaRPr lang="en-US" sz="2400">
            <a:cs typeface="Nazanin" pitchFamily="2" charset="-78"/>
          </a:endParaRPr>
        </a:p>
      </dgm:t>
    </dgm:pt>
    <dgm:pt modelId="{7A96827F-2465-4230-BE39-B5AE71F400AE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Nazanin" pitchFamily="2" charset="-78"/>
            </a:rPr>
            <a:t>حمايت از تامين مالي خرد خانوارها</a:t>
          </a:r>
          <a:endParaRPr lang="en-US" sz="2400" b="1" dirty="0">
            <a:cs typeface="Nazanin" pitchFamily="2" charset="-78"/>
          </a:endParaRPr>
        </a:p>
      </dgm:t>
    </dgm:pt>
    <dgm:pt modelId="{BA45DA7A-EAC8-41A7-80EA-DBF47E25EFDF}" type="parTrans" cxnId="{DCF5B64F-2413-44A6-A57B-922918BA6A95}">
      <dgm:prSet/>
      <dgm:spPr/>
      <dgm:t>
        <a:bodyPr/>
        <a:lstStyle/>
        <a:p>
          <a:pPr rtl="1"/>
          <a:endParaRPr lang="en-US" sz="2400">
            <a:cs typeface="Nazanin" pitchFamily="2" charset="-78"/>
          </a:endParaRPr>
        </a:p>
      </dgm:t>
    </dgm:pt>
    <dgm:pt modelId="{2288ADFC-E3F3-4001-B490-95C06F24993F}" type="sibTrans" cxnId="{DCF5B64F-2413-44A6-A57B-922918BA6A95}">
      <dgm:prSet/>
      <dgm:spPr/>
      <dgm:t>
        <a:bodyPr/>
        <a:lstStyle/>
        <a:p>
          <a:pPr rtl="1"/>
          <a:endParaRPr lang="en-US" sz="2400">
            <a:cs typeface="Nazanin" pitchFamily="2" charset="-78"/>
          </a:endParaRPr>
        </a:p>
      </dgm:t>
    </dgm:pt>
    <dgm:pt modelId="{5C1D2993-AD1E-4BD1-8FE4-C30969AF01A3}">
      <dgm:prSet phldrT="[Text]" custT="1"/>
      <dgm:spPr/>
      <dgm:t>
        <a:bodyPr/>
        <a:lstStyle/>
        <a:p>
          <a:pPr algn="just" rtl="1"/>
          <a:r>
            <a:rPr lang="fa-IR" sz="2400" b="1" dirty="0" smtClean="0">
              <a:cs typeface="Nazanin" pitchFamily="2" charset="-78"/>
            </a:rPr>
            <a:t>تسهيلات قرض‌الحسنه ازدواج </a:t>
          </a:r>
          <a:endParaRPr lang="en-US" sz="2400" b="1" dirty="0" smtClean="0">
            <a:cs typeface="Nazanin" pitchFamily="2" charset="-78"/>
          </a:endParaRPr>
        </a:p>
      </dgm:t>
    </dgm:pt>
    <dgm:pt modelId="{B6587628-1FB3-4776-909A-F58859FBEF40}" type="parTrans" cxnId="{F4D7E58C-4B65-42A2-B231-4E517ECBD6C6}">
      <dgm:prSet/>
      <dgm:spPr/>
      <dgm:t>
        <a:bodyPr/>
        <a:lstStyle/>
        <a:p>
          <a:pPr rtl="1"/>
          <a:endParaRPr lang="en-US" sz="2400">
            <a:cs typeface="Nazanin" pitchFamily="2" charset="-78"/>
          </a:endParaRPr>
        </a:p>
      </dgm:t>
    </dgm:pt>
    <dgm:pt modelId="{452CD119-292B-4AB6-A5AB-4DA9C5A035E4}" type="sibTrans" cxnId="{F4D7E58C-4B65-42A2-B231-4E517ECBD6C6}">
      <dgm:prSet/>
      <dgm:spPr/>
      <dgm:t>
        <a:bodyPr/>
        <a:lstStyle/>
        <a:p>
          <a:pPr rtl="1"/>
          <a:endParaRPr lang="en-US" sz="2400">
            <a:cs typeface="Nazanin" pitchFamily="2" charset="-78"/>
          </a:endParaRPr>
        </a:p>
      </dgm:t>
    </dgm:pt>
    <dgm:pt modelId="{8AC95C47-6280-47DA-BCC1-BCC6A133D4EF}">
      <dgm:prSet phldrT="[Text]" custT="1"/>
      <dgm:spPr/>
      <dgm:t>
        <a:bodyPr/>
        <a:lstStyle/>
        <a:p>
          <a:pPr algn="just" rtl="1"/>
          <a:r>
            <a:rPr lang="fa-IR" sz="2400" b="1" dirty="0" smtClean="0">
              <a:cs typeface="Nazanin" pitchFamily="2" charset="-78"/>
            </a:rPr>
            <a:t>تسهيلات مسکن به اقشار مختلف جامعه</a:t>
          </a:r>
          <a:endParaRPr lang="en-US" sz="2400" b="1" dirty="0" smtClean="0">
            <a:cs typeface="Nazanin" pitchFamily="2" charset="-78"/>
          </a:endParaRPr>
        </a:p>
      </dgm:t>
    </dgm:pt>
    <dgm:pt modelId="{8FF55123-80F1-4FBE-9EF4-7270E32B4BA9}" type="parTrans" cxnId="{6B867B67-110B-4C86-9445-8442D5A53493}">
      <dgm:prSet/>
      <dgm:spPr/>
      <dgm:t>
        <a:bodyPr/>
        <a:lstStyle/>
        <a:p>
          <a:pPr rtl="1"/>
          <a:endParaRPr lang="en-US" sz="2400">
            <a:cs typeface="Nazanin" pitchFamily="2" charset="-78"/>
          </a:endParaRPr>
        </a:p>
      </dgm:t>
    </dgm:pt>
    <dgm:pt modelId="{36DAC126-F667-4CCB-9010-5BF151797653}" type="sibTrans" cxnId="{6B867B67-110B-4C86-9445-8442D5A53493}">
      <dgm:prSet/>
      <dgm:spPr/>
      <dgm:t>
        <a:bodyPr/>
        <a:lstStyle/>
        <a:p>
          <a:pPr rtl="1"/>
          <a:endParaRPr lang="en-US" sz="2400">
            <a:cs typeface="Nazanin" pitchFamily="2" charset="-78"/>
          </a:endParaRPr>
        </a:p>
      </dgm:t>
    </dgm:pt>
    <dgm:pt modelId="{77508175-BF37-49F0-8C0D-C1088738EFB6}">
      <dgm:prSet phldrT="[Text]" custT="1"/>
      <dgm:spPr/>
      <dgm:t>
        <a:bodyPr/>
        <a:lstStyle/>
        <a:p>
          <a:pPr algn="just" rtl="1"/>
          <a:r>
            <a:rPr lang="fa-IR" sz="2400" b="1" dirty="0" smtClean="0">
              <a:cs typeface="Nazanin" pitchFamily="2" charset="-78"/>
            </a:rPr>
            <a:t>حمايت از تامين مالي بخش‌هاي مسکن و کشاورزي</a:t>
          </a:r>
          <a:endParaRPr lang="en-US" sz="2400" b="1" dirty="0" smtClean="0">
            <a:cs typeface="Nazanin" pitchFamily="2" charset="-78"/>
          </a:endParaRPr>
        </a:p>
      </dgm:t>
    </dgm:pt>
    <dgm:pt modelId="{9CC6569A-5A28-4015-95ED-E847EA498016}" type="parTrans" cxnId="{9309C9CC-B6FE-4286-A71C-89771932F1CF}">
      <dgm:prSet/>
      <dgm:spPr/>
      <dgm:t>
        <a:bodyPr/>
        <a:lstStyle/>
        <a:p>
          <a:endParaRPr lang="en-US" sz="2400"/>
        </a:p>
      </dgm:t>
    </dgm:pt>
    <dgm:pt modelId="{E382D3EA-7D55-445A-A4B9-FF5736618FB4}" type="sibTrans" cxnId="{9309C9CC-B6FE-4286-A71C-89771932F1CF}">
      <dgm:prSet/>
      <dgm:spPr/>
      <dgm:t>
        <a:bodyPr/>
        <a:lstStyle/>
        <a:p>
          <a:endParaRPr lang="en-US" sz="2400"/>
        </a:p>
      </dgm:t>
    </dgm:pt>
    <dgm:pt modelId="{604A693C-66AD-4097-9055-76542D395011}">
      <dgm:prSet phldrT="[Text]" custT="1"/>
      <dgm:spPr/>
      <dgm:t>
        <a:bodyPr/>
        <a:lstStyle/>
        <a:p>
          <a:pPr algn="just" rtl="1"/>
          <a:r>
            <a:rPr lang="fa-IR" sz="2400" b="1" dirty="0" smtClean="0">
              <a:cs typeface="Nazanin" pitchFamily="2" charset="-78"/>
            </a:rPr>
            <a:t>تسهيلات خرد و مصرفي خانوار (زير 50 ميليون تومان)</a:t>
          </a:r>
          <a:endParaRPr lang="en-US" sz="2400" b="1" dirty="0" smtClean="0">
            <a:cs typeface="Nazanin" pitchFamily="2" charset="-78"/>
          </a:endParaRPr>
        </a:p>
      </dgm:t>
    </dgm:pt>
    <dgm:pt modelId="{A8A26163-0CB0-4F88-A926-FF2163D1E4BF}" type="parTrans" cxnId="{9E2DBE9B-5EBA-470A-B5A2-7C8F3BC45034}">
      <dgm:prSet/>
      <dgm:spPr/>
    </dgm:pt>
    <dgm:pt modelId="{D97C68FB-FE28-45D9-8A4D-3EE053CFF4FD}" type="sibTrans" cxnId="{9E2DBE9B-5EBA-470A-B5A2-7C8F3BC45034}">
      <dgm:prSet/>
      <dgm:spPr/>
    </dgm:pt>
    <dgm:pt modelId="{FE9E314D-F73D-45DE-9D8C-B1DF81E7CA96}" type="pres">
      <dgm:prSet presAssocID="{ADBA5C5B-BEDE-47F5-825E-846E51A1AC56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56691A-9250-4E92-B66D-1B48F39860D5}" type="pres">
      <dgm:prSet presAssocID="{6EC1A475-4101-4CF8-A77C-4ACF8C51B5D9}" presName="linNode" presStyleCnt="0"/>
      <dgm:spPr/>
    </dgm:pt>
    <dgm:pt modelId="{E1E1C575-7099-48F4-9FB0-C4A44A071228}" type="pres">
      <dgm:prSet presAssocID="{6EC1A475-4101-4CF8-A77C-4ACF8C51B5D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06893-5C17-456F-A500-91047077BDA6}" type="pres">
      <dgm:prSet presAssocID="{6EC1A475-4101-4CF8-A77C-4ACF8C51B5D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A6398-A2E2-4499-A7E8-CFAE0BC31B78}" type="pres">
      <dgm:prSet presAssocID="{67B400EB-DBFC-4CE0-9BE8-938A6DF3460D}" presName="sp" presStyleCnt="0"/>
      <dgm:spPr/>
    </dgm:pt>
    <dgm:pt modelId="{F4A15C85-9D30-407A-B260-BC03F0F2D804}" type="pres">
      <dgm:prSet presAssocID="{7A96827F-2465-4230-BE39-B5AE71F400AE}" presName="linNode" presStyleCnt="0"/>
      <dgm:spPr/>
    </dgm:pt>
    <dgm:pt modelId="{485BEFB8-637E-4704-9367-66D113B55A26}" type="pres">
      <dgm:prSet presAssocID="{7A96827F-2465-4230-BE39-B5AE71F400A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370C8-7E2A-4D5F-B0F4-2204909C83DA}" type="pres">
      <dgm:prSet presAssocID="{7A96827F-2465-4230-BE39-B5AE71F400A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81A5D4-7248-4F45-8432-D3B71391D37F}" type="presOf" srcId="{8AC95C47-6280-47DA-BCC1-BCC6A133D4EF}" destId="{3B2370C8-7E2A-4D5F-B0F4-2204909C83DA}" srcOrd="0" destOrd="1" presId="urn:microsoft.com/office/officeart/2005/8/layout/vList5"/>
    <dgm:cxn modelId="{D4E9932B-A39D-4985-9D55-025C99CB12A1}" type="presOf" srcId="{77508175-BF37-49F0-8C0D-C1088738EFB6}" destId="{F9706893-5C17-456F-A500-91047077BDA6}" srcOrd="0" destOrd="2" presId="urn:microsoft.com/office/officeart/2005/8/layout/vList5"/>
    <dgm:cxn modelId="{519210F8-F698-4824-8704-3DC5E5CA4415}" type="presOf" srcId="{ADBA5C5B-BEDE-47F5-825E-846E51A1AC56}" destId="{FE9E314D-F73D-45DE-9D8C-B1DF81E7CA96}" srcOrd="0" destOrd="0" presId="urn:microsoft.com/office/officeart/2005/8/layout/vList5"/>
    <dgm:cxn modelId="{9C694474-9F9A-4B60-8DBF-9C618D7942EA}" type="presOf" srcId="{A8EC5412-F9AF-48BB-944A-769D5F402822}" destId="{F9706893-5C17-456F-A500-91047077BDA6}" srcOrd="0" destOrd="1" presId="urn:microsoft.com/office/officeart/2005/8/layout/vList5"/>
    <dgm:cxn modelId="{9309C9CC-B6FE-4286-A71C-89771932F1CF}" srcId="{6EC1A475-4101-4CF8-A77C-4ACF8C51B5D9}" destId="{77508175-BF37-49F0-8C0D-C1088738EFB6}" srcOrd="2" destOrd="0" parTransId="{9CC6569A-5A28-4015-95ED-E847EA498016}" sibTransId="{E382D3EA-7D55-445A-A4B9-FF5736618FB4}"/>
    <dgm:cxn modelId="{B6A529E0-4867-4EF6-81A8-04F191BAE1AA}" srcId="{6EC1A475-4101-4CF8-A77C-4ACF8C51B5D9}" destId="{A8EC5412-F9AF-48BB-944A-769D5F402822}" srcOrd="1" destOrd="0" parTransId="{BBFC4E5A-094A-455F-AF3E-633680ACFA89}" sibTransId="{8896E57B-F3E5-4E45-BE2A-79F55E9F3396}"/>
    <dgm:cxn modelId="{DCF5B64F-2413-44A6-A57B-922918BA6A95}" srcId="{ADBA5C5B-BEDE-47F5-825E-846E51A1AC56}" destId="{7A96827F-2465-4230-BE39-B5AE71F400AE}" srcOrd="1" destOrd="0" parTransId="{BA45DA7A-EAC8-41A7-80EA-DBF47E25EFDF}" sibTransId="{2288ADFC-E3F3-4001-B490-95C06F24993F}"/>
    <dgm:cxn modelId="{5C627A48-6639-4076-BCA9-AF96A85A02CE}" srcId="{6EC1A475-4101-4CF8-A77C-4ACF8C51B5D9}" destId="{86EF695A-38BB-44AD-B454-9ACC18CBC0E7}" srcOrd="0" destOrd="0" parTransId="{6394ED0A-04BD-4A86-84FC-AE8424C97BE8}" sibTransId="{F2DFE569-268A-48FB-A8F1-D70EF7A955E3}"/>
    <dgm:cxn modelId="{D255304E-E1B0-486C-9C75-A118A0F19EBD}" srcId="{ADBA5C5B-BEDE-47F5-825E-846E51A1AC56}" destId="{6EC1A475-4101-4CF8-A77C-4ACF8C51B5D9}" srcOrd="0" destOrd="0" parTransId="{7A561ABF-1B9F-4341-9A84-1E6A29F5A5CD}" sibTransId="{67B400EB-DBFC-4CE0-9BE8-938A6DF3460D}"/>
    <dgm:cxn modelId="{2ACBC10C-AB2C-46D7-84AF-6684A6B39A76}" type="presOf" srcId="{6EC1A475-4101-4CF8-A77C-4ACF8C51B5D9}" destId="{E1E1C575-7099-48F4-9FB0-C4A44A071228}" srcOrd="0" destOrd="0" presId="urn:microsoft.com/office/officeart/2005/8/layout/vList5"/>
    <dgm:cxn modelId="{1048CE3D-9CF8-4C00-88F0-E2835B9BEE8C}" type="presOf" srcId="{604A693C-66AD-4097-9055-76542D395011}" destId="{3B2370C8-7E2A-4D5F-B0F4-2204909C83DA}" srcOrd="0" destOrd="2" presId="urn:microsoft.com/office/officeart/2005/8/layout/vList5"/>
    <dgm:cxn modelId="{F4D7E58C-4B65-42A2-B231-4E517ECBD6C6}" srcId="{7A96827F-2465-4230-BE39-B5AE71F400AE}" destId="{5C1D2993-AD1E-4BD1-8FE4-C30969AF01A3}" srcOrd="0" destOrd="0" parTransId="{B6587628-1FB3-4776-909A-F58859FBEF40}" sibTransId="{452CD119-292B-4AB6-A5AB-4DA9C5A035E4}"/>
    <dgm:cxn modelId="{6B867B67-110B-4C86-9445-8442D5A53493}" srcId="{7A96827F-2465-4230-BE39-B5AE71F400AE}" destId="{8AC95C47-6280-47DA-BCC1-BCC6A133D4EF}" srcOrd="1" destOrd="0" parTransId="{8FF55123-80F1-4FBE-9EF4-7270E32B4BA9}" sibTransId="{36DAC126-F667-4CCB-9010-5BF151797653}"/>
    <dgm:cxn modelId="{9E2DBE9B-5EBA-470A-B5A2-7C8F3BC45034}" srcId="{7A96827F-2465-4230-BE39-B5AE71F400AE}" destId="{604A693C-66AD-4097-9055-76542D395011}" srcOrd="2" destOrd="0" parTransId="{A8A26163-0CB0-4F88-A926-FF2163D1E4BF}" sibTransId="{D97C68FB-FE28-45D9-8A4D-3EE053CFF4FD}"/>
    <dgm:cxn modelId="{1A8C520E-C1AD-4813-B239-0B55DFD7B99C}" type="presOf" srcId="{5C1D2993-AD1E-4BD1-8FE4-C30969AF01A3}" destId="{3B2370C8-7E2A-4D5F-B0F4-2204909C83DA}" srcOrd="0" destOrd="0" presId="urn:microsoft.com/office/officeart/2005/8/layout/vList5"/>
    <dgm:cxn modelId="{F9815190-B7AF-42CA-A13F-0D158EFA381C}" type="presOf" srcId="{86EF695A-38BB-44AD-B454-9ACC18CBC0E7}" destId="{F9706893-5C17-456F-A500-91047077BDA6}" srcOrd="0" destOrd="0" presId="urn:microsoft.com/office/officeart/2005/8/layout/vList5"/>
    <dgm:cxn modelId="{460F5838-BE87-4B31-BA3A-1FA9863EF918}" type="presOf" srcId="{7A96827F-2465-4230-BE39-B5AE71F400AE}" destId="{485BEFB8-637E-4704-9367-66D113B55A26}" srcOrd="0" destOrd="0" presId="urn:microsoft.com/office/officeart/2005/8/layout/vList5"/>
    <dgm:cxn modelId="{294ADC2F-4CBA-438F-91C3-52D7DD6A3260}" type="presParOf" srcId="{FE9E314D-F73D-45DE-9D8C-B1DF81E7CA96}" destId="{1A56691A-9250-4E92-B66D-1B48F39860D5}" srcOrd="0" destOrd="0" presId="urn:microsoft.com/office/officeart/2005/8/layout/vList5"/>
    <dgm:cxn modelId="{146E7FD7-CE2F-4050-B5B4-2553A7F7FED0}" type="presParOf" srcId="{1A56691A-9250-4E92-B66D-1B48F39860D5}" destId="{E1E1C575-7099-48F4-9FB0-C4A44A071228}" srcOrd="0" destOrd="0" presId="urn:microsoft.com/office/officeart/2005/8/layout/vList5"/>
    <dgm:cxn modelId="{E6C8FAF8-01EB-43D5-8EE5-4009CFB76B11}" type="presParOf" srcId="{1A56691A-9250-4E92-B66D-1B48F39860D5}" destId="{F9706893-5C17-456F-A500-91047077BDA6}" srcOrd="1" destOrd="0" presId="urn:microsoft.com/office/officeart/2005/8/layout/vList5"/>
    <dgm:cxn modelId="{385AB87B-B2FC-47DE-A540-D8B75F965790}" type="presParOf" srcId="{FE9E314D-F73D-45DE-9D8C-B1DF81E7CA96}" destId="{B9EA6398-A2E2-4499-A7E8-CFAE0BC31B78}" srcOrd="1" destOrd="0" presId="urn:microsoft.com/office/officeart/2005/8/layout/vList5"/>
    <dgm:cxn modelId="{6089B1DD-5ECF-490A-AB85-107F6D6F7C93}" type="presParOf" srcId="{FE9E314D-F73D-45DE-9D8C-B1DF81E7CA96}" destId="{F4A15C85-9D30-407A-B260-BC03F0F2D804}" srcOrd="2" destOrd="0" presId="urn:microsoft.com/office/officeart/2005/8/layout/vList5"/>
    <dgm:cxn modelId="{9A70F80C-E7DB-4832-8D5B-725EE3DECBBC}" type="presParOf" srcId="{F4A15C85-9D30-407A-B260-BC03F0F2D804}" destId="{485BEFB8-637E-4704-9367-66D113B55A26}" srcOrd="0" destOrd="0" presId="urn:microsoft.com/office/officeart/2005/8/layout/vList5"/>
    <dgm:cxn modelId="{251C28A1-CB23-4656-B014-D5B66448E068}" type="presParOf" srcId="{F4A15C85-9D30-407A-B260-BC03F0F2D804}" destId="{3B2370C8-7E2A-4D5F-B0F4-2204909C83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06893-5C17-456F-A500-91047077BDA6}">
      <dsp:nvSpPr>
        <dsp:cNvPr id="0" name=""/>
        <dsp:cNvSpPr/>
      </dsp:nvSpPr>
      <dsp:spPr>
        <a:xfrm rot="16200000">
          <a:off x="2398171" y="-2138113"/>
          <a:ext cx="2079944" cy="687628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cs typeface="Nazanin" pitchFamily="2" charset="-78"/>
            </a:rPr>
            <a:t>تامين سرمايه در گردش واحدهاي توليدي</a:t>
          </a:r>
          <a:endParaRPr lang="en-US" sz="2400" b="1" kern="1200" dirty="0" smtClean="0">
            <a:cs typeface="Nazanin" pitchFamily="2" charset="-78"/>
          </a:endParaRPr>
        </a:p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cs typeface="Nazanin" pitchFamily="2" charset="-78"/>
            </a:rPr>
            <a:t>تامين مالي بنگاه‌هاي کوچک و متوسط و طرح‌هاي اشتغال‌زا</a:t>
          </a:r>
          <a:endParaRPr lang="en-US" sz="2400" b="1" kern="1200" dirty="0" smtClean="0">
            <a:cs typeface="Nazanin" pitchFamily="2" charset="-78"/>
          </a:endParaRPr>
        </a:p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cs typeface="Nazanin" pitchFamily="2" charset="-78"/>
            </a:rPr>
            <a:t>حمايت از تامين مالي بخش‌هاي مسکن و کشاورزي</a:t>
          </a:r>
          <a:endParaRPr lang="en-US" sz="2400" b="1" kern="1200" dirty="0" smtClean="0">
            <a:cs typeface="Nazanin" pitchFamily="2" charset="-78"/>
          </a:endParaRPr>
        </a:p>
      </dsp:txBody>
      <dsp:txXfrm rot="16200000">
        <a:off x="2398171" y="-2138113"/>
        <a:ext cx="2079944" cy="6876288"/>
      </dsp:txXfrm>
    </dsp:sp>
    <dsp:sp modelId="{E1E1C575-7099-48F4-9FB0-C4A44A071228}">
      <dsp:nvSpPr>
        <dsp:cNvPr id="0" name=""/>
        <dsp:cNvSpPr/>
      </dsp:nvSpPr>
      <dsp:spPr>
        <a:xfrm>
          <a:off x="6876288" y="65"/>
          <a:ext cx="3867912" cy="25999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Nazanin" pitchFamily="2" charset="-78"/>
            </a:rPr>
            <a:t>هدايت منابع در راستاي حمايت از توليد و اشتغال با توجه به وضعيت رکود اقتصادي</a:t>
          </a:r>
          <a:endParaRPr lang="en-US" sz="2400" b="1" kern="1200" dirty="0">
            <a:cs typeface="Nazanin" pitchFamily="2" charset="-78"/>
          </a:endParaRPr>
        </a:p>
      </dsp:txBody>
      <dsp:txXfrm>
        <a:off x="6876288" y="65"/>
        <a:ext cx="3867912" cy="2599931"/>
      </dsp:txXfrm>
    </dsp:sp>
    <dsp:sp modelId="{3B2370C8-7E2A-4D5F-B0F4-2204909C83DA}">
      <dsp:nvSpPr>
        <dsp:cNvPr id="0" name=""/>
        <dsp:cNvSpPr/>
      </dsp:nvSpPr>
      <dsp:spPr>
        <a:xfrm rot="16200000">
          <a:off x="2398171" y="591814"/>
          <a:ext cx="2079944" cy="6876288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cs typeface="Nazanin" pitchFamily="2" charset="-78"/>
            </a:rPr>
            <a:t>تسهيلات قرض‌الحسنه ازدواج </a:t>
          </a:r>
          <a:endParaRPr lang="en-US" sz="2400" b="1" kern="1200" dirty="0" smtClean="0">
            <a:cs typeface="Nazanin" pitchFamily="2" charset="-78"/>
          </a:endParaRPr>
        </a:p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cs typeface="Nazanin" pitchFamily="2" charset="-78"/>
            </a:rPr>
            <a:t>تسهيلات مسکن به اقشار مختلف جامعه</a:t>
          </a:r>
          <a:endParaRPr lang="en-US" sz="2400" b="1" kern="1200" dirty="0" smtClean="0">
            <a:cs typeface="Nazanin" pitchFamily="2" charset="-78"/>
          </a:endParaRPr>
        </a:p>
        <a:p>
          <a:pPr marL="228600" lvl="1" indent="-228600" algn="just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cs typeface="Nazanin" pitchFamily="2" charset="-78"/>
            </a:rPr>
            <a:t>تسهيلات خرد و مصرفي خانوار (زير 50 ميليون تومان)</a:t>
          </a:r>
          <a:endParaRPr lang="en-US" sz="2400" b="1" kern="1200" dirty="0" smtClean="0">
            <a:cs typeface="Nazanin" pitchFamily="2" charset="-78"/>
          </a:endParaRPr>
        </a:p>
      </dsp:txBody>
      <dsp:txXfrm rot="16200000">
        <a:off x="2398171" y="591814"/>
        <a:ext cx="2079944" cy="6876288"/>
      </dsp:txXfrm>
    </dsp:sp>
    <dsp:sp modelId="{485BEFB8-637E-4704-9367-66D113B55A26}">
      <dsp:nvSpPr>
        <dsp:cNvPr id="0" name=""/>
        <dsp:cNvSpPr/>
      </dsp:nvSpPr>
      <dsp:spPr>
        <a:xfrm>
          <a:off x="6876288" y="2729992"/>
          <a:ext cx="3867912" cy="2599931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Nazanin" pitchFamily="2" charset="-78"/>
            </a:rPr>
            <a:t>حمايت از تامين مالي خرد خانوارها</a:t>
          </a:r>
          <a:endParaRPr lang="en-US" sz="2400" b="1" kern="1200" dirty="0">
            <a:cs typeface="Nazanin" pitchFamily="2" charset="-78"/>
          </a:endParaRPr>
        </a:p>
      </dsp:txBody>
      <dsp:txXfrm>
        <a:off x="6876288" y="2729992"/>
        <a:ext cx="3867912" cy="2599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0.70543</cdr:x>
      <cdr:y>0.2063</cdr:y>
    </cdr:from>
    <cdr:to>
      <cdr:x>0.91432</cdr:x>
      <cdr:y>0.32624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1254" y="982980"/>
          <a:ext cx="113157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rtl="1"/>
          <a:r>
            <a:rPr lang="fa-IR" sz="1100" b="1" dirty="0" smtClean="0">
              <a:cs typeface="Nazanin" pitchFamily="2" charset="-78"/>
            </a:rPr>
            <a:t>کاهش رشد ضريب فزاينده نقدينگي</a:t>
          </a:r>
          <a:endParaRPr lang="fa-IR" sz="1100" b="1" dirty="0">
            <a:cs typeface="Nazanin" pitchFamily="2" charset="-78"/>
          </a:endParaRPr>
        </a:p>
      </cdr:txBody>
    </cdr:sp>
  </cdr:relSizeAnchor>
  <cdr:relSizeAnchor xmlns:cdr="http://schemas.openxmlformats.org/drawingml/2006/chartDrawing">
    <cdr:from>
      <cdr:x>0.84469</cdr:x>
      <cdr:y>0.30225</cdr:y>
    </cdr:from>
    <cdr:to>
      <cdr:x>0.89111</cdr:x>
      <cdr:y>0.35023</cdr:y>
    </cdr:to>
    <cdr:sp macro="" textlink="">
      <cdr:nvSpPr>
        <cdr:cNvPr id="4" name="Straight Arrow Connector 3"/>
        <cdr:cNvSpPr/>
      </cdr:nvSpPr>
      <cdr:spPr>
        <a:xfrm xmlns:a="http://schemas.openxmlformats.org/drawingml/2006/main">
          <a:off x="4575634" y="1440180"/>
          <a:ext cx="251460" cy="228600"/>
        </a:xfrm>
        <a:prstGeom xmlns:a="http://schemas.openxmlformats.org/drawingml/2006/main" prst="straightConnector1">
          <a:avLst/>
        </a:prstGeom>
        <a:ln xmlns:a="http://schemas.openxmlformats.org/drawingml/2006/main" w="22225">
          <a:solidFill>
            <a:schemeClr val="accent6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rtlCol="1" anchor="ctr"/>
        <a:lstStyle xmlns:a="http://schemas.openxmlformats.org/drawingml/2006/main"/>
        <a:p xmlns:a="http://schemas.openxmlformats.org/drawingml/2006/main">
          <a:endParaRPr lang="fa-I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0.0195</cdr:x>
      <cdr:y>0.86698</cdr:y>
    </cdr:from>
    <cdr:to>
      <cdr:x>0.98006</cdr:x>
      <cdr:y>0.97387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11760" y="3476625"/>
          <a:ext cx="5505450" cy="428625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0.79507</cdr:x>
      <cdr:y>0.76791</cdr:y>
    </cdr:from>
    <cdr:to>
      <cdr:x>0.92575</cdr:x>
      <cdr:y>0.83016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03780" y="2820076"/>
          <a:ext cx="740228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r>
            <a:rPr lang="fa-IR" sz="1100" b="1" dirty="0" smtClean="0"/>
            <a:t>1396</a:t>
          </a:r>
          <a:endParaRPr lang="fa-IR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E0CA049A-47F4-42B5-AF77-C1F04A5BB01B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6785DAB9-2870-46C1-A5D7-77065D854E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4399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3FE72F71-D1EA-4071-AF46-1FA99D17629E}" type="datetimeFigureOut">
              <a:rPr lang="en-US" smtClean="0"/>
              <a:pPr/>
              <a:t>12/2/2018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0" tIns="45714" rIns="91430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B29D26E8-5EDC-4E22-9768-C6C97532CB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587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D3BB3B6-EE44-4220-BF58-4A122EABCAC5}" type="slidenum">
              <a:rPr lang="fa-IR" smtClean="0"/>
              <a:pPr>
                <a:defRPr/>
              </a:pPr>
              <a:t>1</a:t>
            </a:fld>
            <a:endParaRPr lang="fa-I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fa-IR" smtClean="0"/>
          </a:p>
        </p:txBody>
      </p:sp>
      <p:sp>
        <p:nvSpPr>
          <p:cNvPr id="40965" name="Slide Number Placeholder 4"/>
          <p:cNvSpPr txBox="1">
            <a:spLocks noGrp="1"/>
          </p:cNvSpPr>
          <p:nvPr/>
        </p:nvSpPr>
        <p:spPr bwMode="auto">
          <a:xfrm>
            <a:off x="1548" y="9429781"/>
            <a:ext cx="2946275" cy="4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14" tIns="45408" rIns="90814" bIns="4540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7CF6D99E-6BE6-4483-8126-A6E622C42BFA}" type="slidenum">
              <a:rPr lang="fa-IR" altLang="fa-IR"/>
              <a:pPr algn="l" eaLnBrk="1" hangingPunct="1">
                <a:spcBef>
                  <a:spcPct val="0"/>
                </a:spcBef>
              </a:pPr>
              <a:t>1</a:t>
            </a:fld>
            <a:endParaRPr lang="fa-IR" altLang="fa-IR"/>
          </a:p>
        </p:txBody>
      </p:sp>
    </p:spTree>
    <p:extLst>
      <p:ext uri="{BB962C8B-B14F-4D97-AF65-F5344CB8AC3E}">
        <p14:creationId xmlns="" xmlns:p14="http://schemas.microsoft.com/office/powerpoint/2010/main" val="2761433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D3BB3B6-EE44-4220-BF58-4A122EABCAC5}" type="slidenum">
              <a:rPr lang="fa-IR" smtClean="0"/>
              <a:pPr>
                <a:defRPr/>
              </a:pPr>
              <a:t>3</a:t>
            </a:fld>
            <a:endParaRPr lang="fa-I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fa-IR" smtClean="0"/>
          </a:p>
        </p:txBody>
      </p:sp>
      <p:sp>
        <p:nvSpPr>
          <p:cNvPr id="40965" name="Slide Number Placeholder 4"/>
          <p:cNvSpPr txBox="1">
            <a:spLocks noGrp="1"/>
          </p:cNvSpPr>
          <p:nvPr/>
        </p:nvSpPr>
        <p:spPr bwMode="auto">
          <a:xfrm>
            <a:off x="1548" y="9429781"/>
            <a:ext cx="2946275" cy="4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14" tIns="45408" rIns="90814" bIns="45408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fld id="{7CF6D99E-6BE6-4483-8126-A6E622C42BFA}" type="slidenum">
              <a:rPr lang="fa-IR" altLang="fa-IR"/>
              <a:pPr algn="l" eaLnBrk="1" hangingPunct="1">
                <a:spcBef>
                  <a:spcPct val="0"/>
                </a:spcBef>
              </a:pPr>
              <a:t>3</a:t>
            </a:fld>
            <a:endParaRPr lang="fa-IR" altLang="fa-IR"/>
          </a:p>
        </p:txBody>
      </p:sp>
    </p:spTree>
    <p:extLst>
      <p:ext uri="{BB962C8B-B14F-4D97-AF65-F5344CB8AC3E}">
        <p14:creationId xmlns="" xmlns:p14="http://schemas.microsoft.com/office/powerpoint/2010/main" val="276143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16A-D1B9-4483-872B-B0F0E4ED8A82}" type="datetimeFigureOut">
              <a:rPr lang="fa-IR" smtClean="0"/>
              <a:pPr/>
              <a:t>03/24/1440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4BDE-9F36-475B-8B00-5152FAD7758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5710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16A-D1B9-4483-872B-B0F0E4ED8A82}" type="datetimeFigureOut">
              <a:rPr lang="fa-IR" smtClean="0"/>
              <a:pPr/>
              <a:t>03/24/1440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4BDE-9F36-475B-8B00-5152FAD7758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94602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16A-D1B9-4483-872B-B0F0E4ED8A82}" type="datetimeFigureOut">
              <a:rPr lang="fa-IR" smtClean="0"/>
              <a:pPr/>
              <a:t>03/24/1440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4BDE-9F36-475B-8B00-5152FAD7758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21215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16A-D1B9-4483-872B-B0F0E4ED8A82}" type="datetimeFigureOut">
              <a:rPr lang="fa-IR" smtClean="0"/>
              <a:pPr/>
              <a:t>03/24/1440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4BDE-9F36-475B-8B00-5152FAD77588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lum bright="12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555"/>
          <a:stretch>
            <a:fillRect/>
          </a:stretch>
        </p:blipFill>
        <p:spPr>
          <a:xfrm>
            <a:off x="0" y="0"/>
            <a:ext cx="12192000" cy="9906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266700" y="190502"/>
            <a:ext cx="360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ranNastaliq" pitchFamily="18" charset="0"/>
                <a:cs typeface="IranNastaliq" pitchFamily="18" charset="0"/>
              </a:rPr>
              <a:t>بانک مرکزي جمهوري اسلامي ايران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152400" y="139700"/>
            <a:ext cx="799616" cy="79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</p:spTree>
    <p:extLst>
      <p:ext uri="{BB962C8B-B14F-4D97-AF65-F5344CB8AC3E}">
        <p14:creationId xmlns:p14="http://schemas.microsoft.com/office/powerpoint/2010/main" xmlns="" val="424807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16A-D1B9-4483-872B-B0F0E4ED8A82}" type="datetimeFigureOut">
              <a:rPr lang="fa-IR" smtClean="0"/>
              <a:pPr/>
              <a:t>03/24/1440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4BDE-9F36-475B-8B00-5152FAD7758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88463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16A-D1B9-4483-872B-B0F0E4ED8A82}" type="datetimeFigureOut">
              <a:rPr lang="fa-IR" smtClean="0"/>
              <a:pPr/>
              <a:t>03/24/1440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4BDE-9F36-475B-8B00-5152FAD7758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95880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16A-D1B9-4483-872B-B0F0E4ED8A82}" type="datetimeFigureOut">
              <a:rPr lang="fa-IR" smtClean="0"/>
              <a:pPr/>
              <a:t>03/24/1440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4BDE-9F36-475B-8B00-5152FAD7758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84293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16A-D1B9-4483-872B-B0F0E4ED8A82}" type="datetimeFigureOut">
              <a:rPr lang="fa-IR" smtClean="0"/>
              <a:pPr/>
              <a:t>03/24/1440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4BDE-9F36-475B-8B00-5152FAD7758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8823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16A-D1B9-4483-872B-B0F0E4ED8A82}" type="datetimeFigureOut">
              <a:rPr lang="fa-IR" smtClean="0"/>
              <a:pPr/>
              <a:t>03/24/1440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4BDE-9F36-475B-8B00-5152FAD7758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94107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16A-D1B9-4483-872B-B0F0E4ED8A82}" type="datetimeFigureOut">
              <a:rPr lang="fa-IR" smtClean="0"/>
              <a:pPr/>
              <a:t>03/24/1440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4BDE-9F36-475B-8B00-5152FAD7758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73436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2316A-D1B9-4483-872B-B0F0E4ED8A82}" type="datetimeFigureOut">
              <a:rPr lang="fa-IR" smtClean="0"/>
              <a:pPr/>
              <a:t>03/24/1440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94BDE-9F36-475B-8B00-5152FAD7758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73046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2316A-D1B9-4483-872B-B0F0E4ED8A82}" type="datetimeFigureOut">
              <a:rPr lang="fa-IR" smtClean="0"/>
              <a:pPr/>
              <a:t>03/24/1440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94BDE-9F36-475B-8B00-5152FAD7758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13411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o.i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013785" y="1521665"/>
            <a:ext cx="10369549" cy="2526369"/>
          </a:xfrm>
        </p:spPr>
        <p:txBody>
          <a:bodyPr>
            <a:noAutofit/>
          </a:bodyPr>
          <a:lstStyle/>
          <a:p>
            <a:pPr indent="-468000" algn="ctr" rtl="1">
              <a:lnSpc>
                <a:spcPct val="150000"/>
              </a:lnSpc>
              <a:buClr>
                <a:srgbClr val="002060"/>
              </a:buClr>
              <a:buNone/>
              <a:defRPr/>
            </a:pPr>
            <a:r>
              <a:rPr lang="fa-IR" sz="6000" b="1" spc="160" dirty="0" smtClean="0">
                <a:solidFill>
                  <a:srgbClr val="370EE4"/>
                </a:solidFill>
                <a:latin typeface="IranNastaliq" pitchFamily="18" charset="0"/>
                <a:cs typeface="IranNastaliq" pitchFamily="18" charset="0"/>
              </a:rPr>
              <a:t>نقش نظام بانکي در حمايت از توليد و ثبات اقتصادي</a:t>
            </a:r>
            <a:endParaRPr lang="en-US" sz="6000" b="1" spc="160" dirty="0" smtClean="0">
              <a:solidFill>
                <a:srgbClr val="370EE4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315559" y="3430189"/>
            <a:ext cx="6826424" cy="29237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003366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 rtl="1" eaLnBrk="1" hangingPunct="1">
              <a:lnSpc>
                <a:spcPct val="150000"/>
              </a:lnSpc>
              <a:spcBef>
                <a:spcPct val="20000"/>
              </a:spcBef>
              <a:buClr>
                <a:srgbClr val="B4CCE2"/>
              </a:buClr>
            </a:pPr>
            <a:r>
              <a:rPr lang="fa-IR" altLang="fa-IR" sz="3500" b="1" dirty="0" smtClean="0">
                <a:latin typeface="IranNastaliq" pitchFamily="18" charset="0"/>
                <a:cs typeface="IranNastaliq" pitchFamily="18" charset="0"/>
              </a:rPr>
              <a:t>دکتر اکبر کميجاني</a:t>
            </a:r>
            <a:r>
              <a:rPr lang="fa-IR" altLang="fa-IR" sz="3500" b="1" dirty="0" smtClean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/>
            </a:r>
            <a:br>
              <a:rPr lang="fa-IR" altLang="fa-IR" sz="3500" b="1" dirty="0" smtClean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altLang="fa-IR" sz="3500" b="1" dirty="0" smtClean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>قائم مقام رئيس کل بانک مرکزي </a:t>
            </a:r>
            <a:br>
              <a:rPr lang="fa-IR" altLang="fa-IR" sz="3500" b="1" dirty="0" smtClean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altLang="fa-IR" sz="3500" b="1" dirty="0" smtClean="0">
                <a:solidFill>
                  <a:schemeClr val="accent2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  <a:t>سخنراني در چهارمين همايش  انجمن مالي اسلامي</a:t>
            </a:r>
            <a:br>
              <a:rPr lang="fa-IR" altLang="fa-IR" sz="3500" b="1" dirty="0" smtClean="0">
                <a:solidFill>
                  <a:schemeClr val="accent2">
                    <a:lumMod val="75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fa-IR" altLang="fa-IR" sz="3000" dirty="0" smtClean="0">
                <a:latin typeface="IranNastaliq" pitchFamily="18" charset="0"/>
                <a:cs typeface="IranNastaliq" pitchFamily="18" charset="0"/>
              </a:rPr>
              <a:t>دانشگاه الزهرا (س) - يازدهم آذر ماه  1397</a:t>
            </a:r>
            <a:endParaRPr lang="en-US" altLang="fa-IR" sz="3000" dirty="0" smtClean="0"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80496" y="209451"/>
            <a:ext cx="4808916" cy="585371"/>
          </a:xfrm>
          <a:prstGeom prst="rect">
            <a:avLst/>
          </a:prstGeom>
        </p:spPr>
        <p:txBody>
          <a:bodyPr wrap="none" lIns="97109" tIns="48555" rIns="97109" bIns="48555">
            <a:spAutoFit/>
          </a:bodyPr>
          <a:lstStyle/>
          <a:p>
            <a:pPr marL="384391" lvl="0" indent="-318640" algn="r" rtl="1" eaLnBrk="0" fontAlgn="base" hangingPunct="0">
              <a:lnSpc>
                <a:spcPts val="3823"/>
              </a:lnSpc>
              <a:spcBef>
                <a:spcPts val="319"/>
              </a:spcBef>
              <a:spcAft>
                <a:spcPts val="637"/>
              </a:spcAft>
              <a:buSzPct val="111000"/>
              <a:defRPr/>
            </a:pPr>
            <a:r>
              <a:rPr lang="fa-IR" sz="2400" b="1" kern="0" dirty="0" smtClean="0">
                <a:cs typeface="Titr" pitchFamily="2" charset="-78"/>
              </a:rPr>
              <a:t>رويکرد بانک مرکزي در تامين مالي اقتصاد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890337" y="1239253"/>
          <a:ext cx="10744200" cy="5329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295299" y="209451"/>
            <a:ext cx="4594113" cy="555876"/>
          </a:xfrm>
          <a:prstGeom prst="rect">
            <a:avLst/>
          </a:prstGeom>
        </p:spPr>
        <p:txBody>
          <a:bodyPr wrap="none" lIns="97109" tIns="48555" rIns="97109" bIns="48555">
            <a:spAutoFit/>
          </a:bodyPr>
          <a:lstStyle/>
          <a:p>
            <a:pPr marL="384391" lvl="0" indent="-318640" algn="r" rtl="1" eaLnBrk="0" fontAlgn="base" hangingPunct="0">
              <a:lnSpc>
                <a:spcPts val="3823"/>
              </a:lnSpc>
              <a:spcBef>
                <a:spcPts val="319"/>
              </a:spcBef>
              <a:spcAft>
                <a:spcPts val="637"/>
              </a:spcAft>
              <a:buSzPct val="111000"/>
              <a:defRPr/>
            </a:pPr>
            <a:r>
              <a:rPr lang="fa-IR" sz="2400" b="1" kern="0" dirty="0" smtClean="0">
                <a:cs typeface="Titr" pitchFamily="2" charset="-78"/>
              </a:rPr>
              <a:t>جايگاه نظام بانکي در تامين مالي اقتصاد</a:t>
            </a:r>
            <a:endParaRPr lang="fa-IR" sz="2400" b="1" kern="0" dirty="0" smtClean="0">
              <a:solidFill>
                <a:srgbClr val="C00000"/>
              </a:solidFill>
              <a:cs typeface="Titr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70020" y="1010653"/>
          <a:ext cx="10948738" cy="5241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161"/>
                <a:gridCol w="1406161"/>
                <a:gridCol w="1352492"/>
                <a:gridCol w="1379766"/>
                <a:gridCol w="1398230"/>
                <a:gridCol w="1367878"/>
                <a:gridCol w="2638050"/>
              </a:tblGrid>
              <a:tr h="680223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Nazanin" pitchFamily="2" charset="-78"/>
                        </a:rPr>
                        <a:t>1396</a:t>
                      </a:r>
                      <a:endParaRPr lang="en-US" b="1" dirty="0">
                        <a:cs typeface="Nazanin" pitchFamily="2" charset="-78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Nazanin" pitchFamily="2" charset="-78"/>
                        </a:rPr>
                        <a:t>1395</a:t>
                      </a:r>
                      <a:endParaRPr lang="en-US" b="1" dirty="0">
                        <a:cs typeface="Nazanin" pitchFamily="2" charset="-78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Nazanin" pitchFamily="2" charset="-78"/>
                        </a:rPr>
                        <a:t>1394</a:t>
                      </a:r>
                      <a:endParaRPr lang="en-US" b="1" dirty="0">
                        <a:cs typeface="Nazanin" pitchFamily="2" charset="-78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Nazanin" pitchFamily="2" charset="-78"/>
                        </a:rPr>
                        <a:t>1393</a:t>
                      </a:r>
                      <a:endParaRPr lang="en-US" b="1" dirty="0">
                        <a:cs typeface="Nazanin" pitchFamily="2" charset="-78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Nazanin" pitchFamily="2" charset="-78"/>
                        </a:rPr>
                        <a:t>1392</a:t>
                      </a:r>
                      <a:endParaRPr lang="en-US" b="1" dirty="0">
                        <a:cs typeface="Nazanin" pitchFamily="2" charset="-78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Nazanin" pitchFamily="2" charset="-78"/>
                        </a:rPr>
                        <a:t>1391</a:t>
                      </a:r>
                      <a:endParaRPr lang="en-US" b="1" dirty="0">
                        <a:cs typeface="Nazanin" pitchFamily="2" charset="-78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Nazanin" pitchFamily="2" charset="-78"/>
                        </a:rPr>
                        <a:t>شرح</a:t>
                      </a:r>
                      <a:endParaRPr lang="en-US" b="1" dirty="0">
                        <a:cs typeface="Nazanin" pitchFamily="2" charset="-78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478366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Nazanin" pitchFamily="2" charset="-78"/>
                        </a:rPr>
                        <a:t>6164.1</a:t>
                      </a:r>
                      <a:endParaRPr lang="en-US" b="1" dirty="0">
                        <a:cs typeface="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Nazanin" pitchFamily="2" charset="-78"/>
                        </a:rPr>
                        <a:t>5502.3</a:t>
                      </a:r>
                      <a:endParaRPr lang="en-US" b="1" dirty="0">
                        <a:cs typeface="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Nazanin" pitchFamily="2" charset="-78"/>
                        </a:rPr>
                        <a:t>4196.1</a:t>
                      </a:r>
                      <a:endParaRPr lang="en-US" b="1" dirty="0">
                        <a:cs typeface="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Nazanin" pitchFamily="2" charset="-78"/>
                        </a:rPr>
                        <a:t>3421.3</a:t>
                      </a:r>
                      <a:endParaRPr lang="en-US" b="1" dirty="0">
                        <a:cs typeface="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Nazanin" pitchFamily="2" charset="-78"/>
                        </a:rPr>
                        <a:t>2386.1</a:t>
                      </a:r>
                      <a:endParaRPr lang="en-US" b="1" dirty="0">
                        <a:cs typeface="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Nazanin" pitchFamily="2" charset="-78"/>
                        </a:rPr>
                        <a:t>2033.1</a:t>
                      </a:r>
                      <a:endParaRPr lang="en-US" b="1" dirty="0">
                        <a:cs typeface="Nazanin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="1" baseline="0" dirty="0" smtClean="0">
                          <a:cs typeface="Nazanin" pitchFamily="2" charset="-78"/>
                        </a:rPr>
                        <a:t>بازار پول</a:t>
                      </a:r>
                      <a:endParaRPr lang="en-US" b="1" dirty="0">
                        <a:cs typeface="Nazanin" pitchFamily="2" charset="-78"/>
                      </a:endParaRPr>
                    </a:p>
                  </a:txBody>
                  <a:tcPr anchor="ctr"/>
                </a:tc>
              </a:tr>
              <a:tr h="489756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Nazanin" pitchFamily="2" charset="-78"/>
                        </a:rPr>
                        <a:t>1005.1</a:t>
                      </a:r>
                      <a:endParaRPr lang="en-US" b="1" dirty="0">
                        <a:cs typeface="Nazanin" pitchFamily="2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Nazanin" pitchFamily="2" charset="-78"/>
                        </a:rPr>
                        <a:t>1220.2</a:t>
                      </a:r>
                      <a:endParaRPr lang="en-US" b="1" dirty="0">
                        <a:cs typeface="Nazanin" pitchFamily="2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Nazanin" pitchFamily="2" charset="-78"/>
                        </a:rPr>
                        <a:t>1033.0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Nazanin" pitchFamily="2" charset="-78"/>
                        </a:rPr>
                        <a:t>352.0</a:t>
                      </a:r>
                      <a:endParaRPr lang="en-US" b="1" dirty="0">
                        <a:cs typeface="Nazanin" pitchFamily="2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Nazanin" pitchFamily="2" charset="-78"/>
                        </a:rPr>
                        <a:t>313.0</a:t>
                      </a:r>
                      <a:endParaRPr lang="en-US" b="1" dirty="0">
                        <a:cs typeface="Nazanin" pitchFamily="2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Nazanin" pitchFamily="2" charset="-78"/>
                        </a:rPr>
                        <a:t>156.0</a:t>
                      </a:r>
                      <a:endParaRPr lang="en-US" b="1" dirty="0">
                        <a:cs typeface="Nazanin" pitchFamily="2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>
                          <a:cs typeface="Nazanin" pitchFamily="2" charset="-78"/>
                        </a:rPr>
                        <a:t>بازار سرمايه</a:t>
                      </a:r>
                      <a:endParaRPr lang="en-US" b="1" dirty="0">
                        <a:cs typeface="Nazanin" pitchFamily="2" charset="-78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42108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173.7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226.2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311.0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274.0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248.0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114.0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افزايش سرمايه شرکت‌هاي سهامي عام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409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648.8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292.4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148.0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37.0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21.0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17.0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انتشار انواع صکوک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108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166.0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682.7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556.0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30.0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15.0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6.0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افزايش ارزش صندوق‌هاي سرمايه‌گذاري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397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16.6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19.2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18.0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11.0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29.0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19.0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ساير </a:t>
                      </a:r>
                      <a:r>
                        <a:rPr lang="fa-IR" sz="1400" b="1" dirty="0" smtClean="0">
                          <a:cs typeface="Nazanin" pitchFamily="2" charset="-78"/>
                        </a:rPr>
                        <a:t>(1)</a:t>
                      </a:r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4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</a:rPr>
                        <a:t>283.2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Nazani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Nazanin"/>
                        </a:rPr>
                        <a:t>217.5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Nazanin"/>
                        </a:rPr>
                        <a:t>56.2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Nazanin"/>
                        </a:rPr>
                        <a:t>63.2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Nazanin"/>
                        </a:rPr>
                        <a:t>97.4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Nazanin"/>
                        </a:rPr>
                        <a:t>72.8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>
                          <a:cs typeface="Nazanin" pitchFamily="2" charset="-78"/>
                        </a:rPr>
                        <a:t>تامين مالي خارجي</a:t>
                      </a:r>
                      <a:endParaRPr lang="en-US" b="1" dirty="0">
                        <a:cs typeface="Nazanin" pitchFamily="2" charset="-78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35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</a:rPr>
                        <a:t>214.7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Nazani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Nazanin"/>
                        </a:rPr>
                        <a:t>120.7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Nazanin"/>
                        </a:rPr>
                        <a:t>40.0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Nazanin"/>
                        </a:rPr>
                        <a:t>34.5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Nazanin"/>
                        </a:rPr>
                        <a:t>44.7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Nazanin"/>
                        </a:rPr>
                        <a:t>48.8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ابزارهاي مالي </a:t>
                      </a:r>
                      <a:r>
                        <a:rPr lang="fa-I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(2)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2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</a:rPr>
                        <a:t>47.7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Nazani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Nazanin"/>
                        </a:rPr>
                        <a:t>62.9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Nazanin"/>
                        </a:rPr>
                        <a:t>7.6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Nazanin"/>
                        </a:rPr>
                        <a:t>4.5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Nazanin"/>
                        </a:rPr>
                        <a:t>22.4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Nazanin"/>
                        </a:rPr>
                        <a:t>7.4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سرمايه‌گذاري مستقيم خارجي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4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</a:rPr>
                        <a:t>20.8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Nazanin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Nazanin"/>
                        </a:rPr>
                        <a:t>33.9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Nazanin"/>
                        </a:rPr>
                        <a:t>8.5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Nazanin"/>
                        </a:rPr>
                        <a:t>24.2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Nazanin"/>
                        </a:rPr>
                        <a:t>30.4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Nazanin"/>
                        </a:rPr>
                        <a:t>16.7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fa-I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بيع متقابل در حوزه نفت و گاز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671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7452.4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Nazanin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6940.0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Nazanin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5285.3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Nazanin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3836.5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Nazanin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2796.5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Nazanin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Nazanin" pitchFamily="2" charset="-78"/>
                        </a:rPr>
                        <a:t>2261.9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Nazanin" pitchFamily="2" charset="-78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>
                          <a:cs typeface="Nazanin" pitchFamily="2" charset="-78"/>
                        </a:rPr>
                        <a:t>کل تامين مالي</a:t>
                      </a:r>
                      <a:endParaRPr lang="en-US" b="1" dirty="0">
                        <a:cs typeface="Nazanin" pitchFamily="2" charset="-78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-19839" y="1522780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1200" b="1" dirty="0" smtClean="0">
                <a:cs typeface="Nazanin" pitchFamily="2" charset="-78"/>
              </a:rPr>
              <a:t>(هزار ميليارد ريال)</a:t>
            </a:r>
            <a:endParaRPr lang="en-US" sz="1200" b="1" dirty="0">
              <a:cs typeface="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2809" y="6274620"/>
            <a:ext cx="7058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rtl="1"/>
            <a:r>
              <a:rPr lang="fa-IR" sz="1400" b="1" dirty="0" smtClean="0">
                <a:cs typeface="Nazanin" pitchFamily="2" charset="-78"/>
              </a:rPr>
              <a:t>1- ساير شامل تاسيس شرکتهاي سهامي عام، عرضه اوليه و ديگر نهادهاي مالي مي‌باشد. </a:t>
            </a:r>
          </a:p>
          <a:p>
            <a:pPr algn="just" rtl="1"/>
            <a:r>
              <a:rPr lang="fa-IR" sz="1400" b="1" dirty="0" smtClean="0">
                <a:cs typeface="Nazanin" pitchFamily="2" charset="-78"/>
              </a:rPr>
              <a:t>2- ابزارهاي مالي خارجي </a:t>
            </a:r>
            <a:r>
              <a:rPr lang="fa-IR" sz="1400" b="1" dirty="0" smtClean="0">
                <a:solidFill>
                  <a:schemeClr val="dk1"/>
                </a:solidFill>
                <a:cs typeface="Nazanin" pitchFamily="2" charset="-78"/>
              </a:rPr>
              <a:t>همانند فاينانس، فاينانس خودگردان، اعتبارات اسنادي يوزانس، ريفاينانس، وامها و غيره، </a:t>
            </a:r>
            <a:endParaRPr lang="en-US" sz="1400" b="1" dirty="0">
              <a:cs typeface="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653" y="-180474"/>
            <a:ext cx="10515600" cy="1325563"/>
          </a:xfrm>
        </p:spPr>
        <p:txBody>
          <a:bodyPr>
            <a:normAutofit/>
          </a:bodyPr>
          <a:lstStyle/>
          <a:p>
            <a:pPr marL="361950" lvl="0" indent="-300038" algn="r" rtl="1" eaLnBrk="0" fontAlgn="base" hangingPunct="0">
              <a:lnSpc>
                <a:spcPts val="36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fa-IR" sz="2400" b="1" kern="0" dirty="0" smtClean="0">
                <a:cs typeface="Titr" pitchFamily="2" charset="-78"/>
              </a:rPr>
              <a:t>بانک محور بودن</a:t>
            </a:r>
            <a:r>
              <a:rPr lang="ar-SA" sz="2400" b="1" kern="0" dirty="0" smtClean="0">
                <a:cs typeface="Titr" pitchFamily="2" charset="-78"/>
              </a:rPr>
              <a:t> تأمين مالي فعاليت‌هاي اقتصادي</a:t>
            </a:r>
            <a:r>
              <a:rPr lang="fa-IR" sz="2400" b="1" kern="0" dirty="0" smtClean="0">
                <a:cs typeface="Titr" pitchFamily="2" charset="-78"/>
              </a:rPr>
              <a:t> کشور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98781" y="906397"/>
            <a:ext cx="8051798" cy="503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55600" lvl="1" indent="-273050" algn="ctr" rtl="1">
              <a:lnSpc>
                <a:spcPts val="4400"/>
              </a:lnSpc>
              <a:spcBef>
                <a:spcPts val="1200"/>
              </a:spcBef>
              <a:buClr>
                <a:srgbClr val="C00000"/>
              </a:buClr>
              <a:defRPr/>
            </a:pPr>
            <a:r>
              <a:rPr lang="fa-IR" sz="2000" b="1" dirty="0" smtClean="0">
                <a:solidFill>
                  <a:srgbClr val="0106BF"/>
                </a:solidFill>
                <a:latin typeface="Calibri"/>
                <a:cs typeface="Nazanin" pitchFamily="2" charset="-78"/>
              </a:rPr>
              <a:t>نقش </a:t>
            </a:r>
            <a:r>
              <a:rPr lang="fa-IR" sz="2000" b="1" dirty="0">
                <a:solidFill>
                  <a:srgbClr val="0106BF"/>
                </a:solidFill>
                <a:latin typeface="Calibri"/>
                <a:cs typeface="Nazanin" pitchFamily="2" charset="-78"/>
              </a:rPr>
              <a:t>مسلط بازار پول در تامين مالي اقتصاد</a:t>
            </a:r>
          </a:p>
          <a:p>
            <a:pPr marL="0" lvl="1" algn="just" rtl="1">
              <a:lnSpc>
                <a:spcPts val="4100"/>
              </a:lnSpc>
              <a:spcBef>
                <a:spcPts val="1200"/>
              </a:spcBef>
              <a:buClr>
                <a:srgbClr val="C00000"/>
              </a:buClr>
              <a:defRPr/>
            </a:pPr>
            <a:endParaRPr lang="fa-IR" b="1" dirty="0">
              <a:solidFill>
                <a:srgbClr val="0106BF"/>
              </a:solidFill>
              <a:latin typeface="Calibri"/>
              <a:cs typeface="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1332" y="5319117"/>
            <a:ext cx="117477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fa-IR" sz="1600" b="1" dirty="0" smtClean="0">
                <a:solidFill>
                  <a:srgbClr val="0106BF"/>
                </a:solidFill>
                <a:cs typeface="Nazanin" pitchFamily="2" charset="-78"/>
              </a:rPr>
              <a:t> همان گونه که مشخص است، ‌علي رغم تنگناهاي اعتباري فرآروي نظام بانکي در سال‌هاي اخير، همچنان </a:t>
            </a:r>
            <a:r>
              <a:rPr lang="fa-IR" sz="1600" b="1" dirty="0" smtClean="0">
                <a:solidFill>
                  <a:srgbClr val="C00000"/>
                </a:solidFill>
                <a:cs typeface="Nazanin" pitchFamily="2" charset="-78"/>
              </a:rPr>
              <a:t>بيش از 80 درصد از تامين مالي </a:t>
            </a:r>
            <a:r>
              <a:rPr lang="fa-IR" sz="1600" b="1" dirty="0" smtClean="0">
                <a:solidFill>
                  <a:srgbClr val="0106BF"/>
                </a:solidFill>
                <a:cs typeface="Nazanin" pitchFamily="2" charset="-78"/>
              </a:rPr>
              <a:t>اقتصاد توسط شبکه بانکي انجام مي‌گردد‌، در حاليکه انتظار مي‌رود رويکرد نظام بانکي بر تامين مالي کوتاه مدت و بنگاههاي خرد و کوچک و متوسط متمرکز باشد و بازار سرمايه و سرمايه‌گذاري خارجي نيز تامين مالي بنگاه‌هاي بزرگ را بر عهده گيرند.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1432" y="140970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b="1" dirty="0" smtClean="0">
                <a:cs typeface="Nazanin" pitchFamily="2" charset="-78"/>
              </a:rPr>
              <a:t>سال 1396</a:t>
            </a:r>
            <a:endParaRPr lang="en-US" b="1" dirty="0">
              <a:cs typeface="Nazani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407" y="1193800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b="1" dirty="0" smtClean="0">
                <a:cs typeface="Nazanin" pitchFamily="2" charset="-78"/>
              </a:rPr>
              <a:t>درصد</a:t>
            </a:r>
            <a:endParaRPr lang="en-US" b="1" dirty="0">
              <a:cs typeface="Nazanin" pitchFamily="2" charset="-78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6172200" y="1816100"/>
          <a:ext cx="5727700" cy="34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966696" y="1320800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b="1" dirty="0" smtClean="0">
                <a:cs typeface="Nazanin" pitchFamily="2" charset="-78"/>
              </a:rPr>
              <a:t>سال 1391</a:t>
            </a:r>
            <a:endParaRPr lang="en-US" b="1" dirty="0">
              <a:cs typeface="Nazanin" pitchFamily="2" charset="-78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551543" y="1849931"/>
          <a:ext cx="5370286" cy="337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70649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5414" y="1556792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600" b="1" dirty="0" smtClean="0">
                <a:cs typeface="Nazanin" pitchFamily="2" charset="-78"/>
              </a:rPr>
              <a:t>درصد</a:t>
            </a:r>
            <a:endParaRPr lang="en-US" sz="1600" b="1" dirty="0">
              <a:cs typeface="Nazanin" pitchFamily="2" charset="-78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6388768" y="1988839"/>
          <a:ext cx="5275852" cy="4111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37376" y="1124381"/>
            <a:ext cx="493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b="1" dirty="0" smtClean="0">
                <a:cs typeface="Nazanin" pitchFamily="2" charset="-78"/>
              </a:rPr>
              <a:t>سهم اجزاي تشکيل دهنده بازار سرمايه در تامين مالي اقتصاد</a:t>
            </a:r>
            <a:endParaRPr lang="en-US" b="1" dirty="0">
              <a:cs typeface="Nazanin" pitchFamily="2" charset="-7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91653" y="-180474"/>
            <a:ext cx="10515600" cy="1325563"/>
          </a:xfrm>
        </p:spPr>
        <p:txBody>
          <a:bodyPr>
            <a:normAutofit/>
          </a:bodyPr>
          <a:lstStyle/>
          <a:p>
            <a:pPr marL="361950" lvl="0" indent="-300038" algn="r" rtl="1" eaLnBrk="0" fontAlgn="base" hangingPunct="0">
              <a:lnSpc>
                <a:spcPts val="3600"/>
              </a:lnSpc>
              <a:spcBef>
                <a:spcPts val="300"/>
              </a:spcBef>
              <a:spcAft>
                <a:spcPts val="600"/>
              </a:spcAft>
              <a:defRPr/>
            </a:pPr>
            <a:r>
              <a:rPr lang="fa-IR" sz="2400" b="1" kern="0" dirty="0" smtClean="0">
                <a:cs typeface="Titr" pitchFamily="2" charset="-78"/>
              </a:rPr>
              <a:t>کاهش سهم افزايش سرمايه شرکتهاي بورسي از تامين مالي بازار سرمايه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5705" y="1637003"/>
            <a:ext cx="1227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cs typeface="Nazanin" pitchFamily="2" charset="-78"/>
              </a:rPr>
              <a:t>سال 1396</a:t>
            </a:r>
            <a:endParaRPr lang="en-US" sz="1600" b="1" dirty="0">
              <a:cs typeface="Nazani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37885" y="1608929"/>
            <a:ext cx="1455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b="1" dirty="0" smtClean="0">
                <a:cs typeface="Nazanin" pitchFamily="2" charset="-78"/>
              </a:rPr>
              <a:t>سال 1391</a:t>
            </a:r>
            <a:endParaRPr lang="en-US" sz="1600" b="1" dirty="0">
              <a:cs typeface="Nazanin" pitchFamily="2" charset="-78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573314" y="1988458"/>
          <a:ext cx="5537200" cy="403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16220" y="3366155"/>
            <a:ext cx="6090375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1000" b="1" dirty="0">
                <a:solidFill>
                  <a:srgbClr val="000000"/>
                </a:solidFill>
                <a:cs typeface="Nazanin" pitchFamily="2" charset="-78"/>
              </a:rPr>
              <a:t>مأخذ:</a:t>
            </a:r>
            <a:r>
              <a:rPr lang="en-US" sz="1000" dirty="0">
                <a:solidFill>
                  <a:srgbClr val="000000"/>
                </a:solidFill>
                <a:cs typeface="Nazanin" pitchFamily="2" charset="-78"/>
              </a:rPr>
              <a:t>  </a:t>
            </a:r>
            <a:r>
              <a:rPr lang="ar-SA" sz="1000" dirty="0">
                <a:solidFill>
                  <a:srgbClr val="000000"/>
                </a:solidFill>
                <a:cs typeface="Nazanin" pitchFamily="2" charset="-78"/>
              </a:rPr>
              <a:t>پايگاه اطلاع‌رساني سازمان بورس و اوراق </a:t>
            </a:r>
            <a:r>
              <a:rPr lang="ar-SA" sz="1000" dirty="0" smtClean="0">
                <a:solidFill>
                  <a:srgbClr val="000000"/>
                </a:solidFill>
                <a:cs typeface="Nazanin" pitchFamily="2" charset="-78"/>
              </a:rPr>
              <a:t>بهادا</a:t>
            </a:r>
            <a:r>
              <a:rPr lang="fa-IR" sz="1000" dirty="0" smtClean="0">
                <a:solidFill>
                  <a:srgbClr val="000000"/>
                </a:solidFill>
                <a:cs typeface="Nazanin" pitchFamily="2" charset="-78"/>
              </a:rPr>
              <a:t>ر</a:t>
            </a:r>
            <a:r>
              <a:rPr lang="ar-SA" sz="1000" dirty="0" smtClean="0">
                <a:solidFill>
                  <a:srgbClr val="000000"/>
                </a:solidFill>
                <a:cs typeface="Nazanin" pitchFamily="2" charset="-78"/>
              </a:rPr>
              <a:t> (</a:t>
            </a:r>
            <a:r>
              <a:rPr lang="en-US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www.seo.ir</a:t>
            </a:r>
            <a:r>
              <a:rPr lang="fa-IR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5544504"/>
              </p:ext>
            </p:extLst>
          </p:nvPr>
        </p:nvGraphicFramePr>
        <p:xfrm>
          <a:off x="826716" y="1628382"/>
          <a:ext cx="10469823" cy="1705843"/>
        </p:xfrm>
        <a:graphic>
          <a:graphicData uri="http://schemas.openxmlformats.org/drawingml/2006/table">
            <a:tbl>
              <a:tblPr rtl="1"/>
              <a:tblGrid>
                <a:gridCol w="21615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5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60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25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87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00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249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ysClr val="windowText" lastClr="000000"/>
                          </a:solidFill>
                          <a:latin typeface="Nazanin"/>
                          <a:cs typeface="Titr" pitchFamily="2" charset="-78"/>
                        </a:rPr>
                        <a:t>شرح</a:t>
                      </a:r>
                      <a:r>
                        <a:rPr lang="fa-IR" sz="1200" b="0" i="0" u="none" strike="noStrike" dirty="0">
                          <a:solidFill>
                            <a:sysClr val="windowText" lastClr="000000"/>
                          </a:solidFill>
                          <a:latin typeface="Calibri"/>
                          <a:cs typeface="Titr" pitchFamily="2" charset="-78"/>
                        </a:rPr>
                        <a:t> </a:t>
                      </a:r>
                      <a:endParaRPr lang="fa-IR" sz="1200" b="0" i="0" u="none" strike="noStrike" dirty="0">
                        <a:solidFill>
                          <a:sysClr val="windowText" lastClr="000000"/>
                        </a:solidFill>
                        <a:latin typeface="Nazanin"/>
                        <a:cs typeface="Titr" pitchFamily="2" charset="-78"/>
                      </a:endParaRPr>
                    </a:p>
                  </a:txBody>
                  <a:tcPr marL="5358" marR="535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ysClr val="windowText" lastClr="000000"/>
                          </a:solidFill>
                          <a:latin typeface="Nazanin"/>
                          <a:cs typeface="Titr" pitchFamily="2" charset="-78"/>
                        </a:rPr>
                        <a:t>سهام</a:t>
                      </a:r>
                      <a:r>
                        <a:rPr lang="fa-IR" sz="1200" b="0" i="0" u="none" strike="noStrike" dirty="0">
                          <a:solidFill>
                            <a:sysClr val="windowText" lastClr="000000"/>
                          </a:solidFill>
                          <a:latin typeface="Calibri"/>
                          <a:cs typeface="Titr" pitchFamily="2" charset="-78"/>
                        </a:rPr>
                        <a:t> </a:t>
                      </a:r>
                      <a:endParaRPr lang="fa-IR" sz="1200" b="0" i="0" u="none" strike="noStrike" dirty="0">
                        <a:solidFill>
                          <a:sysClr val="windowText" lastClr="000000"/>
                        </a:solidFill>
                        <a:latin typeface="Nazanin"/>
                        <a:cs typeface="Titr" pitchFamily="2" charset="-78"/>
                      </a:endParaRPr>
                    </a:p>
                  </a:txBody>
                  <a:tcPr marL="5358" marR="535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kern="1200" dirty="0">
                          <a:solidFill>
                            <a:sysClr val="windowText" lastClr="000000"/>
                          </a:solidFill>
                          <a:latin typeface="Nazanin"/>
                          <a:ea typeface="+mn-ea"/>
                          <a:cs typeface="Titr" pitchFamily="2" charset="-78"/>
                        </a:rPr>
                        <a:t>اوراق </a:t>
                      </a:r>
                      <a:r>
                        <a:rPr lang="fa-IR" sz="1200" b="0" i="0" u="none" strike="noStrike" kern="1200" dirty="0" smtClean="0">
                          <a:solidFill>
                            <a:sysClr val="windowText" lastClr="000000"/>
                          </a:solidFill>
                          <a:latin typeface="Nazanin"/>
                          <a:ea typeface="+mn-ea"/>
                          <a:cs typeface="Titr" pitchFamily="2" charset="-78"/>
                        </a:rPr>
                        <a:t>بهادار با</a:t>
                      </a:r>
                      <a:r>
                        <a:rPr lang="fa-IR" sz="1200" b="0" i="0" u="none" strike="noStrike" kern="1200" baseline="0" dirty="0" smtClean="0">
                          <a:solidFill>
                            <a:sysClr val="windowText" lastClr="000000"/>
                          </a:solidFill>
                          <a:latin typeface="Nazanin"/>
                          <a:ea typeface="+mn-ea"/>
                          <a:cs typeface="Titr" pitchFamily="2" charset="-78"/>
                        </a:rPr>
                        <a:t> درآمد ثابت</a:t>
                      </a:r>
                      <a:endParaRPr lang="fa-IR" sz="1200" b="0" i="0" u="none" strike="noStrike" kern="1200" dirty="0">
                        <a:solidFill>
                          <a:sysClr val="windowText" lastClr="000000"/>
                        </a:solidFill>
                        <a:latin typeface="Nazanin"/>
                        <a:ea typeface="+mn-ea"/>
                        <a:cs typeface="Titr" pitchFamily="2" charset="-78"/>
                      </a:endParaRPr>
                    </a:p>
                  </a:txBody>
                  <a:tcPr marL="5358" marR="535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kern="1200" dirty="0">
                          <a:solidFill>
                            <a:sysClr val="windowText" lastClr="000000"/>
                          </a:solidFill>
                          <a:latin typeface="Nazanin"/>
                          <a:ea typeface="+mn-ea"/>
                          <a:cs typeface="Titr" pitchFamily="2" charset="-78"/>
                        </a:rPr>
                        <a:t>گواهي سپرده و سپرده بانکي </a:t>
                      </a:r>
                    </a:p>
                  </a:txBody>
                  <a:tcPr marL="5358" marR="535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ysClr val="windowText" lastClr="000000"/>
                          </a:solidFill>
                          <a:latin typeface="Nazanin"/>
                          <a:cs typeface="Titr" pitchFamily="2" charset="-78"/>
                        </a:rPr>
                        <a:t>نقد</a:t>
                      </a:r>
                      <a:r>
                        <a:rPr lang="fa-IR" sz="1200" b="0" i="0" u="none" strike="noStrike" dirty="0">
                          <a:solidFill>
                            <a:sysClr val="windowText" lastClr="000000"/>
                          </a:solidFill>
                          <a:latin typeface="Calibri"/>
                          <a:cs typeface="Titr" pitchFamily="2" charset="-78"/>
                        </a:rPr>
                        <a:t> </a:t>
                      </a:r>
                      <a:endParaRPr lang="fa-IR" sz="1200" b="0" i="0" u="none" strike="noStrike" dirty="0">
                        <a:solidFill>
                          <a:sysClr val="windowText" lastClr="000000"/>
                        </a:solidFill>
                        <a:latin typeface="Nazanin"/>
                        <a:cs typeface="Titr" pitchFamily="2" charset="-78"/>
                      </a:endParaRPr>
                    </a:p>
                  </a:txBody>
                  <a:tcPr marL="5358" marR="535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ysClr val="windowText" lastClr="000000"/>
                          </a:solidFill>
                          <a:latin typeface="Nazanin"/>
                          <a:cs typeface="Titr" pitchFamily="2" charset="-78"/>
                        </a:rPr>
                        <a:t>ساير</a:t>
                      </a:r>
                      <a:r>
                        <a:rPr lang="fa-IR" sz="1200" b="0" i="0" u="none" strike="noStrike" dirty="0">
                          <a:solidFill>
                            <a:sysClr val="windowText" lastClr="000000"/>
                          </a:solidFill>
                          <a:latin typeface="Calibri"/>
                          <a:cs typeface="Titr" pitchFamily="2" charset="-78"/>
                        </a:rPr>
                        <a:t> </a:t>
                      </a:r>
                      <a:endParaRPr lang="fa-IR" sz="1200" b="0" i="0" u="none" strike="noStrike" dirty="0">
                        <a:solidFill>
                          <a:sysClr val="windowText" lastClr="000000"/>
                        </a:solidFill>
                        <a:latin typeface="Nazanin"/>
                        <a:cs typeface="Titr" pitchFamily="2" charset="-78"/>
                      </a:endParaRPr>
                    </a:p>
                  </a:txBody>
                  <a:tcPr marL="5358" marR="535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32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 dirty="0" smtClean="0">
                          <a:solidFill>
                            <a:sysClr val="windowText" lastClr="000000"/>
                          </a:solidFill>
                          <a:latin typeface="Nazanin"/>
                          <a:cs typeface="Nazanin" pitchFamily="2" charset="-78"/>
                        </a:rPr>
                        <a:t>اسفند </a:t>
                      </a:r>
                      <a:r>
                        <a:rPr lang="fa-IR" sz="1600" b="0" i="0" u="none" strike="noStrike" dirty="0">
                          <a:solidFill>
                            <a:sysClr val="windowText" lastClr="000000"/>
                          </a:solidFill>
                          <a:latin typeface="Nazanin"/>
                          <a:cs typeface="Nazanin" pitchFamily="2" charset="-78"/>
                        </a:rPr>
                        <a:t>1395</a:t>
                      </a:r>
                    </a:p>
                  </a:txBody>
                  <a:tcPr marL="5358" marR="535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kern="1200" dirty="0">
                          <a:solidFill>
                            <a:sysClr val="windowText" lastClr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2.0</a:t>
                      </a:r>
                    </a:p>
                  </a:txBody>
                  <a:tcPr marL="5358" marR="535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kern="1200" dirty="0">
                          <a:solidFill>
                            <a:sysClr val="windowText" lastClr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20.8</a:t>
                      </a:r>
                    </a:p>
                  </a:txBody>
                  <a:tcPr marL="5358" marR="535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kern="1200" dirty="0">
                          <a:solidFill>
                            <a:sysClr val="windowText" lastClr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76.1</a:t>
                      </a:r>
                    </a:p>
                  </a:txBody>
                  <a:tcPr marL="5358" marR="535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kern="1200" dirty="0" smtClean="0">
                          <a:solidFill>
                            <a:sysClr val="windowText" lastClr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0</a:t>
                      </a:r>
                      <a:endParaRPr lang="fa-IR" sz="1800" b="0" i="0" u="none" strike="noStrike" kern="1200" dirty="0">
                        <a:solidFill>
                          <a:sysClr val="windowText" lastClr="0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5358" marR="535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kern="1200" dirty="0">
                          <a:solidFill>
                            <a:sysClr val="windowText" lastClr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1.1</a:t>
                      </a:r>
                    </a:p>
                  </a:txBody>
                  <a:tcPr marL="5358" marR="5358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901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 kern="1200" dirty="0" smtClean="0">
                          <a:solidFill>
                            <a:sysClr val="windowText" lastClr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اسفند 1396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kern="1200" dirty="0" smtClean="0">
                          <a:solidFill>
                            <a:sysClr val="windowText" lastClr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kern="1200" dirty="0" smtClean="0">
                          <a:solidFill>
                            <a:sysClr val="windowText" lastClr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22.3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kern="1200" dirty="0" smtClean="0">
                          <a:solidFill>
                            <a:sysClr val="windowText" lastClr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71.0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kern="1200" dirty="0" smtClean="0">
                          <a:solidFill>
                            <a:sysClr val="windowText" lastClr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0" i="0" u="none" strike="noStrike" kern="1200" dirty="0" smtClean="0">
                          <a:solidFill>
                            <a:sysClr val="windowText" lastClr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01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kern="1200" dirty="0" smtClean="0">
                          <a:solidFill>
                            <a:srgbClr val="C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شهريور 1397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kern="1200" dirty="0" smtClean="0">
                          <a:solidFill>
                            <a:srgbClr val="C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6.5</a:t>
                      </a:r>
                      <a:endParaRPr lang="en-US" sz="1400" b="1" i="0" u="none" strike="noStrike" kern="1200" dirty="0" smtClean="0">
                        <a:solidFill>
                          <a:srgbClr val="C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kern="1200" dirty="0" smtClean="0">
                          <a:solidFill>
                            <a:srgbClr val="C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28.6</a:t>
                      </a:r>
                      <a:endParaRPr lang="en-US" sz="1400" b="1" i="0" u="none" strike="noStrike" kern="1200" dirty="0" smtClean="0">
                        <a:solidFill>
                          <a:srgbClr val="C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kern="1200" dirty="0" smtClean="0">
                          <a:solidFill>
                            <a:srgbClr val="C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63.0</a:t>
                      </a:r>
                      <a:endParaRPr lang="en-US" sz="1400" b="1" i="0" u="none" strike="noStrike" kern="1200" dirty="0" smtClean="0">
                        <a:solidFill>
                          <a:srgbClr val="C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kern="1200" dirty="0" smtClean="0">
                          <a:solidFill>
                            <a:srgbClr val="C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0.3</a:t>
                      </a:r>
                      <a:endParaRPr lang="en-US" sz="1400" b="1" i="0" u="none" strike="noStrike" kern="1200" dirty="0" smtClean="0">
                        <a:solidFill>
                          <a:srgbClr val="C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kern="1200" dirty="0" smtClean="0">
                          <a:solidFill>
                            <a:srgbClr val="C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1.7</a:t>
                      </a:r>
                      <a:endParaRPr lang="en-US" sz="1400" b="1" i="0" u="none" strike="noStrike" kern="1200" dirty="0" smtClean="0">
                        <a:solidFill>
                          <a:srgbClr val="C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773570" y="1223805"/>
            <a:ext cx="58674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400" dirty="0" smtClean="0">
                <a:cs typeface="Titr" pitchFamily="2" charset="-78"/>
              </a:rPr>
              <a:t>ترکيب دارايي‏صندوق‌هاي سرمايه‌گذاري با درآمد ثابت</a:t>
            </a:r>
            <a:endParaRPr lang="fa-IR" sz="1400" dirty="0">
              <a:cs typeface="Titr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22702" y="177226"/>
            <a:ext cx="78068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00038" algn="just" rtl="1" eaLnBrk="0" fontAlgn="base" hangingPunct="0">
              <a:lnSpc>
                <a:spcPts val="3600"/>
              </a:lnSpc>
              <a:spcBef>
                <a:spcPts val="300"/>
              </a:spcBef>
              <a:spcAft>
                <a:spcPts val="600"/>
              </a:spcAft>
              <a:buSzPct val="111000"/>
              <a:defRPr/>
            </a:pPr>
            <a:r>
              <a:rPr lang="fa-IR" sz="2600" b="1" kern="0" dirty="0" smtClean="0">
                <a:cs typeface="Titr" pitchFamily="2" charset="-78"/>
              </a:rPr>
              <a:t>وضعيت صندوق‌هاي سرمايه‌گذاري در بانک‌ها</a:t>
            </a:r>
          </a:p>
        </p:txBody>
      </p:sp>
      <p:graphicFrame>
        <p:nvGraphicFramePr>
          <p:cNvPr id="13" name="Content Placeholder 3"/>
          <p:cNvGraphicFramePr>
            <a:graphicFrameLocks noGrp="1"/>
          </p:cNvGraphicFramePr>
          <p:nvPr>
            <p:ph idx="1"/>
          </p:nvPr>
        </p:nvGraphicFramePr>
        <p:xfrm>
          <a:off x="851769" y="4236132"/>
          <a:ext cx="10497855" cy="2062545"/>
        </p:xfrm>
        <a:graphic>
          <a:graphicData uri="http://schemas.openxmlformats.org/drawingml/2006/table">
            <a:tbl>
              <a:tblPr rtl="1" firstRow="1" bandRow="1">
                <a:tableStyleId>{72833802-FEF1-4C79-8D5D-14CF1EAF98D9}</a:tableStyleId>
              </a:tblPr>
              <a:tblGrid>
                <a:gridCol w="25747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7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48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7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139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044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solidFill>
                            <a:schemeClr val="tx1"/>
                          </a:solidFill>
                          <a:cs typeface="Nazanin" pitchFamily="2" charset="-78"/>
                        </a:rPr>
                        <a:t>نام صندوق </a:t>
                      </a:r>
                      <a:endParaRPr lang="fa-IR" sz="1400" b="1" i="0" u="none" strike="noStrike" dirty="0">
                        <a:solidFill>
                          <a:schemeClr val="tx1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solidFill>
                            <a:schemeClr val="tx1"/>
                          </a:solidFill>
                          <a:cs typeface="Nazanin" pitchFamily="2" charset="-78"/>
                        </a:rPr>
                        <a:t>بانک سهام‏دار </a:t>
                      </a:r>
                      <a:endParaRPr lang="fa-IR" sz="1400" b="1" i="0" u="none" strike="noStrike" dirty="0">
                        <a:solidFill>
                          <a:schemeClr val="tx1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solidFill>
                            <a:schemeClr val="tx1"/>
                          </a:solidFill>
                          <a:cs typeface="Nazanin" pitchFamily="2" charset="-78"/>
                        </a:rPr>
                        <a:t>نرخ </a:t>
                      </a:r>
                      <a:r>
                        <a:rPr lang="fa-IR" sz="1400" b="1" u="none" strike="noStrike" dirty="0" smtClean="0">
                          <a:solidFill>
                            <a:schemeClr val="tx1"/>
                          </a:solidFill>
                          <a:cs typeface="Nazanin" pitchFamily="2" charset="-78"/>
                        </a:rPr>
                        <a:t>سود</a:t>
                      </a:r>
                    </a:p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chemeClr val="tx1"/>
                          </a:solidFill>
                          <a:latin typeface="Nazanin"/>
                          <a:cs typeface="Nazanin" pitchFamily="2" charset="-78"/>
                        </a:rPr>
                        <a:t>(پيش بيني شده)</a:t>
                      </a:r>
                      <a:endParaRPr lang="fa-IR" sz="1400" b="1" i="0" u="none" strike="noStrike" dirty="0">
                        <a:solidFill>
                          <a:schemeClr val="tx1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solidFill>
                            <a:schemeClr val="tx1"/>
                          </a:solidFill>
                          <a:cs typeface="Nazanin" pitchFamily="2" charset="-78"/>
                        </a:rPr>
                        <a:t>سهم از بازار</a:t>
                      </a:r>
                      <a:endParaRPr lang="fa-IR" sz="1400" b="1" i="0" u="none" strike="noStrike" dirty="0">
                        <a:solidFill>
                          <a:schemeClr val="tx1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1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u="none" strike="noStrike" dirty="0">
                          <a:solidFill>
                            <a:schemeClr val="tx1"/>
                          </a:solidFill>
                          <a:cs typeface="Nazanin" pitchFamily="2" charset="-78"/>
                        </a:rPr>
                        <a:t>سهم سپرده‏ بانکي از کل </a:t>
                      </a:r>
                      <a:r>
                        <a:rPr lang="fa-IR" sz="1400" b="1" u="none" strike="noStrike" dirty="0" smtClean="0">
                          <a:solidFill>
                            <a:schemeClr val="tx1"/>
                          </a:solidFill>
                          <a:cs typeface="Nazanin" pitchFamily="2" charset="-78"/>
                        </a:rPr>
                        <a:t>دارايي</a:t>
                      </a:r>
                      <a:endParaRPr lang="fa-IR" sz="1400" b="1" i="0" u="none" strike="noStrike" dirty="0">
                        <a:solidFill>
                          <a:schemeClr val="tx1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>
                        <a:alpha val="1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668"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گنجينه زرين شهر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بانک شهر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21.8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68.2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8760"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يکم کارگزاری بانک کشاورزی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بانک کشاورزي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13.2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60.8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668"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1200" b="0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ره آورد آباد مسکن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بانک </a:t>
                      </a:r>
                      <a:r>
                        <a:rPr lang="fa-IR" sz="1200" b="0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مسکن</a:t>
                      </a:r>
                      <a:endParaRPr lang="fa-IR" sz="1200" b="0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10.8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fa-IR" sz="14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52.6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5477701" y="4757204"/>
            <a:ext cx="419100" cy="148590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884623" y="5764930"/>
            <a:ext cx="457200" cy="508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385844" y="6273225"/>
            <a:ext cx="23748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600" b="1" dirty="0" smtClean="0">
                <a:cs typeface="Nazanin" pitchFamily="2" charset="-78"/>
              </a:rPr>
              <a:t>بالاتر بودن نرخ سود پرداختي در مشاهدات ميداني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26986" y="3828708"/>
            <a:ext cx="41360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400" dirty="0" smtClean="0">
                <a:cs typeface="Titr" pitchFamily="2" charset="-78"/>
              </a:rPr>
              <a:t>وضعيت صندوقهاي بزرگ با درآمد ثابت در تاريخ 19 آبان1397</a:t>
            </a:r>
            <a:endParaRPr lang="fa-IR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833821" y="3951809"/>
            <a:ext cx="563203" cy="267335"/>
          </a:xfrm>
          <a:prstGeom prst="rect">
            <a:avLst/>
          </a:prstGeom>
          <a:noFill/>
        </p:spPr>
        <p:txBody>
          <a:bodyPr wrap="none" lIns="97109" tIns="48555" rIns="97109" bIns="48555" rtlCol="0">
            <a:spAutoFit/>
          </a:bodyPr>
          <a:lstStyle/>
          <a:p>
            <a:r>
              <a:rPr lang="fa-IR" sz="1100" b="1" dirty="0">
                <a:solidFill>
                  <a:prstClr val="black"/>
                </a:solidFill>
                <a:cs typeface="Nazanin" pitchFamily="2" charset="-78"/>
              </a:rPr>
              <a:t>(</a:t>
            </a:r>
            <a:r>
              <a:rPr lang="fa-IR" sz="1100" b="1" dirty="0" smtClean="0">
                <a:solidFill>
                  <a:prstClr val="black"/>
                </a:solidFill>
                <a:cs typeface="Nazanin" pitchFamily="2" charset="-78"/>
              </a:rPr>
              <a:t>درصد)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9709" y="1359791"/>
            <a:ext cx="563203" cy="267335"/>
          </a:xfrm>
          <a:prstGeom prst="rect">
            <a:avLst/>
          </a:prstGeom>
          <a:noFill/>
        </p:spPr>
        <p:txBody>
          <a:bodyPr wrap="none" lIns="97109" tIns="48555" rIns="97109" bIns="48555" rtlCol="0">
            <a:spAutoFit/>
          </a:bodyPr>
          <a:lstStyle/>
          <a:p>
            <a:r>
              <a:rPr lang="fa-IR" sz="1100" b="1" dirty="0">
                <a:solidFill>
                  <a:prstClr val="black"/>
                </a:solidFill>
                <a:cs typeface="Nazanin" pitchFamily="2" charset="-78"/>
              </a:rPr>
              <a:t>(</a:t>
            </a:r>
            <a:r>
              <a:rPr lang="fa-IR" sz="1100" b="1" dirty="0" smtClean="0">
                <a:solidFill>
                  <a:prstClr val="black"/>
                </a:solidFill>
                <a:cs typeface="Nazanin" pitchFamily="2" charset="-78"/>
              </a:rPr>
              <a:t>درصد)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52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53926" y="3894686"/>
            <a:ext cx="502117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1400" dirty="0">
                <a:cs typeface="Titr" pitchFamily="2" charset="-78"/>
              </a:rPr>
              <a:t>سهم سپرده بانکي از منابع صندوق‏</a:t>
            </a:r>
            <a:r>
              <a:rPr lang="fa-IR" sz="1400" dirty="0" smtClean="0">
                <a:cs typeface="Titr" pitchFamily="2" charset="-78"/>
              </a:rPr>
              <a:t>هاي با درآمد ثابت </a:t>
            </a:r>
            <a:r>
              <a:rPr lang="fa-IR" sz="1400" dirty="0">
                <a:cs typeface="Titr" pitchFamily="2" charset="-78"/>
              </a:rPr>
              <a:t>در طول </a:t>
            </a:r>
            <a:r>
              <a:rPr lang="fa-IR" sz="1400" dirty="0" smtClean="0">
                <a:cs typeface="Titr" pitchFamily="2" charset="-78"/>
              </a:rPr>
              <a:t>زمان</a:t>
            </a:r>
            <a:endParaRPr lang="fa-IR" sz="1400" dirty="0">
              <a:cs typeface="Nazanin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22702" y="177226"/>
            <a:ext cx="78068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00038" algn="just" rtl="1" eaLnBrk="0" fontAlgn="base" hangingPunct="0">
              <a:lnSpc>
                <a:spcPts val="3600"/>
              </a:lnSpc>
              <a:spcBef>
                <a:spcPts val="300"/>
              </a:spcBef>
              <a:spcAft>
                <a:spcPts val="600"/>
              </a:spcAft>
              <a:buSzPct val="111000"/>
              <a:defRPr/>
            </a:pPr>
            <a:r>
              <a:rPr lang="fa-IR" sz="2600" b="1" kern="0" dirty="0" smtClean="0">
                <a:cs typeface="Titr" pitchFamily="2" charset="-78"/>
              </a:rPr>
              <a:t>وضعيت صندوق‌هاي سرمايه‌گذاري در بانک‌ها- ادامه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5195" y="1131677"/>
            <a:ext cx="4423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00038" algn="ctr" rtl="1" eaLnBrk="0" fontAlgn="base" hangingPunct="0">
              <a:buSzPct val="111000"/>
              <a:defRPr/>
            </a:pPr>
            <a:r>
              <a:rPr lang="fa-IR" sz="1400" b="1" kern="0" dirty="0" smtClean="0">
                <a:cs typeface="Titr" pitchFamily="2" charset="-78"/>
              </a:rPr>
              <a:t> سهم سپرده‌هاي صندوق‌هاي با درآمد ثابت از نقدينگي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3580" y="1218140"/>
            <a:ext cx="563203" cy="267335"/>
          </a:xfrm>
          <a:prstGeom prst="rect">
            <a:avLst/>
          </a:prstGeom>
          <a:noFill/>
        </p:spPr>
        <p:txBody>
          <a:bodyPr wrap="none" lIns="97109" tIns="48555" rIns="97109" bIns="48555" rtlCol="0">
            <a:spAutoFit/>
          </a:bodyPr>
          <a:lstStyle/>
          <a:p>
            <a:r>
              <a:rPr lang="fa-IR" sz="1100" b="1" dirty="0">
                <a:solidFill>
                  <a:prstClr val="black"/>
                </a:solidFill>
                <a:cs typeface="Nazanin" pitchFamily="2" charset="-78"/>
              </a:rPr>
              <a:t>(</a:t>
            </a:r>
            <a:r>
              <a:rPr lang="fa-IR" sz="1100" b="1" dirty="0" smtClean="0">
                <a:solidFill>
                  <a:prstClr val="black"/>
                </a:solidFill>
                <a:cs typeface="Nazanin" pitchFamily="2" charset="-78"/>
              </a:rPr>
              <a:t>درصد)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0091" y="3872089"/>
            <a:ext cx="563203" cy="267335"/>
          </a:xfrm>
          <a:prstGeom prst="rect">
            <a:avLst/>
          </a:prstGeom>
          <a:noFill/>
        </p:spPr>
        <p:txBody>
          <a:bodyPr wrap="square" lIns="97109" tIns="48555" rIns="97109" bIns="48555" rtlCol="0">
            <a:spAutoFit/>
          </a:bodyPr>
          <a:lstStyle/>
          <a:p>
            <a:r>
              <a:rPr lang="fa-IR" sz="1100" b="1" dirty="0">
                <a:solidFill>
                  <a:prstClr val="black"/>
                </a:solidFill>
                <a:cs typeface="Nazanin" pitchFamily="2" charset="-78"/>
              </a:rPr>
              <a:t>(</a:t>
            </a:r>
            <a:r>
              <a:rPr lang="fa-IR" sz="1100" b="1" dirty="0" smtClean="0">
                <a:solidFill>
                  <a:prstClr val="black"/>
                </a:solidFill>
                <a:cs typeface="Nazanin" pitchFamily="2" charset="-78"/>
              </a:rPr>
              <a:t>درصد)</a:t>
            </a:r>
            <a:endParaRPr lang="en-US" sz="1100" dirty="0">
              <a:solidFill>
                <a:prstClr val="black"/>
              </a:solidFill>
            </a:endParaRPr>
          </a:p>
        </p:txBody>
      </p:sp>
      <p:graphicFrame>
        <p:nvGraphicFramePr>
          <p:cNvPr id="22" name="Chart 21"/>
          <p:cNvGraphicFramePr/>
          <p:nvPr/>
        </p:nvGraphicFramePr>
        <p:xfrm>
          <a:off x="503061" y="1455057"/>
          <a:ext cx="5211535" cy="238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508000" y="4133693"/>
          <a:ext cx="5185565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325644" y="1443702"/>
            <a:ext cx="5247414" cy="4952638"/>
          </a:xfrm>
          <a:prstGeom prst="rect">
            <a:avLst/>
          </a:prstGeom>
          <a:solidFill>
            <a:srgbClr val="FF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lnSpc>
                <a:spcPts val="49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fa-IR" dirty="0" smtClean="0">
                <a:latin typeface="Arial" charset="0"/>
                <a:cs typeface="Titr" pitchFamily="2" charset="-78"/>
              </a:rPr>
              <a:t>مقررات مربوط به سپرده‌گيري صندوق‌هاي سرمايه‌گذاري</a:t>
            </a:r>
            <a:endParaRPr kumimoji="0" lang="fa-I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Nazanin" pitchFamily="2" charset="-78"/>
            </a:endParaRPr>
          </a:p>
          <a:p>
            <a:pPr lvl="1" algn="r" rtl="1" fontAlgn="base">
              <a:lnSpc>
                <a:spcPts val="49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Nazanin" pitchFamily="2" charset="-78"/>
              </a:rPr>
              <a:t>صدور ابلاغيه شماره 12020065 مورخ 23/6/1395 سازمان بورس و اوراق بهادار مبني بر 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Nazanin" pitchFamily="2" charset="-78"/>
              </a:rPr>
              <a:t>کاهش سقف سهم گواهي سپرده و سپرده‌هاي بانکي 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Nazanin" pitchFamily="2" charset="-78"/>
              </a:rPr>
              <a:t>به 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Nazanin" pitchFamily="2" charset="-78"/>
              </a:rPr>
              <a:t>60 درصد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Nazanin" pitchFamily="2" charset="-78"/>
            </a:endParaRPr>
          </a:p>
          <a:p>
            <a:pPr lvl="1" algn="r" rtl="1" eaLnBrk="0" fontAlgn="base" hangingPunct="0">
              <a:lnSpc>
                <a:spcPts val="49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Nazanin" pitchFamily="2" charset="-78"/>
              </a:rPr>
              <a:t>صدور ابلاغيه شماره 12020087 مورخ 11/7/1396 سازمان بورس و اوراق بهادار مبني بر 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Nazanin" pitchFamily="2" charset="-78"/>
              </a:rPr>
              <a:t>کاهش سقف سهم گواهي سپرده و سپرده‌هاي بانکي 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Nazanin" pitchFamily="2" charset="-78"/>
              </a:rPr>
              <a:t>به 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Nazanin" pitchFamily="2" charset="-78"/>
              </a:rPr>
              <a:t>50 درصد</a:t>
            </a:r>
            <a:endParaRPr kumimoji="0" lang="fa-IR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Nazani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52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46322" y="215444"/>
            <a:ext cx="9601067" cy="47046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7109" tIns="48555" rIns="97109" bIns="48555" numCol="1" anchor="ctr" anchorCtr="0" compatLnSpc="1">
            <a:prstTxWarp prst="textNoShape">
              <a:avLst/>
            </a:prstTxWarp>
            <a:spAutoFit/>
          </a:bodyPr>
          <a:lstStyle/>
          <a:p>
            <a:pPr indent="76464" algn="r" rtl="1">
              <a:lnSpc>
                <a:spcPct val="110000"/>
              </a:lnSpc>
              <a:defRPr/>
            </a:pPr>
            <a:r>
              <a:rPr lang="fa-IR" sz="2200" b="1" kern="0" dirty="0" smtClean="0">
                <a:latin typeface="+mn-lt"/>
                <a:ea typeface="+mn-ea"/>
                <a:cs typeface="Titr" pitchFamily="2" charset="-78"/>
              </a:rPr>
              <a:t>حجم تسهيلات پرداختي در سال‌هاي گذشته</a:t>
            </a:r>
            <a:endParaRPr lang="en-US" sz="2200" b="1" kern="0" dirty="0" smtClean="0">
              <a:latin typeface="+mn-lt"/>
              <a:ea typeface="+mn-ea"/>
              <a:cs typeface="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576702" y="2546630"/>
            <a:ext cx="1939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600" b="1" dirty="0" smtClean="0">
                <a:cs typeface="Nazanin" pitchFamily="2" charset="-78"/>
              </a:rPr>
              <a:t>هزار ميليارد ريال- درصد</a:t>
            </a:r>
            <a:endParaRPr lang="en-US" sz="1600" b="1" dirty="0">
              <a:cs typeface="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6274" y="5474369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Clr>
                <a:srgbClr val="C00000"/>
              </a:buClr>
            </a:pPr>
            <a:r>
              <a:rPr lang="fa-IR" b="1" dirty="0" smtClean="0">
                <a:cs typeface="Nazanin" pitchFamily="2" charset="-78"/>
              </a:rPr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7516" y="5122452"/>
            <a:ext cx="1108108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fa-IR" sz="1600" b="1" dirty="0" smtClean="0">
                <a:cs typeface="Nazanin" pitchFamily="2" charset="-78"/>
              </a:rPr>
              <a:t>حجم تسهيلات پرداختي از </a:t>
            </a:r>
            <a:r>
              <a:rPr lang="fa-IR" sz="1600" b="1" dirty="0" smtClean="0">
                <a:solidFill>
                  <a:srgbClr val="C00000"/>
                </a:solidFill>
                <a:cs typeface="Nazanin" pitchFamily="2" charset="-78"/>
              </a:rPr>
              <a:t>1955.9 هزار ميليارد ريال </a:t>
            </a:r>
            <a:r>
              <a:rPr lang="fa-IR" sz="1600" b="1" dirty="0" smtClean="0">
                <a:cs typeface="Nazanin" pitchFamily="2" charset="-78"/>
              </a:rPr>
              <a:t>در سال 1391 به </a:t>
            </a:r>
            <a:r>
              <a:rPr lang="fa-IR" sz="1600" b="1" dirty="0" smtClean="0">
                <a:solidFill>
                  <a:srgbClr val="C00000"/>
                </a:solidFill>
                <a:cs typeface="Nazanin" pitchFamily="2" charset="-78"/>
              </a:rPr>
              <a:t>6139.1 هزار ميليارد ريال </a:t>
            </a:r>
            <a:r>
              <a:rPr lang="fa-IR" sz="1600" b="1" dirty="0" smtClean="0">
                <a:cs typeface="Nazanin" pitchFamily="2" charset="-78"/>
              </a:rPr>
              <a:t>در سال 1396 افزايش يافته است. </a:t>
            </a:r>
          </a:p>
          <a:p>
            <a:pPr algn="just" rtl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fa-IR" sz="1600" b="1" dirty="0" smtClean="0">
                <a:cs typeface="Nazanin" pitchFamily="2" charset="-78"/>
              </a:rPr>
              <a:t>همچنين تسهيلات پرداختي در هفت ماهه اول سال 1397 با </a:t>
            </a:r>
            <a:r>
              <a:rPr lang="fa-IR" sz="1600" b="1" dirty="0" smtClean="0">
                <a:solidFill>
                  <a:srgbClr val="C00000"/>
                </a:solidFill>
                <a:cs typeface="Nazanin" pitchFamily="2" charset="-78"/>
              </a:rPr>
              <a:t>14.2درصد </a:t>
            </a:r>
            <a:r>
              <a:rPr lang="fa-IR" sz="1600" b="1" dirty="0" smtClean="0">
                <a:cs typeface="Nazanin" pitchFamily="2" charset="-78"/>
              </a:rPr>
              <a:t>افزايش نسبت به دوره مشابه سال قبل به </a:t>
            </a:r>
            <a:r>
              <a:rPr lang="fa-IR" sz="1600" b="1" dirty="0" smtClean="0">
                <a:solidFill>
                  <a:srgbClr val="C00000"/>
                </a:solidFill>
                <a:cs typeface="Nazanin" pitchFamily="2" charset="-78"/>
              </a:rPr>
              <a:t>3581.0 هزار ميليارد ريال </a:t>
            </a:r>
            <a:r>
              <a:rPr lang="fa-IR" sz="1600" b="1" dirty="0" smtClean="0">
                <a:cs typeface="Nazanin" pitchFamily="2" charset="-78"/>
              </a:rPr>
              <a:t>بالغ گرديده است. </a:t>
            </a:r>
            <a:endParaRPr lang="fa-IR" sz="1600" b="1" dirty="0">
              <a:cs typeface="Nazanin" pitchFamily="2" charset="-78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6281290" y="1239254"/>
          <a:ext cx="5308324" cy="3645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279105" y="1287379"/>
            <a:ext cx="129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Nazanin" pitchFamily="2" charset="-78"/>
              </a:rPr>
              <a:t>مقايسه سالانه</a:t>
            </a:r>
            <a:endParaRPr lang="en-US" b="1" dirty="0">
              <a:cs typeface="Nazanin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12968" y="1307433"/>
            <a:ext cx="164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b="1" dirty="0" smtClean="0">
                <a:cs typeface="Nazanin" pitchFamily="2" charset="-78"/>
              </a:rPr>
              <a:t>مقايسه هفت‌ماهه</a:t>
            </a:r>
            <a:endParaRPr lang="en-US" b="1" dirty="0">
              <a:cs typeface="Nazanin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83842" y="1756611"/>
            <a:ext cx="2370222" cy="31161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49716" y="1756611"/>
            <a:ext cx="2310063" cy="31161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37606370"/>
              </p:ext>
            </p:extLst>
          </p:nvPr>
        </p:nvGraphicFramePr>
        <p:xfrm>
          <a:off x="673134" y="1241860"/>
          <a:ext cx="542741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35851" y="209451"/>
            <a:ext cx="5153561" cy="548182"/>
          </a:xfrm>
          <a:prstGeom prst="rect">
            <a:avLst/>
          </a:prstGeom>
        </p:spPr>
        <p:txBody>
          <a:bodyPr wrap="none" lIns="97109" tIns="48555" rIns="97109" bIns="48555">
            <a:spAutoFit/>
          </a:bodyPr>
          <a:lstStyle/>
          <a:p>
            <a:pPr marL="384391" lvl="0" indent="-318640" algn="r" rtl="1" eaLnBrk="0" fontAlgn="base" hangingPunct="0">
              <a:lnSpc>
                <a:spcPts val="3823"/>
              </a:lnSpc>
              <a:spcBef>
                <a:spcPts val="319"/>
              </a:spcBef>
              <a:spcAft>
                <a:spcPts val="637"/>
              </a:spcAft>
              <a:buSzPct val="111000"/>
              <a:defRPr/>
            </a:pPr>
            <a:r>
              <a:rPr lang="fa-IR" sz="2200" b="1" kern="0" dirty="0" smtClean="0">
                <a:cs typeface="Titr" pitchFamily="2" charset="-78"/>
              </a:rPr>
              <a:t>توزيع تسهيلات پرداختي به تفکيک هدف از دريافت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9433" y="6424610"/>
            <a:ext cx="2743200" cy="365125"/>
          </a:xfrm>
        </p:spPr>
        <p:txBody>
          <a:bodyPr/>
          <a:lstStyle/>
          <a:p>
            <a:pPr rtl="1"/>
            <a:fld id="{C0B973D1-07D0-469B-B47F-E3B63845891F}" type="slidenum">
              <a:rPr lang="fa-IR" sz="1400" b="1" smtClean="0">
                <a:solidFill>
                  <a:srgbClr val="000000"/>
                </a:solidFill>
                <a:cs typeface="Nazanin" pitchFamily="2" charset="-78"/>
              </a:rPr>
              <a:pPr rtl="1"/>
              <a:t>17</a:t>
            </a:fld>
            <a:endParaRPr lang="en-US" sz="1400" b="1" dirty="0">
              <a:solidFill>
                <a:srgbClr val="000000"/>
              </a:solidFill>
              <a:cs typeface="Nazanin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77565" y="1255776"/>
          <a:ext cx="8071430" cy="3804139"/>
        </p:xfrm>
        <a:graphic>
          <a:graphicData uri="http://schemas.openxmlformats.org/drawingml/2006/table">
            <a:tbl>
              <a:tblPr rtl="1"/>
              <a:tblGrid>
                <a:gridCol w="1528243"/>
                <a:gridCol w="934741"/>
                <a:gridCol w="934741"/>
                <a:gridCol w="934741"/>
                <a:gridCol w="934741"/>
                <a:gridCol w="934741"/>
                <a:gridCol w="934741"/>
                <a:gridCol w="934741"/>
              </a:tblGrid>
              <a:tr h="589246">
                <a:tc>
                  <a:txBody>
                    <a:bodyPr/>
                    <a:lstStyle/>
                    <a:p>
                      <a:pPr marL="0" marR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2  Nazanin" pitchFamily="2" charset="-78"/>
                        </a:rPr>
                        <a:t> 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 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تسهيلات پرداختي</a:t>
                      </a:r>
                      <a:r>
                        <a:rPr lang="fa-IR" sz="1600" b="1" i="0" u="none" strike="noStrike" baseline="0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 بابت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1391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1392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1393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1394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1395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1396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baseline="0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هفت ماهه 1397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2012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ايجاد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11.3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12.1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10.8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10.1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9.7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9.9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9.0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24891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تامين سرمايه </a:t>
                      </a: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در گردش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C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46.0</a:t>
                      </a:r>
                      <a:endParaRPr lang="en-US" sz="1800" b="1" i="0" u="none" strike="noStrike" kern="1200" dirty="0">
                        <a:solidFill>
                          <a:srgbClr val="C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C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53.9</a:t>
                      </a:r>
                      <a:endParaRPr lang="en-US" sz="1800" b="1" i="0" u="none" strike="noStrike" kern="1200" dirty="0">
                        <a:solidFill>
                          <a:srgbClr val="C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C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60.7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C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63.1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C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64.0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>
                          <a:solidFill>
                            <a:srgbClr val="C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61.7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>
                          <a:solidFill>
                            <a:srgbClr val="C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60.3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2012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تعمير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1.7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1.7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2.1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1.6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3.1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2.1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2012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توسعه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5.2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7.3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6.2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5.5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4.4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4.9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5.2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2012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خريد کالاي شخصي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4.7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4.3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6.5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8.9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8.8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7.0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7.8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2012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خريد </a:t>
                      </a: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مسکن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8.3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6.9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7.3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4.6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4.0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4.7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5.4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2012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ساير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22.8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13.8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6.4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6.0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7.4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8.7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10.3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7930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جمع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100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100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100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2  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100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2  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100.0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100.0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0497" y="5133885"/>
            <a:ext cx="11296891" cy="16158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just" rtl="1">
              <a:buClr>
                <a:srgbClr val="C00000"/>
              </a:buClr>
              <a:buFont typeface="Wingdings" pitchFamily="2" charset="2"/>
              <a:buChar char="q"/>
            </a:pPr>
            <a:r>
              <a:rPr lang="fa-IR" b="1" dirty="0" smtClean="0">
                <a:cs typeface="Nazanin" pitchFamily="2" charset="-78"/>
              </a:rPr>
              <a:t>به منظور استفاده از </a:t>
            </a:r>
            <a:r>
              <a:rPr lang="fa-IR" b="1" dirty="0" smtClean="0">
                <a:solidFill>
                  <a:srgbClr val="C00000"/>
                </a:solidFill>
                <a:cs typeface="Nazanin" pitchFamily="2" charset="-78"/>
              </a:rPr>
              <a:t>ظرفيت‌هاي خالي </a:t>
            </a:r>
            <a:r>
              <a:rPr lang="fa-IR" b="1" dirty="0" smtClean="0">
                <a:cs typeface="Nazanin" pitchFamily="2" charset="-78"/>
              </a:rPr>
              <a:t>اقتصاد، بانک مرکزی اقدام به جهت‌دهي تسهيلات به تأمين مالي </a:t>
            </a:r>
            <a:r>
              <a:rPr lang="fa-IR" b="1" dirty="0" smtClean="0">
                <a:solidFill>
                  <a:srgbClr val="C00000"/>
                </a:solidFill>
                <a:cs typeface="Nazanin" pitchFamily="2" charset="-78"/>
              </a:rPr>
              <a:t>سرمايه در گردش </a:t>
            </a:r>
            <a:r>
              <a:rPr lang="fa-IR" b="1" dirty="0" smtClean="0">
                <a:cs typeface="Nazanin" pitchFamily="2" charset="-78"/>
              </a:rPr>
              <a:t>واحدهاي توليدي نمود؛ به طوريکه سهم تأمين مالي سرمايه در گردش بنگاه‌هاي توليدي از </a:t>
            </a:r>
            <a:r>
              <a:rPr lang="fa-IR" b="1" dirty="0" smtClean="0">
                <a:solidFill>
                  <a:srgbClr val="C00000"/>
                </a:solidFill>
                <a:cs typeface="Nazanin" pitchFamily="2" charset="-78"/>
              </a:rPr>
              <a:t>46.0 درصد </a:t>
            </a:r>
            <a:r>
              <a:rPr lang="fa-IR" b="1" dirty="0" smtClean="0">
                <a:cs typeface="Nazanin" pitchFamily="2" charset="-78"/>
              </a:rPr>
              <a:t>در سال 1391 به رقم </a:t>
            </a:r>
            <a:r>
              <a:rPr lang="fa-IR" b="1" dirty="0" smtClean="0">
                <a:solidFill>
                  <a:srgbClr val="C00000"/>
                </a:solidFill>
                <a:cs typeface="Nazanin" pitchFamily="2" charset="-78"/>
              </a:rPr>
              <a:t>61.7 درصد </a:t>
            </a:r>
            <a:r>
              <a:rPr lang="fa-IR" b="1" dirty="0" smtClean="0">
                <a:cs typeface="Nazanin" pitchFamily="2" charset="-78"/>
              </a:rPr>
              <a:t>در سال 1396 افزايش يافته است. سهم </a:t>
            </a:r>
            <a:r>
              <a:rPr lang="fa-IR" b="1" dirty="0" smtClean="0">
                <a:solidFill>
                  <a:srgbClr val="C00000"/>
                </a:solidFill>
                <a:cs typeface="Nazanin" pitchFamily="2" charset="-78"/>
              </a:rPr>
              <a:t>بخش صنعت و معدن </a:t>
            </a:r>
            <a:r>
              <a:rPr lang="fa-IR" b="1" dirty="0" smtClean="0">
                <a:cs typeface="Nazanin" pitchFamily="2" charset="-78"/>
              </a:rPr>
              <a:t>از اين تسهيلات درسال 1396 معادل </a:t>
            </a:r>
            <a:r>
              <a:rPr lang="fa-IR" b="1" dirty="0" smtClean="0">
                <a:solidFill>
                  <a:srgbClr val="C00000"/>
                </a:solidFill>
                <a:cs typeface="Nazanin" pitchFamily="2" charset="-78"/>
              </a:rPr>
              <a:t>83.6 درصد </a:t>
            </a:r>
            <a:r>
              <a:rPr lang="fa-IR" b="1" dirty="0" smtClean="0">
                <a:cs typeface="Nazanin" pitchFamily="2" charset="-78"/>
              </a:rPr>
              <a:t>بود. </a:t>
            </a:r>
            <a:endParaRPr lang="en-US" dirty="0" smtClean="0"/>
          </a:p>
          <a:p>
            <a:pPr algn="just" rtl="1">
              <a:lnSpc>
                <a:spcPts val="2700"/>
              </a:lnSpc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ar-SA" b="1" dirty="0" smtClean="0">
                <a:cs typeface="Nazanin" pitchFamily="2" charset="-78"/>
              </a:rPr>
              <a:t>همچنين طي </a:t>
            </a:r>
            <a:r>
              <a:rPr lang="fa-IR" b="1" dirty="0" smtClean="0">
                <a:solidFill>
                  <a:srgbClr val="C00000"/>
                </a:solidFill>
                <a:cs typeface="Nazanin" pitchFamily="2" charset="-78"/>
              </a:rPr>
              <a:t>هفت </a:t>
            </a:r>
            <a:r>
              <a:rPr lang="ar-SA" b="1" dirty="0" smtClean="0">
                <a:solidFill>
                  <a:srgbClr val="C00000"/>
                </a:solidFill>
                <a:cs typeface="Nazanin" pitchFamily="2" charset="-78"/>
              </a:rPr>
              <a:t>ماهه نخست سال </a:t>
            </a:r>
            <a:r>
              <a:rPr lang="fa-IR" b="1" dirty="0" smtClean="0">
                <a:solidFill>
                  <a:srgbClr val="C00000"/>
                </a:solidFill>
                <a:cs typeface="Nazanin" pitchFamily="2" charset="-78"/>
              </a:rPr>
              <a:t>1397</a:t>
            </a:r>
            <a:r>
              <a:rPr lang="ar-SA" b="1" dirty="0" smtClean="0">
                <a:cs typeface="Nazanin" pitchFamily="2" charset="-78"/>
              </a:rPr>
              <a:t>، </a:t>
            </a:r>
            <a:r>
              <a:rPr lang="fa-IR" b="1" dirty="0" smtClean="0">
                <a:solidFill>
                  <a:srgbClr val="C00000"/>
                </a:solidFill>
                <a:cs typeface="Nazanin" pitchFamily="2" charset="-78"/>
              </a:rPr>
              <a:t>60.3 </a:t>
            </a:r>
            <a:r>
              <a:rPr lang="ar-SA" b="1" dirty="0" smtClean="0">
                <a:solidFill>
                  <a:srgbClr val="C00000"/>
                </a:solidFill>
                <a:cs typeface="Nazanin" pitchFamily="2" charset="-78"/>
              </a:rPr>
              <a:t>درصد </a:t>
            </a:r>
            <a:r>
              <a:rPr lang="ar-SA" b="1" dirty="0" smtClean="0">
                <a:cs typeface="Nazanin" pitchFamily="2" charset="-78"/>
              </a:rPr>
              <a:t>از تسهيلات پرداختي شبکه بانکي به تأمين سرمايه در گردش واحدهاي توليدي اختصاص داشته که اين ميزان براي </a:t>
            </a:r>
            <a:r>
              <a:rPr lang="ar-SA" b="1" dirty="0" smtClean="0">
                <a:solidFill>
                  <a:srgbClr val="C00000"/>
                </a:solidFill>
                <a:cs typeface="Nazanin" pitchFamily="2" charset="-78"/>
              </a:rPr>
              <a:t>بخش صنعت و معدن </a:t>
            </a:r>
            <a:r>
              <a:rPr lang="ar-SA" b="1" dirty="0" smtClean="0">
                <a:cs typeface="Nazanin" pitchFamily="2" charset="-78"/>
              </a:rPr>
              <a:t>معادل </a:t>
            </a:r>
            <a:r>
              <a:rPr lang="fa-IR" b="1" dirty="0" smtClean="0">
                <a:solidFill>
                  <a:srgbClr val="C00000"/>
                </a:solidFill>
                <a:cs typeface="Nazanin" pitchFamily="2" charset="-78"/>
              </a:rPr>
              <a:t>81.3 </a:t>
            </a:r>
            <a:r>
              <a:rPr lang="ar-SA" b="1" dirty="0" smtClean="0">
                <a:solidFill>
                  <a:srgbClr val="C00000"/>
                </a:solidFill>
                <a:cs typeface="Nazanin" pitchFamily="2" charset="-78"/>
              </a:rPr>
              <a:t>درصد </a:t>
            </a:r>
            <a:r>
              <a:rPr lang="ar-SA" b="1" dirty="0" smtClean="0">
                <a:cs typeface="Nazanin" pitchFamily="2" charset="-78"/>
              </a:rPr>
              <a:t>بود.</a:t>
            </a:r>
            <a:endParaRPr lang="en-US" b="1" dirty="0" smtClean="0">
              <a:cs typeface="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44378" y="209451"/>
            <a:ext cx="4445034" cy="548182"/>
          </a:xfrm>
          <a:prstGeom prst="rect">
            <a:avLst/>
          </a:prstGeom>
        </p:spPr>
        <p:txBody>
          <a:bodyPr wrap="none" lIns="97109" tIns="48555" rIns="97109" bIns="48555">
            <a:spAutoFit/>
          </a:bodyPr>
          <a:lstStyle/>
          <a:p>
            <a:pPr marL="384391" lvl="0" indent="-318640" algn="r" rtl="1" eaLnBrk="0" fontAlgn="base" hangingPunct="0">
              <a:lnSpc>
                <a:spcPts val="3823"/>
              </a:lnSpc>
              <a:spcBef>
                <a:spcPts val="319"/>
              </a:spcBef>
              <a:spcAft>
                <a:spcPts val="637"/>
              </a:spcAft>
              <a:buSzPct val="111000"/>
              <a:defRPr/>
            </a:pPr>
            <a:r>
              <a:rPr lang="fa-IR" sz="2200" b="1" kern="0" dirty="0" smtClean="0">
                <a:cs typeface="Titr" pitchFamily="2" charset="-78"/>
              </a:rPr>
              <a:t>سهم بخش‌هاي اقتصاد از تسهيلات پرداختي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9433" y="6424610"/>
            <a:ext cx="2743200" cy="365125"/>
          </a:xfrm>
        </p:spPr>
        <p:txBody>
          <a:bodyPr/>
          <a:lstStyle/>
          <a:p>
            <a:pPr rtl="1"/>
            <a:fld id="{C0B973D1-07D0-469B-B47F-E3B63845891F}" type="slidenum">
              <a:rPr lang="fa-IR" sz="1400" b="1" smtClean="0">
                <a:solidFill>
                  <a:srgbClr val="000000"/>
                </a:solidFill>
                <a:cs typeface="Nazanin" pitchFamily="2" charset="-78"/>
              </a:rPr>
              <a:pPr rtl="1"/>
              <a:t>18</a:t>
            </a:fld>
            <a:endParaRPr lang="en-US" sz="1400" b="1" dirty="0">
              <a:solidFill>
                <a:srgbClr val="000000"/>
              </a:solidFill>
              <a:cs typeface="Nazanin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84961" y="1112032"/>
          <a:ext cx="9156191" cy="3316225"/>
        </p:xfrm>
        <a:graphic>
          <a:graphicData uri="http://schemas.openxmlformats.org/drawingml/2006/table">
            <a:tbl>
              <a:tblPr rtl="1"/>
              <a:tblGrid>
                <a:gridCol w="1987967"/>
                <a:gridCol w="1024032"/>
                <a:gridCol w="1024032"/>
                <a:gridCol w="1024032"/>
                <a:gridCol w="1024032"/>
                <a:gridCol w="1024032"/>
                <a:gridCol w="1024032"/>
                <a:gridCol w="1024032"/>
              </a:tblGrid>
              <a:tr h="708670">
                <a:tc>
                  <a:txBody>
                    <a:bodyPr/>
                    <a:lstStyle/>
                    <a:p>
                      <a:pPr marL="0" marR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1391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1392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1393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1394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1395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1396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هفت </a:t>
                      </a:r>
                      <a:r>
                        <a:rPr lang="fa-IR" sz="1800" b="1" i="0" u="none" strike="noStrike" baseline="0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ماهه 1397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9436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کشاورزي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9.0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9.4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7.5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2  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8.4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2  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8.5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2  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8.0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2  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9.0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2  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31272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صنعت و معدن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31.7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29.9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31.2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latin typeface="Nazanin"/>
                        <a:ea typeface="+mn-ea"/>
                        <a:cs typeface="2  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29.2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latin typeface="Nazanin"/>
                        <a:ea typeface="+mn-ea"/>
                        <a:cs typeface="2  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29.3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latin typeface="Nazanin"/>
                        <a:ea typeface="+mn-ea"/>
                        <a:cs typeface="2  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28.4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latin typeface="Nazanin"/>
                        <a:ea typeface="+mn-ea"/>
                        <a:cs typeface="2  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chemeClr val="tx1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27.7</a:t>
                      </a:r>
                      <a:endParaRPr lang="en-US" sz="1800" b="1" i="0" u="none" strike="noStrike" kern="1200" dirty="0">
                        <a:solidFill>
                          <a:schemeClr val="tx1"/>
                        </a:solidFill>
                        <a:latin typeface="Nazanin"/>
                        <a:ea typeface="+mn-ea"/>
                        <a:cs typeface="2  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59436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مسکن و ساختمان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13.5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12.2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11.8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2  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10.3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2  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9.2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2  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8.4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2  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8.6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2  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97975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بازرگاني، صادرات،</a:t>
                      </a:r>
                      <a:r>
                        <a:rPr lang="fa-IR" sz="1600" b="1" i="0" u="none" strike="noStrike" baseline="0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 خدمات و متفرقه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45.8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48.5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49.5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2  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52.0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2  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53.0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2  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55.2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2  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54.7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2  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59436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کل بخش‌هاي اقتصادي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100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100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100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2  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100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2  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100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2  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100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2  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latin typeface="Nazanin"/>
                          <a:ea typeface="+mn-ea"/>
                          <a:cs typeface="2  Nazanin" pitchFamily="2" charset="-78"/>
                        </a:rPr>
                        <a:t>100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latin typeface="Nazanin"/>
                        <a:ea typeface="+mn-ea"/>
                        <a:cs typeface="2  Nazanin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4853" y="4622622"/>
            <a:ext cx="11610474" cy="20544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fa-IR" sz="1700" b="1" dirty="0" smtClean="0">
                <a:cs typeface="Nazanin" pitchFamily="2" charset="-78"/>
              </a:rPr>
              <a:t>در سال 1396 مجموع سهم بخش‌هاي توليدي (کشاورزي، صنعت و معدن و مسکن و ساختمان) از مجموع ارزش افزوده بخش‌هاي غيرنفتي در اقتصاد </a:t>
            </a:r>
            <a:r>
              <a:rPr lang="fa-IR" sz="1700" b="1" dirty="0" smtClean="0">
                <a:solidFill>
                  <a:srgbClr val="C00000"/>
                </a:solidFill>
                <a:cs typeface="Nazanin" pitchFamily="2" charset="-78"/>
              </a:rPr>
              <a:t>معادل 36.6 درصد </a:t>
            </a:r>
            <a:r>
              <a:rPr lang="fa-IR" sz="1700" b="1" dirty="0" smtClean="0">
                <a:cs typeface="Nazanin" pitchFamily="2" charset="-78"/>
              </a:rPr>
              <a:t>و مجموع سهم آنها از كل تسهيلات پرداختي شبكه بانكي</a:t>
            </a:r>
            <a:r>
              <a:rPr lang="ar-SA" sz="1700" b="1" dirty="0" smtClean="0">
                <a:cs typeface="Nazanin" pitchFamily="2" charset="-78"/>
              </a:rPr>
              <a:t> </a:t>
            </a:r>
            <a:r>
              <a:rPr lang="ar-SA" sz="1700" b="1" dirty="0" smtClean="0">
                <a:solidFill>
                  <a:srgbClr val="C00000"/>
                </a:solidFill>
                <a:cs typeface="Nazanin" pitchFamily="2" charset="-78"/>
              </a:rPr>
              <a:t>معادل </a:t>
            </a:r>
            <a:r>
              <a:rPr lang="fa-IR" sz="1700" b="1" dirty="0" smtClean="0">
                <a:solidFill>
                  <a:srgbClr val="C00000"/>
                </a:solidFill>
                <a:cs typeface="Nazanin" pitchFamily="2" charset="-78"/>
              </a:rPr>
              <a:t>44.8 </a:t>
            </a:r>
            <a:r>
              <a:rPr lang="ar-SA" sz="1700" b="1" dirty="0" smtClean="0">
                <a:solidFill>
                  <a:srgbClr val="C00000"/>
                </a:solidFill>
                <a:cs typeface="Nazanin" pitchFamily="2" charset="-78"/>
              </a:rPr>
              <a:t>درصد </a:t>
            </a:r>
            <a:r>
              <a:rPr lang="ar-SA" sz="1700" b="1" dirty="0" smtClean="0">
                <a:cs typeface="Nazanin" pitchFamily="2" charset="-78"/>
              </a:rPr>
              <a:t>بوده است</a:t>
            </a:r>
            <a:r>
              <a:rPr lang="fa-IR" sz="1700" b="1" dirty="0" smtClean="0">
                <a:cs typeface="Nazanin" pitchFamily="2" charset="-78"/>
              </a:rPr>
              <a:t> که اين مسئله نشان‌گر توجه ويژه بانک مرکزي به حمايت از توليد مي‌باشد. </a:t>
            </a:r>
          </a:p>
          <a:p>
            <a:pPr algn="just" rtl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fa-IR" sz="1700" b="1" dirty="0" smtClean="0">
                <a:cs typeface="Nazanin" pitchFamily="2" charset="-78"/>
              </a:rPr>
              <a:t>سهم بخش خدمات از مجموع ارزش افزوده بخش‌هاي غيرنفتي در اقتصاد (در سال 1396)، </a:t>
            </a:r>
            <a:r>
              <a:rPr lang="fa-IR" sz="1700" b="1" dirty="0" smtClean="0">
                <a:solidFill>
                  <a:srgbClr val="C00000"/>
                </a:solidFill>
                <a:cs typeface="Nazanin" pitchFamily="2" charset="-78"/>
              </a:rPr>
              <a:t>معادل 63.4 درصد</a:t>
            </a:r>
            <a:r>
              <a:rPr lang="fa-IR" sz="1700" b="1" dirty="0" smtClean="0">
                <a:cs typeface="Nazanin" pitchFamily="2" charset="-78"/>
              </a:rPr>
              <a:t> است. اين در حالي است که سهم بخش خدمات از كل تسهيلات پرداختي شبكه بانكي </a:t>
            </a:r>
            <a:r>
              <a:rPr lang="ar-SA" sz="1700" b="1" dirty="0" smtClean="0">
                <a:cs typeface="Nazanin" pitchFamily="2" charset="-78"/>
              </a:rPr>
              <a:t>در سال </a:t>
            </a:r>
            <a:r>
              <a:rPr lang="fa-IR" sz="1700" b="1" dirty="0" smtClean="0">
                <a:cs typeface="Nazanin" pitchFamily="2" charset="-78"/>
              </a:rPr>
              <a:t>1396،</a:t>
            </a:r>
            <a:r>
              <a:rPr lang="ar-SA" sz="1700" b="1" dirty="0" smtClean="0">
                <a:cs typeface="Nazanin" pitchFamily="2" charset="-78"/>
              </a:rPr>
              <a:t> </a:t>
            </a:r>
            <a:r>
              <a:rPr lang="ar-SA" sz="1700" b="1" dirty="0" smtClean="0">
                <a:solidFill>
                  <a:srgbClr val="C00000"/>
                </a:solidFill>
                <a:cs typeface="Nazanin" pitchFamily="2" charset="-78"/>
              </a:rPr>
              <a:t>معادل </a:t>
            </a:r>
            <a:r>
              <a:rPr lang="fa-IR" sz="1700" b="1" dirty="0" smtClean="0">
                <a:solidFill>
                  <a:srgbClr val="C00000"/>
                </a:solidFill>
                <a:cs typeface="Nazanin" pitchFamily="2" charset="-78"/>
              </a:rPr>
              <a:t>55.2 </a:t>
            </a:r>
            <a:r>
              <a:rPr lang="ar-SA" sz="1700" b="1" dirty="0" smtClean="0">
                <a:solidFill>
                  <a:srgbClr val="C00000"/>
                </a:solidFill>
                <a:cs typeface="Nazanin" pitchFamily="2" charset="-78"/>
              </a:rPr>
              <a:t>درصد </a:t>
            </a:r>
            <a:r>
              <a:rPr lang="ar-SA" sz="1700" b="1" dirty="0" smtClean="0">
                <a:cs typeface="Nazanin" pitchFamily="2" charset="-78"/>
              </a:rPr>
              <a:t>بوده است</a:t>
            </a:r>
            <a:r>
              <a:rPr lang="fa-IR" sz="1700" b="1" dirty="0" smtClean="0">
                <a:cs typeface="Nazanin" pitchFamily="2" charset="-78"/>
              </a:rPr>
              <a:t>.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94" y="851119"/>
            <a:ext cx="11760517" cy="5380403"/>
          </a:xfrm>
        </p:spPr>
        <p:txBody>
          <a:bodyPr>
            <a:noAutofit/>
          </a:bodyPr>
          <a:lstStyle/>
          <a:p>
            <a:pPr algn="just" rtl="1">
              <a:lnSpc>
                <a:spcPct val="200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fa-IR" sz="2000" b="1" dirty="0" smtClean="0">
                <a:solidFill>
                  <a:srgbClr val="002060"/>
                </a:solidFill>
                <a:cs typeface="Nazanin" pitchFamily="2" charset="-78"/>
              </a:rPr>
              <a:t>استمرار حمايت از بنگاه‌هاي کوچک و متوسط با هدف ايجاد اشتغال و افزايش رشد اقتصادي </a:t>
            </a:r>
            <a:r>
              <a:rPr lang="fa-IR" sz="2000" b="1" dirty="0" smtClean="0">
                <a:solidFill>
                  <a:srgbClr val="C00000"/>
                </a:solidFill>
                <a:cs typeface="Nazanin" pitchFamily="2" charset="-78"/>
              </a:rPr>
              <a:t>(ابلاغ بخشنامه 96/78866 مورخ 1396/03/17) </a:t>
            </a:r>
          </a:p>
          <a:p>
            <a:pPr marL="454025" lvl="1" algn="just" rtl="1">
              <a:lnSpc>
                <a:spcPct val="200000"/>
              </a:lnSpc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fa-IR" sz="1800" b="1" dirty="0" smtClean="0">
                <a:solidFill>
                  <a:srgbClr val="002060"/>
                </a:solidFill>
                <a:cs typeface="Nazanin" pitchFamily="2" charset="-78"/>
              </a:rPr>
              <a:t>در اولويت قرار گرفتن طرح‌هاي ذيل از محل منابع داخلي شبکه بانکي</a:t>
            </a:r>
          </a:p>
          <a:p>
            <a:pPr marL="531813" lvl="2" indent="93663" algn="just" rtl="1">
              <a:lnSpc>
                <a:spcPct val="200000"/>
              </a:lnSpc>
              <a:spcBef>
                <a:spcPts val="6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fa-IR" sz="1600" b="1" dirty="0" smtClean="0">
                <a:solidFill>
                  <a:srgbClr val="002060"/>
                </a:solidFill>
                <a:cs typeface="Nazanin" pitchFamily="2" charset="-78"/>
              </a:rPr>
              <a:t>تامين سرمايه در گردش مورد نياز  </a:t>
            </a:r>
            <a:r>
              <a:rPr lang="fa-IR" sz="1600" b="1" dirty="0" smtClean="0">
                <a:solidFill>
                  <a:srgbClr val="C00000"/>
                </a:solidFill>
                <a:cs typeface="Nazanin" pitchFamily="2" charset="-78"/>
              </a:rPr>
              <a:t>10000</a:t>
            </a:r>
            <a:r>
              <a:rPr lang="fa-IR" sz="1600" b="1" dirty="0" smtClean="0">
                <a:solidFill>
                  <a:srgbClr val="002060"/>
                </a:solidFill>
                <a:cs typeface="Nazanin" pitchFamily="2" charset="-78"/>
              </a:rPr>
              <a:t> (ده هزار) </a:t>
            </a:r>
            <a:r>
              <a:rPr lang="fa-IR" sz="1600" b="1" dirty="0" smtClean="0">
                <a:solidFill>
                  <a:srgbClr val="C00000"/>
                </a:solidFill>
                <a:cs typeface="Nazanin" pitchFamily="2" charset="-78"/>
              </a:rPr>
              <a:t>بنگاه اقتصادي</a:t>
            </a:r>
          </a:p>
          <a:p>
            <a:pPr marL="531813" lvl="2" indent="93663" algn="just" rtl="1">
              <a:lnSpc>
                <a:spcPct val="200000"/>
              </a:lnSpc>
              <a:spcBef>
                <a:spcPts val="6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fa-IR" sz="1600" b="1" dirty="0" smtClean="0">
                <a:solidFill>
                  <a:srgbClr val="002060"/>
                </a:solidFill>
                <a:cs typeface="Nazanin" pitchFamily="2" charset="-78"/>
              </a:rPr>
              <a:t>تامين منابع مالي مورد نياز تعداد </a:t>
            </a:r>
            <a:r>
              <a:rPr lang="fa-IR" sz="1600" b="1" dirty="0" smtClean="0">
                <a:solidFill>
                  <a:srgbClr val="C00000"/>
                </a:solidFill>
                <a:cs typeface="Nazanin" pitchFamily="2" charset="-78"/>
              </a:rPr>
              <a:t>6000</a:t>
            </a:r>
            <a:r>
              <a:rPr lang="fa-IR" sz="1600" b="1" dirty="0" smtClean="0">
                <a:solidFill>
                  <a:srgbClr val="002060"/>
                </a:solidFill>
                <a:cs typeface="Nazanin" pitchFamily="2" charset="-78"/>
              </a:rPr>
              <a:t> (شش هزار) </a:t>
            </a:r>
            <a:r>
              <a:rPr lang="fa-IR" sz="1600" b="1" dirty="0" smtClean="0">
                <a:solidFill>
                  <a:srgbClr val="C00000"/>
                </a:solidFill>
                <a:cs typeface="Nazanin" pitchFamily="2" charset="-78"/>
              </a:rPr>
              <a:t>طرح نيمه تمام </a:t>
            </a:r>
            <a:r>
              <a:rPr lang="fa-IR" sz="1600" b="1" dirty="0" smtClean="0">
                <a:solidFill>
                  <a:srgbClr val="002060"/>
                </a:solidFill>
                <a:cs typeface="Nazanin" pitchFamily="2" charset="-78"/>
              </a:rPr>
              <a:t>با پيشرفت فيزيکي حداقل</a:t>
            </a:r>
            <a:r>
              <a:rPr lang="fa-IR" sz="1600" b="1" dirty="0" smtClean="0">
                <a:solidFill>
                  <a:srgbClr val="C00000"/>
                </a:solidFill>
                <a:cs typeface="Nazanin" pitchFamily="2" charset="-78"/>
              </a:rPr>
              <a:t> 60 درصد</a:t>
            </a:r>
          </a:p>
          <a:p>
            <a:pPr marL="531813" lvl="2" indent="93663" algn="just" rtl="1">
              <a:lnSpc>
                <a:spcPct val="200000"/>
              </a:lnSpc>
              <a:spcBef>
                <a:spcPts val="6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fa-IR" sz="1600" b="1" dirty="0" smtClean="0">
                <a:solidFill>
                  <a:srgbClr val="002060"/>
                </a:solidFill>
                <a:cs typeface="Nazanin" pitchFamily="2" charset="-78"/>
              </a:rPr>
              <a:t>تامين مالي مورد نياز براي </a:t>
            </a:r>
            <a:r>
              <a:rPr lang="fa-IR" sz="1600" b="1" dirty="0" smtClean="0">
                <a:solidFill>
                  <a:srgbClr val="C00000"/>
                </a:solidFill>
                <a:cs typeface="Nazanin" pitchFamily="2" charset="-78"/>
              </a:rPr>
              <a:t>بازسازي</a:t>
            </a:r>
            <a:r>
              <a:rPr lang="fa-IR" sz="1600" b="1" dirty="0" smtClean="0">
                <a:solidFill>
                  <a:srgbClr val="002060"/>
                </a:solidFill>
                <a:cs typeface="Nazanin" pitchFamily="2" charset="-78"/>
              </a:rPr>
              <a:t> و </a:t>
            </a:r>
            <a:r>
              <a:rPr lang="fa-IR" sz="1600" b="1" dirty="0" smtClean="0">
                <a:solidFill>
                  <a:srgbClr val="C00000"/>
                </a:solidFill>
                <a:cs typeface="Nazanin" pitchFamily="2" charset="-78"/>
              </a:rPr>
              <a:t>نوسازي</a:t>
            </a:r>
            <a:r>
              <a:rPr lang="fa-IR" sz="1600" b="1" dirty="0" smtClean="0">
                <a:solidFill>
                  <a:srgbClr val="002060"/>
                </a:solidFill>
                <a:cs typeface="Nazanin" pitchFamily="2" charset="-78"/>
              </a:rPr>
              <a:t> </a:t>
            </a:r>
            <a:r>
              <a:rPr lang="fa-IR" sz="1600" b="1" dirty="0" smtClean="0">
                <a:solidFill>
                  <a:srgbClr val="C00000"/>
                </a:solidFill>
                <a:cs typeface="Nazanin" pitchFamily="2" charset="-78"/>
              </a:rPr>
              <a:t>5000 </a:t>
            </a:r>
            <a:r>
              <a:rPr lang="fa-IR" sz="1600" b="1" dirty="0" smtClean="0">
                <a:solidFill>
                  <a:srgbClr val="002060"/>
                </a:solidFill>
                <a:cs typeface="Nazanin" pitchFamily="2" charset="-78"/>
              </a:rPr>
              <a:t>(پنج هزار) واحد اقتصادي  </a:t>
            </a:r>
          </a:p>
          <a:p>
            <a:pPr marL="454025" lvl="1" algn="just" rtl="1">
              <a:lnSpc>
                <a:spcPct val="200000"/>
              </a:lnSpc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fa-IR" sz="1800" b="1" dirty="0" smtClean="0">
                <a:solidFill>
                  <a:srgbClr val="002060"/>
                </a:solidFill>
                <a:cs typeface="Nazanin" pitchFamily="2" charset="-78"/>
              </a:rPr>
              <a:t>قانون حمايت از توسعه و ايجاد اشتغال پايدار در مناطق روستايي و عشايري (1396)، </a:t>
            </a:r>
            <a:r>
              <a:rPr lang="fa-IR" sz="1800" b="1" dirty="0" smtClean="0">
                <a:solidFill>
                  <a:srgbClr val="FF0000"/>
                </a:solidFill>
                <a:cs typeface="Nazanin" pitchFamily="2" charset="-78"/>
              </a:rPr>
              <a:t>در مجموع 120 هزار ميليارد ريال</a:t>
            </a:r>
            <a:r>
              <a:rPr lang="fa-IR" sz="1800" b="1" dirty="0" smtClean="0">
                <a:solidFill>
                  <a:srgbClr val="002060"/>
                </a:solidFill>
                <a:cs typeface="Nazanin" pitchFamily="2" charset="-78"/>
              </a:rPr>
              <a:t>، شامل 1/5 ميليارد دلار از محل </a:t>
            </a:r>
            <a:r>
              <a:rPr lang="en-US" sz="1800" b="1" dirty="0" smtClean="0">
                <a:solidFill>
                  <a:srgbClr val="002060"/>
                </a:solidFill>
                <a:cs typeface="Nazanin" pitchFamily="2" charset="-78"/>
              </a:rPr>
              <a:t>NDF</a:t>
            </a:r>
            <a:r>
              <a:rPr lang="fa-IR" sz="1800" b="1" dirty="0" smtClean="0">
                <a:solidFill>
                  <a:srgbClr val="002060"/>
                </a:solidFill>
                <a:cs typeface="Nazanin" pitchFamily="2" charset="-78"/>
              </a:rPr>
              <a:t> و معادل آن از محل منابع داخلي بانک‌ها؛</a:t>
            </a:r>
          </a:p>
          <a:p>
            <a:pPr marL="454025" lvl="1" algn="just" rtl="1">
              <a:lnSpc>
                <a:spcPct val="200000"/>
              </a:lnSpc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</a:pPr>
            <a:endParaRPr lang="fa-IR" sz="1800" b="1" dirty="0" smtClean="0">
              <a:solidFill>
                <a:srgbClr val="002060"/>
              </a:solidFill>
              <a:cs typeface="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9316" y="204094"/>
            <a:ext cx="815709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00038" algn="just" rtl="1" eaLnBrk="0" fontAlgn="base" hangingPunct="0">
              <a:lnSpc>
                <a:spcPts val="3600"/>
              </a:lnSpc>
              <a:spcBef>
                <a:spcPts val="300"/>
              </a:spcBef>
              <a:spcAft>
                <a:spcPts val="600"/>
              </a:spcAft>
              <a:buSzPct val="111000"/>
              <a:defRPr/>
            </a:pPr>
            <a:r>
              <a:rPr lang="fa-IR" sz="2200" b="1" kern="0" dirty="0" smtClean="0">
                <a:cs typeface="Titr" pitchFamily="2" charset="-78"/>
              </a:rPr>
              <a:t>برنامه تامين مالي جهت حمايت از توليد و اشتغال در سال‌هاي 1396 و 1397</a:t>
            </a:r>
          </a:p>
        </p:txBody>
      </p:sp>
      <p:sp>
        <p:nvSpPr>
          <p:cNvPr id="5" name="AutoShape 2"/>
          <p:cNvSpPr>
            <a:spLocks/>
          </p:cNvSpPr>
          <p:nvPr/>
        </p:nvSpPr>
        <p:spPr bwMode="auto">
          <a:xfrm>
            <a:off x="3970750" y="2567994"/>
            <a:ext cx="182499" cy="1315073"/>
          </a:xfrm>
          <a:prstGeom prst="leftBrace">
            <a:avLst>
              <a:gd name="adj1" fmla="val 73685"/>
              <a:gd name="adj2" fmla="val 50000"/>
            </a:avLst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6" name="AutoShape 2"/>
          <p:cNvSpPr>
            <a:spLocks/>
          </p:cNvSpPr>
          <p:nvPr/>
        </p:nvSpPr>
        <p:spPr bwMode="auto">
          <a:xfrm>
            <a:off x="3971812" y="4143577"/>
            <a:ext cx="230589" cy="632870"/>
          </a:xfrm>
          <a:prstGeom prst="leftBrace">
            <a:avLst>
              <a:gd name="adj1" fmla="val 73685"/>
              <a:gd name="adj2" fmla="val 50000"/>
            </a:avLst>
          </a:prstGeom>
          <a:noFill/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1347420" y="2741773"/>
            <a:ext cx="22339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b="1" dirty="0" smtClean="0">
                <a:cs typeface="Nazanin" pitchFamily="2" charset="-78"/>
              </a:rPr>
              <a:t>200 هزار ميليارد ريال</a:t>
            </a:r>
            <a:endParaRPr lang="fa-IR" b="1" dirty="0">
              <a:cs typeface="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6197" y="4187048"/>
            <a:ext cx="22339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b="1" dirty="0" smtClean="0">
                <a:cs typeface="Nazanin" pitchFamily="2" charset="-78"/>
              </a:rPr>
              <a:t>100 هزار ميليارد ريال</a:t>
            </a:r>
            <a:endParaRPr lang="fa-IR" b="1" dirty="0">
              <a:cs typeface="Nazanin" pitchFamily="2" charset="-78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9433" y="6247186"/>
            <a:ext cx="2743200" cy="365125"/>
          </a:xfrm>
        </p:spPr>
        <p:txBody>
          <a:bodyPr/>
          <a:lstStyle/>
          <a:p>
            <a:pPr rtl="1"/>
            <a:fld id="{C0B973D1-07D0-469B-B47F-E3B63845891F}" type="slidenum">
              <a:rPr lang="fa-IR" sz="1400" b="1" smtClean="0">
                <a:solidFill>
                  <a:srgbClr val="000000"/>
                </a:solidFill>
                <a:cs typeface="Nazanin" pitchFamily="2" charset="-78"/>
              </a:rPr>
              <a:pPr rtl="1"/>
              <a:t>19</a:t>
            </a:fld>
            <a:endParaRPr lang="en-US" sz="1400" b="1" dirty="0">
              <a:solidFill>
                <a:srgbClr val="000000"/>
              </a:solidFill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1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119" y="301046"/>
            <a:ext cx="8575876" cy="561692"/>
          </a:xfrm>
        </p:spPr>
        <p:txBody>
          <a:bodyPr wrap="square">
            <a:spAutoFit/>
          </a:bodyPr>
          <a:lstStyle/>
          <a:p>
            <a:pPr marL="361950" indent="-300038" algn="just" rtl="1" eaLnBrk="0" fontAlgn="base" hangingPunct="0">
              <a:lnSpc>
                <a:spcPts val="3600"/>
              </a:lnSpc>
              <a:spcBef>
                <a:spcPts val="300"/>
              </a:spcBef>
              <a:spcAft>
                <a:spcPts val="600"/>
              </a:spcAft>
              <a:buSzPct val="111000"/>
              <a:defRPr/>
            </a:pPr>
            <a:r>
              <a:rPr lang="fa-IR" sz="3200" b="1" kern="0" dirty="0" smtClean="0">
                <a:latin typeface="+mn-lt"/>
                <a:ea typeface="+mn-ea"/>
                <a:cs typeface="Titr" pitchFamily="2" charset="-78"/>
              </a:rPr>
              <a:t>فهرست مطالب</a:t>
            </a:r>
            <a:endParaRPr lang="en-US" sz="3200" b="1" kern="0" dirty="0" smtClean="0">
              <a:latin typeface="+mn-lt"/>
              <a:ea typeface="+mn-ea"/>
              <a:cs typeface="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533" y="1330417"/>
            <a:ext cx="8205537" cy="479363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675000" indent="-914400" algn="r" rtl="1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  <a:defRPr/>
            </a:pPr>
            <a:r>
              <a:rPr lang="fa-IR" sz="5400" b="1" spc="160" dirty="0" smtClean="0">
                <a:solidFill>
                  <a:srgbClr val="370EE4"/>
                </a:solidFill>
                <a:latin typeface="IranNastaliq" pitchFamily="18" charset="0"/>
                <a:cs typeface="IranNastaliq" pitchFamily="18" charset="0"/>
              </a:rPr>
              <a:t>  آخرين تحولات متغيرهاي کلان پولي</a:t>
            </a:r>
          </a:p>
          <a:p>
            <a:pPr marL="675000" indent="-914400" algn="r" rtl="1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  <a:defRPr/>
            </a:pPr>
            <a:r>
              <a:rPr lang="fa-IR" sz="5400" b="1" spc="160" dirty="0" smtClean="0">
                <a:solidFill>
                  <a:srgbClr val="370EE4"/>
                </a:solidFill>
                <a:latin typeface="IranNastaliq" pitchFamily="18" charset="0"/>
                <a:cs typeface="IranNastaliq" pitchFamily="18" charset="0"/>
              </a:rPr>
              <a:t>نقش نظام بانکي در تامين مالي اقتصاد</a:t>
            </a:r>
          </a:p>
          <a:p>
            <a:pPr marL="675000" indent="-914400" algn="r" rtl="1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  <a:defRPr/>
            </a:pPr>
            <a:r>
              <a:rPr lang="fa-IR" sz="5400" b="1" spc="160" dirty="0" smtClean="0">
                <a:solidFill>
                  <a:srgbClr val="370EE4"/>
                </a:solidFill>
                <a:latin typeface="IranNastaliq" pitchFamily="18" charset="0"/>
                <a:cs typeface="IranNastaliq" pitchFamily="18" charset="0"/>
              </a:rPr>
              <a:t>نقش ابزارهاي مالي نوين در تامين مالي اقتصاد</a:t>
            </a:r>
          </a:p>
          <a:p>
            <a:pPr marL="675000" indent="-914400" algn="r" rtl="1">
              <a:lnSpc>
                <a:spcPct val="150000"/>
              </a:lnSpc>
              <a:buClr>
                <a:srgbClr val="002060"/>
              </a:buClr>
              <a:buFont typeface="+mj-lt"/>
              <a:buAutoNum type="arabicPeriod"/>
              <a:defRPr/>
            </a:pPr>
            <a:r>
              <a:rPr lang="fa-IR" sz="5400" b="1" spc="160" dirty="0" smtClean="0">
                <a:solidFill>
                  <a:srgbClr val="370EE4"/>
                </a:solidFill>
                <a:latin typeface="IranNastaliq" pitchFamily="18" charset="0"/>
                <a:cs typeface="IranNastaliq" pitchFamily="18" charset="0"/>
              </a:rPr>
              <a:t>جمع‌بندي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9433" y="6424610"/>
            <a:ext cx="2743200" cy="365125"/>
          </a:xfrm>
        </p:spPr>
        <p:txBody>
          <a:bodyPr/>
          <a:lstStyle/>
          <a:p>
            <a:pPr rtl="1"/>
            <a:fld id="{C0B973D1-07D0-469B-B47F-E3B63845891F}" type="slidenum">
              <a:rPr lang="fa-IR" sz="1400" b="1" smtClean="0">
                <a:solidFill>
                  <a:srgbClr val="000000"/>
                </a:solidFill>
                <a:cs typeface="Nazanin" pitchFamily="2" charset="-78"/>
              </a:rPr>
              <a:pPr rtl="1"/>
              <a:t>2</a:t>
            </a:fld>
            <a:endParaRPr lang="en-US" sz="1400" b="1" dirty="0">
              <a:solidFill>
                <a:srgbClr val="000000"/>
              </a:solidFill>
              <a:cs typeface="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503"/>
            <a:ext cx="10515600" cy="553998"/>
          </a:xfrm>
        </p:spPr>
        <p:txBody>
          <a:bodyPr wrap="square">
            <a:spAutoFit/>
          </a:bodyPr>
          <a:lstStyle/>
          <a:p>
            <a:pPr marL="361950" indent="-300038" algn="just" rtl="1" eaLnBrk="0" fontAlgn="base" hangingPunct="0">
              <a:lnSpc>
                <a:spcPts val="3600"/>
              </a:lnSpc>
              <a:spcBef>
                <a:spcPts val="300"/>
              </a:spcBef>
              <a:spcAft>
                <a:spcPts val="600"/>
              </a:spcAft>
              <a:buSzPct val="111000"/>
              <a:defRPr/>
            </a:pPr>
            <a:r>
              <a:rPr lang="fa-IR" sz="2200" b="1" kern="0" dirty="0" smtClean="0">
                <a:latin typeface="+mn-lt"/>
                <a:ea typeface="+mn-ea"/>
                <a:cs typeface="Titr" pitchFamily="2" charset="-78"/>
              </a:rPr>
              <a:t>برنامه تامين مالي جهت حمايت از توليد و اشتغال (ادامه)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4025" lvl="1" algn="just" rtl="1">
              <a:lnSpc>
                <a:spcPct val="200000"/>
              </a:lnSpc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fa-IR" sz="1800" b="1" dirty="0" smtClean="0">
                <a:solidFill>
                  <a:srgbClr val="002060"/>
                </a:solidFill>
                <a:cs typeface="Nazanin" pitchFamily="2" charset="-78"/>
              </a:rPr>
              <a:t>بندهاي الف و ب تبصره 18 قانون بودجه سال 1396: تامين مالي مورد نياز طرح اشتغال فراگير با اولويت مناطق روستايي، عشايري و محروم، </a:t>
            </a:r>
            <a:r>
              <a:rPr lang="fa-IR" sz="1800" b="1" dirty="0" smtClean="0">
                <a:solidFill>
                  <a:srgbClr val="FF0000"/>
                </a:solidFill>
                <a:cs typeface="Nazanin" pitchFamily="2" charset="-78"/>
              </a:rPr>
              <a:t>در مجموع 200 هزار ميليارد ريال</a:t>
            </a:r>
            <a:r>
              <a:rPr lang="fa-IR" sz="1800" b="1" dirty="0" smtClean="0">
                <a:solidFill>
                  <a:srgbClr val="002060"/>
                </a:solidFill>
                <a:cs typeface="Nazanin" pitchFamily="2" charset="-78"/>
              </a:rPr>
              <a:t>؛</a:t>
            </a:r>
          </a:p>
          <a:p>
            <a:pPr marL="454025" lvl="1" algn="just" rtl="1">
              <a:lnSpc>
                <a:spcPct val="200000"/>
              </a:lnSpc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fa-IR" sz="1800" b="1" dirty="0" smtClean="0">
                <a:solidFill>
                  <a:srgbClr val="002060"/>
                </a:solidFill>
                <a:cs typeface="Nazanin" pitchFamily="2" charset="-78"/>
              </a:rPr>
              <a:t>حمايت از واحدهاي اقتصادي قرار گرفته در زنجيره عرضه محصولات بنگاه‌هاي کوچک و متوسط و خارج از سامانه بهين‌ياب (صنوف توليدي)؛</a:t>
            </a:r>
          </a:p>
          <a:p>
            <a:pPr marL="454025" lvl="1" algn="just" rtl="1">
              <a:lnSpc>
                <a:spcPct val="200000"/>
              </a:lnSpc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fa-IR" sz="1800" b="1" dirty="0" smtClean="0">
                <a:solidFill>
                  <a:srgbClr val="002060"/>
                </a:solidFill>
                <a:cs typeface="Nazanin" pitchFamily="2" charset="-78"/>
              </a:rPr>
              <a:t>ابلاغ دستورالعمل تامين مالي بنگاه‌هاي کوچک و متوسط در سال‌هاي  1396 و 1397؛</a:t>
            </a:r>
          </a:p>
          <a:p>
            <a:pPr marL="454025" lvl="1" algn="just" rtl="1">
              <a:lnSpc>
                <a:spcPct val="200000"/>
              </a:lnSpc>
              <a:spcBef>
                <a:spcPts val="120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fa-IR" sz="1800" b="1" dirty="0" smtClean="0">
                <a:solidFill>
                  <a:srgbClr val="002060"/>
                </a:solidFill>
                <a:cs typeface="Nazanin" pitchFamily="2" charset="-78"/>
              </a:rPr>
              <a:t>بند الف تبصره 18 قانون بودجه سال 1397: تامين مالي مورد نياز طرح اشتغال فراگير در جهت حمايت از توليد و اشتغال، در </a:t>
            </a:r>
            <a:r>
              <a:rPr lang="fa-IR" sz="1800" b="1" dirty="0" smtClean="0">
                <a:solidFill>
                  <a:srgbClr val="FF0000"/>
                </a:solidFill>
                <a:cs typeface="Nazanin" pitchFamily="2" charset="-78"/>
              </a:rPr>
              <a:t>مجموع 600 هزار ميليارد ريال </a:t>
            </a:r>
            <a:r>
              <a:rPr lang="fa-IR" sz="1800" b="1" dirty="0" smtClean="0">
                <a:solidFill>
                  <a:srgbClr val="002060"/>
                </a:solidFill>
                <a:cs typeface="Nazanin" pitchFamily="2" charset="-78"/>
              </a:rPr>
              <a:t>از محل سپرده‌گذاري دولت و منابع داخلي بانک‌ها.</a:t>
            </a:r>
            <a:endParaRPr lang="fa-I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8058134"/>
              </p:ext>
            </p:extLst>
          </p:nvPr>
        </p:nvGraphicFramePr>
        <p:xfrm>
          <a:off x="694691" y="1432857"/>
          <a:ext cx="11007724" cy="4202132"/>
        </p:xfrm>
        <a:graphic>
          <a:graphicData uri="http://schemas.openxmlformats.org/drawingml/2006/table">
            <a:tbl>
              <a:tblPr rtl="1"/>
              <a:tblGrid>
                <a:gridCol w="1663289"/>
                <a:gridCol w="1056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9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7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39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41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38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82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148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254329">
                <a:tc rowSpan="2">
                  <a:txBody>
                    <a:bodyPr/>
                    <a:lstStyle/>
                    <a:p>
                      <a:pPr algn="ctr" rtl="1" fontAlgn="ctr">
                        <a:lnSpc>
                          <a:spcPts val="2500"/>
                        </a:lnSpc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سال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10601" marR="1060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>
                        <a:alpha val="51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>
                        <a:lnSpc>
                          <a:spcPts val="2500"/>
                        </a:lnSpc>
                      </a:pP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تعداد واحدهاي ثبت‌نام شده</a:t>
                      </a:r>
                    </a:p>
                  </a:txBody>
                  <a:tcPr marL="10601" marR="1060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>
                        <a:alpha val="51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ctr">
                        <a:lnSpc>
                          <a:spcPts val="2500"/>
                        </a:lnSpc>
                      </a:pP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تعداد واحدهاي 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بررسي و تصويب شده در کارگروه استاني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10601" marR="1060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>
                        <a:alpha val="51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ctr">
                        <a:lnSpc>
                          <a:spcPts val="2500"/>
                        </a:lnSpc>
                      </a:pP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تسهيلات پرداختي </a:t>
                      </a:r>
                      <a:endParaRPr lang="fa-IR" sz="1600" b="1" i="0" u="none" strike="noStrike" dirty="0" smtClean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  <a:p>
                      <a:pPr algn="ctr" rtl="1" fontAlgn="ctr">
                        <a:lnSpc>
                          <a:spcPts val="2500"/>
                        </a:lnSpc>
                      </a:pP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(</a:t>
                      </a: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مصوب کارگروه استاني) </a:t>
                      </a:r>
                    </a:p>
                  </a:txBody>
                  <a:tcPr marL="10601" marR="1060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>
                        <a:alpha val="5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>
                        <a:lnSpc>
                          <a:spcPts val="2500"/>
                        </a:lnSpc>
                      </a:pP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تسهيلات مستقيم شبکه بانکي </a:t>
                      </a:r>
                    </a:p>
                  </a:txBody>
                  <a:tcPr marL="10601" marR="1060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>
                        <a:alpha val="5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>
                        <a:lnSpc>
                          <a:spcPts val="2500"/>
                        </a:lnSpc>
                      </a:pP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جمع کل تسهيلات پرداختي</a:t>
                      </a:r>
                    </a:p>
                  </a:txBody>
                  <a:tcPr marL="10601" marR="1060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>
                        <a:alpha val="5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6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ts val="2500"/>
                        </a:lnSpc>
                      </a:pP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تعداد</a:t>
                      </a:r>
                    </a:p>
                  </a:txBody>
                  <a:tcPr marL="10601" marR="1060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ts val="2500"/>
                        </a:lnSpc>
                      </a:pP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مبلغ</a:t>
                      </a:r>
                    </a:p>
                  </a:txBody>
                  <a:tcPr marL="10601" marR="1060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ts val="2500"/>
                        </a:lnSpc>
                      </a:pP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تعداد</a:t>
                      </a:r>
                    </a:p>
                  </a:txBody>
                  <a:tcPr marL="10601" marR="1060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ts val="2500"/>
                        </a:lnSpc>
                      </a:pP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مبلغ</a:t>
                      </a:r>
                    </a:p>
                  </a:txBody>
                  <a:tcPr marL="10601" marR="1060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ts val="2500"/>
                        </a:lnSpc>
                      </a:pP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تعداد</a:t>
                      </a:r>
                    </a:p>
                  </a:txBody>
                  <a:tcPr marL="10601" marR="1060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>
                        <a:lnSpc>
                          <a:spcPts val="2500"/>
                        </a:lnSpc>
                      </a:pPr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مبلغ</a:t>
                      </a:r>
                    </a:p>
                  </a:txBody>
                  <a:tcPr marL="10601" marR="10601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>
                        <a:alpha val="5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420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azanin"/>
                          <a:cs typeface="Nazanin" panose="00000500000000000000" pitchFamily="2" charset="-78"/>
                        </a:rPr>
                        <a:t>طي سال 1395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/>
                          <a:ea typeface="+mn-ea"/>
                          <a:cs typeface="Nazanin" panose="00000500000000000000" pitchFamily="2" charset="-78"/>
                        </a:rPr>
                        <a:t>57.8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/>
                        <a:ea typeface="+mn-ea"/>
                        <a:cs typeface="Nazanin" panose="00000500000000000000" pitchFamily="2" charset="-78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/>
                          <a:ea typeface="+mn-ea"/>
                          <a:cs typeface="Nazanin" panose="00000500000000000000" pitchFamily="2" charset="-78"/>
                        </a:rPr>
                        <a:t>19.0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/>
                        <a:ea typeface="+mn-ea"/>
                        <a:cs typeface="Nazanin" panose="00000500000000000000" pitchFamily="2" charset="-78"/>
                      </a:endParaRP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Nazanin"/>
                          <a:ea typeface="+mn-ea"/>
                          <a:cs typeface="Nazanin" panose="00000500000000000000" pitchFamily="2" charset="-78"/>
                        </a:rPr>
                        <a:t>12.9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Nazanin"/>
                          <a:ea typeface="+mn-ea"/>
                          <a:cs typeface="Nazanin" panose="00000500000000000000" pitchFamily="2" charset="-78"/>
                        </a:rPr>
                        <a:t>92.3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Nazanin"/>
                          <a:ea typeface="+mn-ea"/>
                          <a:cs typeface="Nazanin" panose="00000500000000000000" pitchFamily="2" charset="-78"/>
                        </a:rPr>
                        <a:t>11.3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Nazanin"/>
                          <a:ea typeface="+mn-ea"/>
                          <a:cs typeface="Nazanin" panose="00000500000000000000" pitchFamily="2" charset="-78"/>
                        </a:rPr>
                        <a:t>75.8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Nazanin"/>
                          <a:ea typeface="+mn-ea"/>
                          <a:cs typeface="Nazanin" panose="00000500000000000000" pitchFamily="2" charset="-78"/>
                        </a:rPr>
                        <a:t>24.2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Nazanin"/>
                          <a:ea typeface="+mn-ea"/>
                          <a:cs typeface="Nazanin" panose="00000500000000000000" pitchFamily="2" charset="-78"/>
                        </a:rPr>
                        <a:t>168.1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891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azanin"/>
                          <a:cs typeface="Nazanin" panose="00000500000000000000" pitchFamily="2" charset="-78"/>
                        </a:rPr>
                        <a:t>طي سال 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azanin"/>
                          <a:cs typeface="Nazanin" panose="00000500000000000000" pitchFamily="2" charset="-78"/>
                        </a:rPr>
                        <a:t>1396</a:t>
                      </a:r>
                      <a:endParaRPr lang="fa-IR" sz="1600" b="0" i="0" u="none" strike="noStrike" dirty="0">
                        <a:solidFill>
                          <a:srgbClr val="000000"/>
                        </a:solidFill>
                        <a:effectLst/>
                        <a:latin typeface="Nazanin"/>
                        <a:cs typeface="Nazanin" panose="000005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/>
                          <a:ea typeface="+mn-ea"/>
                          <a:cs typeface="Nazanin" panose="00000500000000000000" pitchFamily="2" charset="-78"/>
                        </a:rPr>
                        <a:t>43.6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/>
                        <a:ea typeface="+mn-ea"/>
                        <a:cs typeface="Nazanin" panose="00000500000000000000" pitchFamily="2" charset="-78"/>
                      </a:endParaRPr>
                    </a:p>
                  </a:txBody>
                  <a:tcPr marL="5963" marR="5963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/>
                          <a:ea typeface="+mn-ea"/>
                          <a:cs typeface="Nazanin" panose="00000500000000000000" pitchFamily="2" charset="-78"/>
                        </a:rPr>
                        <a:t>14.8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/>
                        <a:ea typeface="+mn-ea"/>
                        <a:cs typeface="Nazanin" panose="00000500000000000000" pitchFamily="2" charset="-78"/>
                      </a:endParaRPr>
                    </a:p>
                  </a:txBody>
                  <a:tcPr marL="5963" marR="5963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/>
                          <a:ea typeface="+mn-ea"/>
                          <a:cs typeface="Nazanin" panose="00000500000000000000" pitchFamily="2" charset="-78"/>
                        </a:rPr>
                        <a:t>9.6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/>
                        <a:ea typeface="+mn-ea"/>
                        <a:cs typeface="Nazanin" panose="00000500000000000000" pitchFamily="2" charset="-78"/>
                      </a:endParaRPr>
                    </a:p>
                  </a:txBody>
                  <a:tcPr marL="5963" marR="5963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/>
                          <a:ea typeface="+mn-ea"/>
                          <a:cs typeface="Nazanin" panose="00000500000000000000" pitchFamily="2" charset="-78"/>
                        </a:rPr>
                        <a:t>81.5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/>
                        <a:ea typeface="+mn-ea"/>
                        <a:cs typeface="Nazanin" panose="00000500000000000000" pitchFamily="2" charset="-78"/>
                      </a:endParaRPr>
                    </a:p>
                  </a:txBody>
                  <a:tcPr marL="5963" marR="5963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/>
                          <a:ea typeface="+mn-ea"/>
                          <a:cs typeface="Nazanin" panose="00000500000000000000" pitchFamily="2" charset="-78"/>
                        </a:rPr>
                        <a:t>18.6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/>
                        <a:ea typeface="+mn-ea"/>
                        <a:cs typeface="Nazanin" panose="00000500000000000000" pitchFamily="2" charset="-78"/>
                      </a:endParaRPr>
                    </a:p>
                  </a:txBody>
                  <a:tcPr marL="5963" marR="5963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/>
                          <a:ea typeface="+mn-ea"/>
                          <a:cs typeface="Nazanin" panose="00000500000000000000" pitchFamily="2" charset="-78"/>
                        </a:rPr>
                        <a:t>113.3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/>
                        <a:ea typeface="+mn-ea"/>
                        <a:cs typeface="Nazanin" panose="00000500000000000000" pitchFamily="2" charset="-78"/>
                      </a:endParaRPr>
                    </a:p>
                  </a:txBody>
                  <a:tcPr marL="5963" marR="5963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/>
                          <a:ea typeface="+mn-ea"/>
                          <a:cs typeface="Nazanin" panose="00000500000000000000" pitchFamily="2" charset="-78"/>
                        </a:rPr>
                        <a:t>28.2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/>
                        <a:ea typeface="+mn-ea"/>
                        <a:cs typeface="Nazanin" panose="00000500000000000000" pitchFamily="2" charset="-78"/>
                      </a:endParaRPr>
                    </a:p>
                  </a:txBody>
                  <a:tcPr marL="5963" marR="5963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/>
                          <a:ea typeface="+mn-ea"/>
                          <a:cs typeface="Nazanin" panose="00000500000000000000" pitchFamily="2" charset="-78"/>
                        </a:rPr>
                        <a:t>194.8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/>
                        <a:ea typeface="+mn-ea"/>
                        <a:cs typeface="Nazanin" panose="00000500000000000000" pitchFamily="2" charset="-78"/>
                      </a:endParaRPr>
                    </a:p>
                  </a:txBody>
                  <a:tcPr marL="5963" marR="5963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850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azanin"/>
                          <a:cs typeface="Nazanin" panose="00000500000000000000" pitchFamily="2" charset="-78"/>
                        </a:rPr>
                        <a:t> سر 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azanin"/>
                          <a:cs typeface="Nazanin" panose="00000500000000000000" pitchFamily="2" charset="-78"/>
                        </a:rPr>
                        <a:t>جمع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/>
                          <a:ea typeface="+mn-ea"/>
                          <a:cs typeface="Nazanin" panose="00000500000000000000" pitchFamily="2" charset="-78"/>
                        </a:rPr>
                        <a:t>101.4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/>
                        <a:ea typeface="+mn-ea"/>
                        <a:cs typeface="Nazanin" panose="00000500000000000000" pitchFamily="2" charset="-78"/>
                      </a:endParaRPr>
                    </a:p>
                  </a:txBody>
                  <a:tcPr marL="5963" marR="5963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/>
                          <a:ea typeface="+mn-ea"/>
                          <a:cs typeface="Nazanin" panose="00000500000000000000" pitchFamily="2" charset="-78"/>
                        </a:rPr>
                        <a:t>33.8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/>
                        <a:ea typeface="+mn-ea"/>
                        <a:cs typeface="Nazanin" panose="00000500000000000000" pitchFamily="2" charset="-78"/>
                      </a:endParaRPr>
                    </a:p>
                  </a:txBody>
                  <a:tcPr marL="5963" marR="5963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/>
                          <a:ea typeface="+mn-ea"/>
                          <a:cs typeface="Nazanin" panose="00000500000000000000" pitchFamily="2" charset="-78"/>
                        </a:rPr>
                        <a:t>22.5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/>
                        <a:ea typeface="+mn-ea"/>
                        <a:cs typeface="Nazanin" panose="00000500000000000000" pitchFamily="2" charset="-78"/>
                      </a:endParaRPr>
                    </a:p>
                  </a:txBody>
                  <a:tcPr marL="5963" marR="5963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/>
                          <a:ea typeface="+mn-ea"/>
                          <a:cs typeface="Nazanin" panose="00000500000000000000" pitchFamily="2" charset="-78"/>
                        </a:rPr>
                        <a:t>173.8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/>
                        <a:ea typeface="+mn-ea"/>
                        <a:cs typeface="Nazanin" panose="00000500000000000000" pitchFamily="2" charset="-78"/>
                      </a:endParaRPr>
                    </a:p>
                  </a:txBody>
                  <a:tcPr marL="5963" marR="5963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/>
                          <a:ea typeface="+mn-ea"/>
                          <a:cs typeface="Nazanin" panose="00000500000000000000" pitchFamily="2" charset="-78"/>
                        </a:rPr>
                        <a:t>29.9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/>
                        <a:ea typeface="+mn-ea"/>
                        <a:cs typeface="Nazanin" panose="00000500000000000000" pitchFamily="2" charset="-78"/>
                      </a:endParaRPr>
                    </a:p>
                  </a:txBody>
                  <a:tcPr marL="5963" marR="5963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/>
                          <a:ea typeface="+mn-ea"/>
                          <a:cs typeface="Nazanin" panose="00000500000000000000" pitchFamily="2" charset="-78"/>
                        </a:rPr>
                        <a:t>189.1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/>
                        <a:ea typeface="+mn-ea"/>
                        <a:cs typeface="Nazanin" panose="00000500000000000000" pitchFamily="2" charset="-78"/>
                      </a:endParaRPr>
                    </a:p>
                  </a:txBody>
                  <a:tcPr marL="5963" marR="5963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/>
                          <a:ea typeface="+mn-ea"/>
                          <a:cs typeface="Nazanin" panose="00000500000000000000" pitchFamily="2" charset="-78"/>
                        </a:rPr>
                        <a:t>52.4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/>
                        <a:ea typeface="+mn-ea"/>
                        <a:cs typeface="Nazanin" panose="00000500000000000000" pitchFamily="2" charset="-78"/>
                      </a:endParaRPr>
                    </a:p>
                  </a:txBody>
                  <a:tcPr marL="5963" marR="5963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Nazanin"/>
                          <a:ea typeface="+mn-ea"/>
                          <a:cs typeface="Nazanin" panose="00000500000000000000" pitchFamily="2" charset="-78"/>
                        </a:rPr>
                        <a:t>362.9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Nazanin"/>
                        <a:ea typeface="+mn-ea"/>
                        <a:cs typeface="Nazanin" panose="00000500000000000000" pitchFamily="2" charset="-78"/>
                      </a:endParaRPr>
                    </a:p>
                  </a:txBody>
                  <a:tcPr marL="5963" marR="5963" marT="79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375738" y="5608373"/>
            <a:ext cx="33425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a-IR" sz="1400" b="1" dirty="0">
                <a:ea typeface="Majalla UI"/>
                <a:cs typeface="Nazanin" pitchFamily="2" charset="-78"/>
              </a:rPr>
              <a:t>ماخذ: سامانه هماهنگ وزارت صنعت، معدن و تجارت</a:t>
            </a:r>
            <a:endParaRPr lang="en-US" sz="1400" b="1" dirty="0">
              <a:ea typeface="Majalla U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8863" y="993981"/>
            <a:ext cx="261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 smtClean="0">
                <a:latin typeface="IranNastaliq" pitchFamily="18" charset="0"/>
                <a:cs typeface="Nazanin" pitchFamily="2" charset="-78"/>
              </a:rPr>
              <a:t>(هزار واحد- هزار ميليارد ريال)</a:t>
            </a:r>
            <a:endParaRPr lang="fa-IR" b="1" dirty="0"/>
          </a:p>
        </p:txBody>
      </p:sp>
      <p:sp>
        <p:nvSpPr>
          <p:cNvPr id="3" name="Rectangle 2"/>
          <p:cNvSpPr/>
          <p:nvPr/>
        </p:nvSpPr>
        <p:spPr>
          <a:xfrm>
            <a:off x="3392905" y="36095"/>
            <a:ext cx="8657363" cy="928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rtl="1">
              <a:lnSpc>
                <a:spcPct val="90000"/>
              </a:lnSpc>
              <a:spcBef>
                <a:spcPct val="0"/>
              </a:spcBef>
            </a:pPr>
            <a:r>
              <a:rPr lang="fa-IR" sz="2600" dirty="0" smtClean="0">
                <a:latin typeface="+mj-lt"/>
                <a:ea typeface="+mj-ea"/>
                <a:cs typeface="Titr" pitchFamily="2" charset="-78"/>
              </a:rPr>
              <a:t>تسهيلات پرداختي به بنگاه‌هاي کوچک و متوسط</a:t>
            </a:r>
            <a:endParaRPr lang="en-US" sz="2600" dirty="0" smtClean="0">
              <a:latin typeface="+mj-lt"/>
              <a:ea typeface="+mj-ea"/>
              <a:cs typeface="Titr" pitchFamily="2" charset="-78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9434" y="6424614"/>
            <a:ext cx="2743200" cy="365125"/>
          </a:xfrm>
        </p:spPr>
        <p:txBody>
          <a:bodyPr/>
          <a:lstStyle/>
          <a:p>
            <a:pPr rtl="1"/>
            <a:fld id="{C0B973D1-07D0-469B-B47F-E3B63845891F}" type="slidenum">
              <a:rPr lang="fa-IR" sz="1400" b="1" smtClean="0">
                <a:solidFill>
                  <a:srgbClr val="000000"/>
                </a:solidFill>
                <a:cs typeface="Nazanin" pitchFamily="2" charset="-78"/>
              </a:rPr>
              <a:pPr rtl="1"/>
              <a:t>21</a:t>
            </a:fld>
            <a:endParaRPr lang="en-US" sz="1400" b="1" dirty="0">
              <a:solidFill>
                <a:srgbClr val="000000"/>
              </a:solidFill>
              <a:cs typeface="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5810" y="6103620"/>
            <a:ext cx="109499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Clr>
                <a:srgbClr val="C00000"/>
              </a:buClr>
              <a:buFont typeface="Wingdings" pitchFamily="2" charset="2"/>
              <a:buChar char="q"/>
            </a:pPr>
            <a:r>
              <a:rPr lang="fa-IR" sz="1600" b="1" dirty="0" smtClean="0">
                <a:cs typeface="Nazanin" pitchFamily="2" charset="-78"/>
              </a:rPr>
              <a:t>از ابتداي سال 1397 تا مورخ 1397/08/29 معادل </a:t>
            </a:r>
            <a:r>
              <a:rPr lang="fa-IR" sz="1600" b="1" dirty="0" smtClean="0">
                <a:solidFill>
                  <a:srgbClr val="C00000"/>
                </a:solidFill>
                <a:cs typeface="Nazanin" pitchFamily="2" charset="-78"/>
              </a:rPr>
              <a:t>26/4</a:t>
            </a:r>
            <a:r>
              <a:rPr lang="fa-IR" sz="1600" b="1" dirty="0" smtClean="0">
                <a:cs typeface="Nazanin" pitchFamily="2" charset="-78"/>
              </a:rPr>
              <a:t> هزار ميليارد ريال تسهيلات به </a:t>
            </a:r>
            <a:r>
              <a:rPr lang="fa-IR" sz="1600" b="1" dirty="0" smtClean="0">
                <a:solidFill>
                  <a:srgbClr val="C00000"/>
                </a:solidFill>
                <a:cs typeface="Nazanin" pitchFamily="2" charset="-78"/>
              </a:rPr>
              <a:t>1952</a:t>
            </a:r>
            <a:r>
              <a:rPr lang="fa-IR" sz="1600" b="1" dirty="0" smtClean="0">
                <a:cs typeface="Nazanin" pitchFamily="2" charset="-78"/>
              </a:rPr>
              <a:t> بنگاه کوچک و متوسط اعطا شده است.</a:t>
            </a:r>
          </a:p>
          <a:p>
            <a:pPr algn="r" rtl="1">
              <a:buClr>
                <a:srgbClr val="C00000"/>
              </a:buClr>
              <a:buFont typeface="Wingdings" pitchFamily="2" charset="2"/>
              <a:buChar char="q"/>
            </a:pPr>
            <a:r>
              <a:rPr lang="fa-IR" sz="1600" b="1" dirty="0" smtClean="0">
                <a:cs typeface="Nazanin" pitchFamily="2" charset="-78"/>
              </a:rPr>
              <a:t>يادآور مي‌شود هدف اوليه تامين مالي بنگاه‌هاي کوچک و متوسط </a:t>
            </a:r>
            <a:r>
              <a:rPr lang="fa-IR" sz="1600" b="1" dirty="0" smtClean="0">
                <a:solidFill>
                  <a:srgbClr val="C00000"/>
                </a:solidFill>
                <a:cs typeface="Nazanin" pitchFamily="2" charset="-78"/>
              </a:rPr>
              <a:t>16 هزار ميليارد تومان </a:t>
            </a:r>
            <a:r>
              <a:rPr lang="fa-IR" sz="1600" b="1" dirty="0" smtClean="0">
                <a:cs typeface="Nazanin" pitchFamily="2" charset="-78"/>
              </a:rPr>
              <a:t>بوده است.</a:t>
            </a:r>
            <a:endParaRPr lang="fa-IR" sz="1600" b="1" dirty="0">
              <a:cs typeface="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07541" y="200883"/>
            <a:ext cx="64908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600" dirty="0" smtClean="0">
                <a:cs typeface="Titr" pitchFamily="2" charset="-78"/>
              </a:rPr>
              <a:t>لزوم ايجاد جريان پايدارحمايت از توليد توسط بانک‌ها </a:t>
            </a:r>
            <a:endParaRPr lang="fa-IR" sz="2600" dirty="0">
              <a:cs typeface="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81403" y="1415442"/>
            <a:ext cx="8257157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5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002060"/>
                </a:solidFill>
                <a:cs typeface="Nazanin" pitchFamily="2" charset="-78"/>
              </a:rPr>
              <a:t>مديريت منابع – مصارف</a:t>
            </a:r>
          </a:p>
          <a:p>
            <a:pPr algn="r" rtl="1">
              <a:lnSpc>
                <a:spcPct val="25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002060"/>
                </a:solidFill>
                <a:cs typeface="Nazanin" pitchFamily="2" charset="-78"/>
              </a:rPr>
              <a:t> مديريت ريسک نقدينگي</a:t>
            </a:r>
          </a:p>
          <a:p>
            <a:pPr algn="r" rtl="1">
              <a:lnSpc>
                <a:spcPct val="25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002060"/>
                </a:solidFill>
                <a:cs typeface="Nazanin" pitchFamily="2" charset="-78"/>
              </a:rPr>
              <a:t>مديريت ريسک اعتباري</a:t>
            </a:r>
          </a:p>
          <a:p>
            <a:pPr algn="r" rtl="1">
              <a:lnSpc>
                <a:spcPct val="25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fa-IR" sz="2400" b="1" dirty="0" smtClean="0">
                <a:solidFill>
                  <a:srgbClr val="002060"/>
                </a:solidFill>
                <a:cs typeface="Nazanin" pitchFamily="2" charset="-78"/>
              </a:rPr>
              <a:t>تامين مالي کوتاه‌مدت بانک از طريق بازار بين بانکي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809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87858" y="1189235"/>
          <a:ext cx="5815991" cy="4935993"/>
        </p:xfrm>
        <a:graphic>
          <a:graphicData uri="http://schemas.openxmlformats.org/drawingml/2006/table">
            <a:tbl>
              <a:tblPr rtl="1"/>
              <a:tblGrid>
                <a:gridCol w="2083235"/>
                <a:gridCol w="676406"/>
                <a:gridCol w="613775"/>
                <a:gridCol w="563671"/>
                <a:gridCol w="541485"/>
                <a:gridCol w="623436"/>
                <a:gridCol w="713983"/>
              </a:tblGrid>
              <a:tr h="523082">
                <a:tc>
                  <a:txBody>
                    <a:bodyPr/>
                    <a:lstStyle/>
                    <a:p>
                      <a:pPr algn="ctr" rtl="0" fontAlgn="b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latin typeface="Arial"/>
                          <a:cs typeface="Nazanin" pitchFamily="2" charset="-78"/>
                        </a:rPr>
                        <a:t> </a:t>
                      </a:r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  <a:cs typeface="Nazanin" pitchFamily="2" charset="-78"/>
                        </a:rPr>
                        <a:t>شرح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latin typeface="Arial"/>
                        <a:cs typeface="Nazanin" pitchFamily="2" charset="-7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1392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1393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1394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1395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1396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هفت ماهه 1397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38933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    تعداد اعضای فعال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Zar"/>
                          <a:cs typeface="Nazanin" pitchFamily="2" charset="-78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8933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    تعداد 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معاملات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 dirty="0">
                          <a:solidFill>
                            <a:srgbClr val="000000"/>
                          </a:solidFill>
                          <a:latin typeface="Zar"/>
                          <a:cs typeface="Nazanin" pitchFamily="2" charset="-78"/>
                        </a:rPr>
                        <a:t>5881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17343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22977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31403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38101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23191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8933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ارزش معاملات (هزارميلياردريال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)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 dirty="0">
                          <a:solidFill>
                            <a:srgbClr val="000000"/>
                          </a:solidFill>
                          <a:latin typeface="Zar"/>
                          <a:cs typeface="Nazanin" pitchFamily="2" charset="-78"/>
                        </a:rPr>
                        <a:t>3107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11295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21717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30957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64056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52513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8933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متوسط ارزش روزانه معاملات (هزار ميليارد ريال)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10.7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38.9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74.9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107.1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220.1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312.6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8933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متوسط ارزش هر معامله (ميليارد ريال)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528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651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945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986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1681.2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2264.4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54784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نرخ سود موزون (درصد)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Zar"/>
                          <a:cs typeface="Nazanin" pitchFamily="2" charset="-78"/>
                        </a:rPr>
                        <a:t>23.2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27.1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24.5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18.6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18.7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19.7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8678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سهم ارزش معاملات يک شبه از ارزش کل معاملات (درصد)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Zar"/>
                          <a:cs typeface="Nazanin" pitchFamily="2" charset="-78"/>
                        </a:rPr>
                        <a:t>76.7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95.2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93.3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97.3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98.5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99.7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4784">
                <a:tc>
                  <a:txBody>
                    <a:bodyPr/>
                    <a:lstStyle/>
                    <a:p>
                      <a:pPr algn="r" rtl="1" fontAlgn="b"/>
                      <a:r>
                        <a:rPr lang="fa-IR" sz="12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نسبت ارزش معاملات بازار به نقدينگي(درصد)</a:t>
                      </a:r>
                    </a:p>
                  </a:txBody>
                  <a:tcPr marL="0" marR="11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Zar"/>
                          <a:cs typeface="Nazanin" pitchFamily="2" charset="-78"/>
                        </a:rPr>
                        <a:t>48.6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144.4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213.5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247.0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418.7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5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310.0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330054" y="310321"/>
            <a:ext cx="8607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700" dirty="0" smtClean="0">
                <a:cs typeface="Titr" pitchFamily="2" charset="-78"/>
              </a:rPr>
              <a:t>تحولات بازار بين بانکي</a:t>
            </a:r>
            <a:endParaRPr lang="fa-IR" sz="2700" dirty="0">
              <a:cs typeface="Titr" pitchFamily="2" charset="-78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273931" y="1490597"/>
          <a:ext cx="5625828" cy="4396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605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indent="-468000" algn="ctr" rtl="1">
              <a:lnSpc>
                <a:spcPct val="150000"/>
              </a:lnSpc>
              <a:buClr>
                <a:srgbClr val="002060"/>
              </a:buClr>
              <a:buNone/>
              <a:defRPr/>
            </a:pPr>
            <a:r>
              <a:rPr lang="fa-IR" sz="6600" b="1" spc="160" dirty="0" smtClean="0">
                <a:solidFill>
                  <a:srgbClr val="370EE4"/>
                </a:solidFill>
                <a:latin typeface="IranNastaliq" pitchFamily="18" charset="0"/>
                <a:cs typeface="IranNastaliq" pitchFamily="18" charset="0"/>
              </a:rPr>
              <a:t>3- نقش ابزارهاي مالي نوين در تامين مالي اقتصاد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176"/>
            <a:ext cx="10515600" cy="1006471"/>
          </a:xfrm>
        </p:spPr>
        <p:txBody>
          <a:bodyPr>
            <a:normAutofit/>
          </a:bodyPr>
          <a:lstStyle/>
          <a:p>
            <a:pPr algn="r"/>
            <a:r>
              <a:rPr lang="fa-IR" sz="3600" b="1" dirty="0" smtClean="0">
                <a:cs typeface="B Nazanin" pitchFamily="2" charset="-78"/>
              </a:rPr>
              <a:t>روند رشد دارايي‌هاي بانک‌هاي اسلامي</a:t>
            </a:r>
            <a:endParaRPr lang="fa-IR" sz="3600" b="1" dirty="0"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71" y="1844823"/>
            <a:ext cx="9409045" cy="41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311691" y="6166777"/>
            <a:ext cx="177552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Source: IFSB (2015)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02"/>
            <a:ext cx="10515600" cy="1006482"/>
          </a:xfrm>
        </p:spPr>
        <p:txBody>
          <a:bodyPr vert="horz" lIns="91440" tIns="45720" rIns="91440" bIns="45720" rtlCol="1" anchor="ctr">
            <a:normAutofit/>
          </a:bodyPr>
          <a:lstStyle/>
          <a:p>
            <a:pPr algn="r"/>
            <a:r>
              <a:rPr lang="fa-IR" sz="3600" b="1" dirty="0">
                <a:cs typeface="B Nazanin" pitchFamily="2" charset="-78"/>
              </a:rPr>
              <a:t>سهم </a:t>
            </a:r>
            <a:r>
              <a:rPr lang="fa-IR" sz="3600" b="1" dirty="0" smtClean="0">
                <a:cs typeface="B Nazanin" pitchFamily="2" charset="-78"/>
              </a:rPr>
              <a:t>کشورها از </a:t>
            </a:r>
            <a:r>
              <a:rPr lang="fa-IR" sz="3600" b="1" dirty="0">
                <a:cs typeface="B Nazanin" pitchFamily="2" charset="-78"/>
              </a:rPr>
              <a:t>کل دارايي‌هاي </a:t>
            </a:r>
            <a:r>
              <a:rPr lang="fa-IR" sz="3600" b="1" dirty="0" smtClean="0">
                <a:cs typeface="B Nazanin" pitchFamily="2" charset="-78"/>
              </a:rPr>
              <a:t>بانک‌هاي </a:t>
            </a:r>
            <a:r>
              <a:rPr lang="fa-IR" sz="3600" b="1" dirty="0">
                <a:cs typeface="B Nazanin" pitchFamily="2" charset="-78"/>
              </a:rPr>
              <a:t>اسلامي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670976" cy="44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487488" y="6237313"/>
            <a:ext cx="16795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Source: IFSB (2015)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712" y="-7863"/>
            <a:ext cx="10515600" cy="994439"/>
          </a:xfrm>
        </p:spPr>
        <p:txBody>
          <a:bodyPr vert="horz" lIns="91440" tIns="45720" rIns="91440" bIns="45720" rtlCol="1" anchor="ctr">
            <a:normAutofit/>
          </a:bodyPr>
          <a:lstStyle/>
          <a:p>
            <a:pPr algn="r"/>
            <a:r>
              <a:rPr lang="fa-IR" sz="3600" b="1" dirty="0">
                <a:cs typeface="B Nazanin" pitchFamily="2" charset="-78"/>
              </a:rPr>
              <a:t>سهم </a:t>
            </a:r>
            <a:r>
              <a:rPr lang="fa-IR" sz="3600" b="1" dirty="0" smtClean="0">
                <a:cs typeface="B Nazanin" pitchFamily="2" charset="-78"/>
              </a:rPr>
              <a:t>کشورها از </a:t>
            </a:r>
            <a:r>
              <a:rPr lang="fa-IR" sz="3600" b="1" dirty="0">
                <a:cs typeface="B Nazanin" pitchFamily="2" charset="-78"/>
              </a:rPr>
              <a:t>اوراق بهادار اسلامي در جريان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27381" y="6093296"/>
            <a:ext cx="6384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Source: ADB-IFSB (2015)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Note: Asia in above figure is limited to Asian members of the Asian development bank (ADB)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959" y="-7863"/>
            <a:ext cx="8502322" cy="1325563"/>
          </a:xfrm>
        </p:spPr>
        <p:txBody>
          <a:bodyPr vert="horz" lIns="91440" tIns="45720" rIns="91440" bIns="45720" rtlCol="1" anchor="ctr">
            <a:normAutofit fontScale="90000"/>
          </a:bodyPr>
          <a:lstStyle/>
          <a:p>
            <a:pPr algn="r" rtl="1"/>
            <a:r>
              <a:rPr lang="fa-IR" sz="3200" b="1" dirty="0">
                <a:cs typeface="B Nazanin" pitchFamily="2" charset="-78"/>
              </a:rPr>
              <a:t>سهم </a:t>
            </a:r>
            <a:r>
              <a:rPr lang="fa-IR" sz="3200" b="1" dirty="0" smtClean="0">
                <a:cs typeface="B Nazanin" pitchFamily="2" charset="-78"/>
              </a:rPr>
              <a:t>کشورها از </a:t>
            </a:r>
            <a:r>
              <a:rPr lang="fa-IR" sz="3200" b="1" dirty="0">
                <a:cs typeface="B Nazanin" pitchFamily="2" charset="-78"/>
              </a:rPr>
              <a:t>انتشار اوراق بهادار براي تامين مالي زير </a:t>
            </a:r>
            <a:r>
              <a:rPr lang="fa-IR" sz="3200" b="1" dirty="0" smtClean="0">
                <a:cs typeface="B Nazanin" pitchFamily="2" charset="-78"/>
              </a:rPr>
              <a:t>ساخت‌ها</a:t>
            </a:r>
            <a:br>
              <a:rPr lang="fa-IR" sz="3200" b="1" dirty="0" smtClean="0">
                <a:cs typeface="B Nazanin" pitchFamily="2" charset="-78"/>
              </a:rPr>
            </a:br>
            <a:r>
              <a:rPr lang="fa-IR" sz="3200" b="1" dirty="0" smtClean="0">
                <a:cs typeface="B Nazanin" pitchFamily="2" charset="-78"/>
              </a:rPr>
              <a:t> </a:t>
            </a:r>
            <a:r>
              <a:rPr lang="en-US" sz="3200" b="1" dirty="0">
                <a:cs typeface="B Nazanin" pitchFamily="2" charset="-78"/>
              </a:rPr>
              <a:t>(2012Q1 – 2015Q3)</a:t>
            </a:r>
            <a:endParaRPr lang="fa-IR" sz="3200" b="1" dirty="0">
              <a:cs typeface="B Nazanin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431371" y="6309320"/>
            <a:ext cx="2516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Nik</a:t>
            </a:r>
            <a:r>
              <a:rPr lang="en-US" dirty="0"/>
              <a:t>-Musa (2015)</a:t>
            </a:r>
            <a:endParaRPr lang="fa-I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220" y="40265"/>
            <a:ext cx="6757739" cy="958345"/>
          </a:xfrm>
        </p:spPr>
        <p:txBody>
          <a:bodyPr vert="horz" lIns="91440" tIns="45720" rIns="91440" bIns="45720" rtlCol="1" anchor="ctr">
            <a:normAutofit/>
          </a:bodyPr>
          <a:lstStyle/>
          <a:p>
            <a:pPr algn="r" rtl="1"/>
            <a:r>
              <a:rPr lang="fa-IR" sz="3200" b="1" dirty="0">
                <a:cs typeface="B Nazanin" pitchFamily="2" charset="-78"/>
              </a:rPr>
              <a:t>انواع </a:t>
            </a:r>
            <a:r>
              <a:rPr lang="fa-IR" sz="3200" b="1" dirty="0" smtClean="0">
                <a:cs typeface="B Nazanin" pitchFamily="2" charset="-78"/>
              </a:rPr>
              <a:t>اصلي اوراق </a:t>
            </a:r>
            <a:r>
              <a:rPr lang="fa-IR" sz="3200" b="1" dirty="0">
                <a:cs typeface="B Nazanin" pitchFamily="2" charset="-78"/>
              </a:rPr>
              <a:t>بهادار </a:t>
            </a:r>
            <a:r>
              <a:rPr lang="fa-IR" sz="3200" b="1" dirty="0" smtClean="0">
                <a:cs typeface="B Nazanin" pitchFamily="2" charset="-78"/>
              </a:rPr>
              <a:t>قابل انتشار در کشور</a:t>
            </a:r>
            <a:endParaRPr lang="fa-IR" sz="3200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1747" y="1491916"/>
            <a:ext cx="4592053" cy="4685047"/>
          </a:xfrm>
        </p:spPr>
        <p:txBody>
          <a:bodyPr vert="horz" lIns="91440" tIns="45720" rIns="91440" bIns="45720" rtlCol="1" anchor="ctr">
            <a:normAutofit lnSpcReduction="10000"/>
          </a:bodyPr>
          <a:lstStyle/>
          <a:p>
            <a:pPr algn="r" rtl="1">
              <a:spcBef>
                <a:spcPct val="0"/>
              </a:spcBef>
            </a:pPr>
            <a:r>
              <a:rPr lang="fa-IR" sz="3200" dirty="0" smtClean="0">
                <a:latin typeface="+mj-lt"/>
                <a:ea typeface="+mj-ea"/>
                <a:cs typeface="B Nazanin" pitchFamily="2" charset="-78"/>
              </a:rPr>
              <a:t>سهام</a:t>
            </a:r>
          </a:p>
          <a:p>
            <a:pPr lvl="1" algn="r" rtl="1">
              <a:spcBef>
                <a:spcPct val="0"/>
              </a:spcBef>
            </a:pPr>
            <a:r>
              <a:rPr lang="fa-IR" sz="2800" dirty="0" smtClean="0">
                <a:latin typeface="+mj-lt"/>
                <a:ea typeface="+mj-ea"/>
                <a:cs typeface="B Nazanin" pitchFamily="2" charset="-78"/>
              </a:rPr>
              <a:t>شرکت سهامي عام</a:t>
            </a:r>
          </a:p>
          <a:p>
            <a:pPr lvl="1" algn="r" rtl="1">
              <a:spcBef>
                <a:spcPct val="0"/>
              </a:spcBef>
            </a:pPr>
            <a:r>
              <a:rPr lang="fa-IR" sz="2800" dirty="0" smtClean="0">
                <a:latin typeface="+mj-lt"/>
                <a:ea typeface="+mj-ea"/>
                <a:cs typeface="B Nazanin" pitchFamily="2" charset="-78"/>
              </a:rPr>
              <a:t>شرکت سهامي خاص</a:t>
            </a:r>
          </a:p>
          <a:p>
            <a:pPr algn="r" rtl="1">
              <a:spcBef>
                <a:spcPct val="0"/>
              </a:spcBef>
            </a:pPr>
            <a:r>
              <a:rPr lang="fa-IR" sz="3200" dirty="0" smtClean="0">
                <a:latin typeface="+mj-lt"/>
                <a:ea typeface="+mj-ea"/>
                <a:cs typeface="B Nazanin" pitchFamily="2" charset="-78"/>
              </a:rPr>
              <a:t>اوراق مشارکت</a:t>
            </a:r>
          </a:p>
          <a:p>
            <a:pPr lvl="1" algn="r" rtl="1">
              <a:spcBef>
                <a:spcPct val="0"/>
              </a:spcBef>
            </a:pPr>
            <a:r>
              <a:rPr lang="fa-IR" sz="2800" dirty="0" smtClean="0">
                <a:latin typeface="+mj-lt"/>
                <a:ea typeface="+mj-ea"/>
                <a:cs typeface="B Nazanin" pitchFamily="2" charset="-78"/>
              </a:rPr>
              <a:t>دولت</a:t>
            </a:r>
          </a:p>
          <a:p>
            <a:pPr lvl="1" algn="r" rtl="1">
              <a:spcBef>
                <a:spcPct val="0"/>
              </a:spcBef>
            </a:pPr>
            <a:r>
              <a:rPr lang="fa-IR" sz="2800" dirty="0" smtClean="0">
                <a:latin typeface="+mj-lt"/>
                <a:ea typeface="+mj-ea"/>
                <a:cs typeface="B Nazanin" pitchFamily="2" charset="-78"/>
              </a:rPr>
              <a:t>شهرداري‌ها</a:t>
            </a:r>
          </a:p>
          <a:p>
            <a:pPr lvl="1" algn="r" rtl="1">
              <a:spcBef>
                <a:spcPct val="0"/>
              </a:spcBef>
            </a:pPr>
            <a:r>
              <a:rPr lang="fa-IR" dirty="0" smtClean="0">
                <a:cs typeface="B Nazanin" pitchFamily="2" charset="-78"/>
              </a:rPr>
              <a:t>شرکت‌ها</a:t>
            </a:r>
            <a:endParaRPr lang="fa-IR" sz="2800" dirty="0">
              <a:latin typeface="+mj-lt"/>
              <a:ea typeface="+mj-ea"/>
              <a:cs typeface="B Nazanin" pitchFamily="2" charset="-78"/>
            </a:endParaRPr>
          </a:p>
          <a:p>
            <a:pPr algn="r" rtl="1">
              <a:spcBef>
                <a:spcPct val="0"/>
              </a:spcBef>
            </a:pPr>
            <a:r>
              <a:rPr lang="fa-IR" sz="3200" dirty="0">
                <a:latin typeface="+mj-lt"/>
                <a:ea typeface="+mj-ea"/>
                <a:cs typeface="B Nazanin" pitchFamily="2" charset="-78"/>
              </a:rPr>
              <a:t>اوراق </a:t>
            </a:r>
            <a:r>
              <a:rPr lang="fa-IR" sz="3200" dirty="0" smtClean="0">
                <a:latin typeface="+mj-lt"/>
                <a:ea typeface="+mj-ea"/>
                <a:cs typeface="B Nazanin" pitchFamily="2" charset="-78"/>
              </a:rPr>
              <a:t>اجاره</a:t>
            </a:r>
          </a:p>
          <a:p>
            <a:pPr lvl="1" algn="r" rtl="1">
              <a:spcBef>
                <a:spcPct val="0"/>
              </a:spcBef>
              <a:defRPr/>
            </a:pPr>
            <a:r>
              <a:rPr lang="fa-IR" sz="2800" dirty="0" smtClean="0">
                <a:cs typeface="B Nazanin" pitchFamily="2" charset="-78"/>
              </a:rPr>
              <a:t>بخش دولتي</a:t>
            </a:r>
          </a:p>
          <a:p>
            <a:pPr lvl="1" algn="r" rtl="1">
              <a:spcBef>
                <a:spcPct val="0"/>
              </a:spcBef>
              <a:defRPr/>
            </a:pPr>
            <a:r>
              <a:rPr lang="fa-IR" sz="2800" dirty="0" smtClean="0">
                <a:cs typeface="B Nazanin" pitchFamily="2" charset="-78"/>
              </a:rPr>
              <a:t>بخش خصوصي</a:t>
            </a:r>
          </a:p>
          <a:p>
            <a:pPr algn="r" rtl="1">
              <a:spcBef>
                <a:spcPct val="0"/>
              </a:spcBef>
              <a:defRPr/>
            </a:pPr>
            <a:r>
              <a:rPr lang="fa-IR" sz="3200" dirty="0" smtClean="0">
                <a:cs typeface="B Nazanin" pitchFamily="2" charset="-78"/>
              </a:rPr>
              <a:t>اوراق منفعت</a:t>
            </a:r>
          </a:p>
          <a:p>
            <a:pPr lvl="1" algn="r" rtl="1">
              <a:spcBef>
                <a:spcPct val="0"/>
              </a:spcBef>
              <a:defRPr/>
            </a:pPr>
            <a:r>
              <a:rPr lang="fa-IR" sz="2800" dirty="0" smtClean="0">
                <a:cs typeface="B Nazanin" pitchFamily="2" charset="-78"/>
              </a:rPr>
              <a:t>بخش دولتي</a:t>
            </a:r>
          </a:p>
          <a:p>
            <a:pPr lvl="1" algn="r" rtl="1">
              <a:spcBef>
                <a:spcPct val="0"/>
              </a:spcBef>
              <a:defRPr/>
            </a:pPr>
            <a:r>
              <a:rPr lang="fa-IR" sz="2800" dirty="0" smtClean="0">
                <a:cs typeface="B Nazanin" pitchFamily="2" charset="-78"/>
              </a:rPr>
              <a:t>بخش خصوصي</a:t>
            </a:r>
            <a:endParaRPr lang="fa-IR" sz="3200" dirty="0" smtClean="0">
              <a:cs typeface="B Nazanin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26917" y="1503947"/>
            <a:ext cx="4303295" cy="4656973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10000"/>
          </a:bodyPr>
          <a:lstStyle/>
          <a:p>
            <a:pPr marL="228600" indent="-228600" algn="r" rt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a-IR" sz="3200" dirty="0" smtClean="0">
                <a:cs typeface="B Nazanin" pitchFamily="2" charset="-78"/>
              </a:rPr>
              <a:t>اوراق رهني</a:t>
            </a:r>
          </a:p>
          <a:p>
            <a:pPr marL="685800" lvl="1" indent="-228600" algn="r" rt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a-IR" sz="2800" dirty="0" smtClean="0">
                <a:cs typeface="B Nazanin" pitchFamily="2" charset="-78"/>
              </a:rPr>
              <a:t>بخش دولتي</a:t>
            </a:r>
          </a:p>
          <a:p>
            <a:pPr marL="685800" lvl="1" indent="-228600" algn="r" rt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fa-IR" sz="2800" dirty="0" smtClean="0">
                <a:cs typeface="B Nazanin" pitchFamily="2" charset="-78"/>
              </a:rPr>
              <a:t>بخش خصوصي</a:t>
            </a:r>
            <a:endParaRPr kumimoji="0" lang="fa-I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اوراق مرابحه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بخش دولتي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بخش خصوصي</a:t>
            </a: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اوراق استصناع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بخش دولتي</a:t>
            </a:r>
          </a:p>
          <a:p>
            <a:pPr marL="685800" marR="0" lvl="1" indent="-22860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بخش خصوصي</a:t>
            </a: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اسناد خزانه اسلامي</a:t>
            </a:r>
          </a:p>
          <a:p>
            <a:pPr marL="228600" marR="0" lvl="0" indent="-22860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گواهي سپرده سرمايه‌‌گذاري</a:t>
            </a:r>
          </a:p>
          <a:p>
            <a:pPr marL="685800" lvl="1" indent="-228600" algn="r" rt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sz="3200" dirty="0" smtClean="0">
                <a:cs typeface="B Nazanin" pitchFamily="2" charset="-78"/>
              </a:rPr>
              <a:t>خاص</a:t>
            </a:r>
          </a:p>
          <a:p>
            <a:pPr marL="685800" lvl="1" indent="-228600" algn="r" rtl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a-IR" sz="3200" dirty="0" smtClean="0">
                <a:cs typeface="B Nazanin" pitchFamily="2" charset="-78"/>
              </a:rPr>
              <a:t>عام</a:t>
            </a:r>
          </a:p>
        </p:txBody>
      </p:sp>
      <p:sp>
        <p:nvSpPr>
          <p:cNvPr id="6" name="Rectangle 5"/>
          <p:cNvSpPr/>
          <p:nvPr/>
        </p:nvSpPr>
        <p:spPr>
          <a:xfrm>
            <a:off x="431371" y="6176968"/>
            <a:ext cx="11299418" cy="65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 rtl="1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fa-IR" sz="2000" b="1" dirty="0" smtClean="0">
                <a:solidFill>
                  <a:srgbClr val="FF0000"/>
                </a:solidFill>
                <a:latin typeface="+mj-lt"/>
                <a:ea typeface="+mj-ea"/>
                <a:cs typeface="B Nazanin" pitchFamily="2" charset="-78"/>
              </a:rPr>
              <a:t>با تشکيل شوراي فقهي بانک مرکزي (ماده 16 قانون برنامه ششم توسعه) انتظار بر اين است که ابزارهاي پولي و مالي جديد با سرعت بيشتري مورد بررسي و تصميم‌گيري قرار گيرد.</a:t>
            </a:r>
            <a:endParaRPr lang="fa-IR" sz="2000" b="1" dirty="0">
              <a:solidFill>
                <a:srgbClr val="FF0000"/>
              </a:solidFill>
              <a:latin typeface="+mj-lt"/>
              <a:ea typeface="+mj-ea"/>
              <a:cs typeface="B Nazanin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07628" y="2073437"/>
            <a:ext cx="10369549" cy="2526369"/>
          </a:xfrm>
        </p:spPr>
        <p:txBody>
          <a:bodyPr>
            <a:normAutofit/>
          </a:bodyPr>
          <a:lstStyle/>
          <a:p>
            <a:pPr indent="-468000" algn="ctr" rtl="1">
              <a:lnSpc>
                <a:spcPct val="150000"/>
              </a:lnSpc>
              <a:buClr>
                <a:srgbClr val="002060"/>
              </a:buClr>
              <a:buNone/>
              <a:defRPr/>
            </a:pPr>
            <a:r>
              <a:rPr lang="fa-IR" sz="5400" b="1" spc="160" dirty="0" smtClean="0">
                <a:solidFill>
                  <a:srgbClr val="370EE4"/>
                </a:solidFill>
                <a:latin typeface="IranNastaliq" pitchFamily="18" charset="0"/>
                <a:cs typeface="IranNastaliq" pitchFamily="18" charset="0"/>
              </a:rPr>
              <a:t>1- آخرين تحولات متغيرهاي کلان پولي</a:t>
            </a:r>
            <a:endParaRPr lang="en-US" sz="5400" b="1" spc="160" dirty="0" smtClean="0">
              <a:solidFill>
                <a:srgbClr val="370EE4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483" y="2711286"/>
            <a:ext cx="6240379" cy="13255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600" indent="-468000" algn="ctr" rtl="1">
              <a:lnSpc>
                <a:spcPct val="150000"/>
              </a:lnSpc>
              <a:spcBef>
                <a:spcPts val="1000"/>
              </a:spcBef>
              <a:buClr>
                <a:srgbClr val="002060"/>
              </a:buClr>
              <a:defRPr/>
            </a:pPr>
            <a:r>
              <a:rPr lang="fa-IR" sz="6600" b="1" spc="160" dirty="0" smtClean="0">
                <a:solidFill>
                  <a:srgbClr val="370EE4"/>
                </a:solidFill>
                <a:latin typeface="IranNastaliq" pitchFamily="18" charset="0"/>
                <a:ea typeface="+mn-ea"/>
                <a:cs typeface="IranNastaliq" pitchFamily="18" charset="0"/>
              </a:rPr>
              <a:t>4- جمع‌بندي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190" y="1161646"/>
            <a:ext cx="1137285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fa-IR" sz="2000" b="1" dirty="0" smtClean="0">
                <a:cs typeface="Nazanin" pitchFamily="2" charset="-78"/>
              </a:rPr>
              <a:t>جهت‌گيري اصلي سياست‌هاي اعتباري بانک مرکزي در سال‌هاي اخير، ‌عمدتاً بر استفاده از </a:t>
            </a:r>
            <a:r>
              <a:rPr lang="fa-IR" sz="2000" b="1" dirty="0" smtClean="0">
                <a:solidFill>
                  <a:srgbClr val="C00000"/>
                </a:solidFill>
                <a:cs typeface="Nazanin" pitchFamily="2" charset="-78"/>
              </a:rPr>
              <a:t>ظرفيت‌هاي خالي </a:t>
            </a:r>
            <a:r>
              <a:rPr lang="fa-IR" sz="2000" b="1" dirty="0" smtClean="0">
                <a:cs typeface="Nazanin" pitchFamily="2" charset="-78"/>
              </a:rPr>
              <a:t>اقتصاد و </a:t>
            </a:r>
            <a:r>
              <a:rPr lang="fa-IR" sz="2000" b="1" dirty="0" smtClean="0">
                <a:solidFill>
                  <a:srgbClr val="C00000"/>
                </a:solidFill>
                <a:cs typeface="Nazanin" pitchFamily="2" charset="-78"/>
              </a:rPr>
              <a:t>حمايت از صادرات </a:t>
            </a:r>
            <a:r>
              <a:rPr lang="fa-IR" sz="2000" b="1" dirty="0" smtClean="0">
                <a:cs typeface="Nazanin" pitchFamily="2" charset="-78"/>
              </a:rPr>
              <a:t>بوده است.</a:t>
            </a:r>
          </a:p>
          <a:p>
            <a:pPr algn="just" rtl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fa-IR" sz="2000" b="1" dirty="0" smtClean="0">
                <a:cs typeface="Nazanin" pitchFamily="2" charset="-78"/>
              </a:rPr>
              <a:t>در سال‌هاي اخير، سهم تأمين مالي </a:t>
            </a:r>
            <a:r>
              <a:rPr lang="fa-IR" sz="2000" b="1" dirty="0" smtClean="0">
                <a:solidFill>
                  <a:srgbClr val="C00000"/>
                </a:solidFill>
                <a:cs typeface="Nazanin" pitchFamily="2" charset="-78"/>
              </a:rPr>
              <a:t>سرمايه در گردش </a:t>
            </a:r>
            <a:r>
              <a:rPr lang="fa-IR" sz="2000" b="1" dirty="0" smtClean="0">
                <a:cs typeface="Nazanin" pitchFamily="2" charset="-78"/>
              </a:rPr>
              <a:t>بنگاه‌هاي توليدي افزايش چشمگيري يافته و بيش از 60 درصد از کل تسهيلات پرداختي بوده است. </a:t>
            </a:r>
          </a:p>
          <a:p>
            <a:pPr algn="just" rtl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fa-IR" sz="2000" b="1" dirty="0" smtClean="0">
                <a:cs typeface="Nazanin" pitchFamily="2" charset="-78"/>
              </a:rPr>
              <a:t>تأمين مالي </a:t>
            </a:r>
            <a:r>
              <a:rPr lang="fa-IR" sz="2000" b="1" dirty="0" smtClean="0">
                <a:solidFill>
                  <a:srgbClr val="C00000"/>
                </a:solidFill>
                <a:cs typeface="Nazanin" pitchFamily="2" charset="-78"/>
              </a:rPr>
              <a:t>بنگاه‌هاي کوچک و متوسط </a:t>
            </a:r>
            <a:r>
              <a:rPr lang="fa-IR" sz="2000" b="1" dirty="0" smtClean="0">
                <a:cs typeface="Nazanin" pitchFamily="2" charset="-78"/>
              </a:rPr>
              <a:t>همواره مد نظر بوده و بانک‌ها و موسسات اعتباري غيربانکي طي سال‌هاي 1395 و 1396 رقمي معادل </a:t>
            </a:r>
            <a:r>
              <a:rPr lang="fa-IR" sz="2000" b="1" dirty="0" smtClean="0">
                <a:solidFill>
                  <a:srgbClr val="C00000"/>
                </a:solidFill>
                <a:cs typeface="Nazanin" pitchFamily="2" charset="-78"/>
              </a:rPr>
              <a:t>362.9 </a:t>
            </a:r>
            <a:r>
              <a:rPr lang="fa-IR" sz="2000" b="1" dirty="0" smtClean="0">
                <a:cs typeface="Nazanin" pitchFamily="2" charset="-78"/>
              </a:rPr>
              <a:t>هزار ميليارد ريال در اختيار بنگاه‌هاي مزبور قرار داده‌اند.</a:t>
            </a:r>
          </a:p>
          <a:p>
            <a:pPr algn="just" rtl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fa-IR" sz="2000" b="1" dirty="0" smtClean="0">
                <a:cs typeface="Nazanin" pitchFamily="2" charset="-78"/>
              </a:rPr>
              <a:t>علاوه بر حمايت‌هاي مستقيم و هميشگي بانک مرکزي از واحدهاي توليدي، بانک‌ها  و موسسات مالي نيز موظف‌اند با مديريت </a:t>
            </a:r>
            <a:r>
              <a:rPr lang="fa-IR" sz="2000" b="1" dirty="0" smtClean="0">
                <a:solidFill>
                  <a:srgbClr val="C00000"/>
                </a:solidFill>
                <a:cs typeface="Nazanin" pitchFamily="2" charset="-78"/>
              </a:rPr>
              <a:t>منابع و مصارف </a:t>
            </a:r>
            <a:r>
              <a:rPr lang="fa-IR" sz="2000" b="1" dirty="0" smtClean="0">
                <a:cs typeface="Nazanin" pitchFamily="2" charset="-78"/>
              </a:rPr>
              <a:t>خود در کنار کنترل </a:t>
            </a:r>
            <a:r>
              <a:rPr lang="fa-IR" sz="2000" b="1" dirty="0" smtClean="0">
                <a:solidFill>
                  <a:srgbClr val="C00000"/>
                </a:solidFill>
                <a:cs typeface="Nazanin" pitchFamily="2" charset="-78"/>
              </a:rPr>
              <a:t>ريسک‌هاي نقدينگي</a:t>
            </a:r>
            <a:r>
              <a:rPr lang="fa-IR" sz="2000" b="1" dirty="0" smtClean="0">
                <a:cs typeface="Nazanin" pitchFamily="2" charset="-78"/>
              </a:rPr>
              <a:t>،</a:t>
            </a:r>
            <a:r>
              <a:rPr lang="fa-IR" sz="2000" b="1" dirty="0" smtClean="0">
                <a:solidFill>
                  <a:srgbClr val="C00000"/>
                </a:solidFill>
                <a:cs typeface="Nazanin" pitchFamily="2" charset="-78"/>
              </a:rPr>
              <a:t> اعتباري </a:t>
            </a:r>
            <a:r>
              <a:rPr lang="fa-IR" sz="2000" b="1" dirty="0" smtClean="0">
                <a:cs typeface="Nazanin" pitchFamily="2" charset="-78"/>
              </a:rPr>
              <a:t>و .... شرايط را براي  ايجاد </a:t>
            </a:r>
            <a:r>
              <a:rPr lang="fa-IR" sz="2000" b="1" dirty="0" smtClean="0">
                <a:solidFill>
                  <a:srgbClr val="C00000"/>
                </a:solidFill>
                <a:cs typeface="Nazanin" pitchFamily="2" charset="-78"/>
              </a:rPr>
              <a:t>جريان پايدار </a:t>
            </a:r>
            <a:r>
              <a:rPr lang="fa-IR" sz="2000" b="1" dirty="0" smtClean="0">
                <a:cs typeface="Nazanin" pitchFamily="2" charset="-78"/>
              </a:rPr>
              <a:t>حمايت از توليد فراهم نمايند.  </a:t>
            </a:r>
          </a:p>
          <a:p>
            <a:pPr algn="just" rtl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fa-IR" sz="2000" dirty="0"/>
          </a:p>
        </p:txBody>
      </p:sp>
      <p:sp>
        <p:nvSpPr>
          <p:cNvPr id="5" name="Rectangle 4"/>
          <p:cNvSpPr/>
          <p:nvPr/>
        </p:nvSpPr>
        <p:spPr>
          <a:xfrm>
            <a:off x="10456386" y="200883"/>
            <a:ext cx="13420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600" dirty="0" smtClean="0">
                <a:cs typeface="Titr" pitchFamily="2" charset="-78"/>
              </a:rPr>
              <a:t>جمع‌بندي</a:t>
            </a:r>
            <a:endParaRPr lang="fa-IR" sz="2600" dirty="0">
              <a:cs typeface="Titr" pitchFamily="2" charset="-7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9136" y="243652"/>
            <a:ext cx="2284664" cy="822533"/>
          </a:xfrm>
        </p:spPr>
        <p:txBody>
          <a:bodyPr wrap="none">
            <a:spAutoFit/>
          </a:bodyPr>
          <a:lstStyle/>
          <a:p>
            <a:pPr algn="r" rtl="1"/>
            <a:r>
              <a:rPr lang="fa-IR" sz="2600" dirty="0" smtClean="0">
                <a:latin typeface="+mn-lt"/>
                <a:ea typeface="+mn-ea"/>
                <a:cs typeface="Titr" pitchFamily="2" charset="-78"/>
              </a:rPr>
              <a:t>جمع‌بندي (ادامه)</a:t>
            </a:r>
            <a:br>
              <a:rPr lang="fa-IR" sz="2600" dirty="0" smtClean="0">
                <a:latin typeface="+mn-lt"/>
                <a:ea typeface="+mn-ea"/>
                <a:cs typeface="Titr" pitchFamily="2" charset="-78"/>
              </a:rPr>
            </a:br>
            <a:endParaRPr lang="fa-IR" sz="2600" dirty="0" smtClean="0">
              <a:latin typeface="+mn-lt"/>
              <a:ea typeface="+mn-ea"/>
              <a:cs typeface="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rtl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fa-IR" b="1" dirty="0" smtClean="0">
                <a:cs typeface="Nazanin" pitchFamily="2" charset="-78"/>
              </a:rPr>
              <a:t>نقش </a:t>
            </a:r>
            <a:r>
              <a:rPr lang="fa-IR" b="1" dirty="0" smtClean="0">
                <a:solidFill>
                  <a:srgbClr val="C00000"/>
                </a:solidFill>
                <a:cs typeface="Nazanin" pitchFamily="2" charset="-78"/>
              </a:rPr>
              <a:t>نهادها و ابزارهاي مالي جديد </a:t>
            </a:r>
            <a:r>
              <a:rPr lang="fa-IR" b="1" dirty="0" smtClean="0">
                <a:cs typeface="Nazanin" pitchFamily="2" charset="-78"/>
              </a:rPr>
              <a:t>در سال‌هاي اخير در نظام تامين مالي کشور افزايش يافته است.  با اين حال، توجه به توسعه نظام مند اين نهادها و ابزارها براي </a:t>
            </a:r>
            <a:r>
              <a:rPr lang="fa-IR" b="1" dirty="0" smtClean="0">
                <a:solidFill>
                  <a:srgbClr val="C00000"/>
                </a:solidFill>
                <a:cs typeface="Nazanin" pitchFamily="2" charset="-78"/>
              </a:rPr>
              <a:t>پرهيز از بي ثباتي‌هاي مالي </a:t>
            </a:r>
            <a:r>
              <a:rPr lang="fa-IR" b="1" dirty="0" smtClean="0">
                <a:cs typeface="Nazanin" pitchFamily="2" charset="-78"/>
              </a:rPr>
              <a:t>در آينده، ضروري به نظر مي‌رسد.</a:t>
            </a:r>
          </a:p>
          <a:p>
            <a:pPr algn="just" rtl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fa-IR" b="1" dirty="0" smtClean="0">
                <a:cs typeface="Nazanin" pitchFamily="2" charset="-78"/>
              </a:rPr>
              <a:t>در عين حال که استفاده از </a:t>
            </a:r>
            <a:r>
              <a:rPr lang="fa-IR" b="1" dirty="0" smtClean="0">
                <a:solidFill>
                  <a:srgbClr val="FF0000"/>
                </a:solidFill>
                <a:cs typeface="Nazanin" pitchFamily="2" charset="-78"/>
              </a:rPr>
              <a:t>ابزارهاي مالي </a:t>
            </a:r>
            <a:r>
              <a:rPr lang="fa-IR" b="1" dirty="0" smtClean="0">
                <a:solidFill>
                  <a:srgbClr val="FF0000"/>
                </a:solidFill>
                <a:cs typeface="Nazanin" pitchFamily="2" charset="-78"/>
              </a:rPr>
              <a:t>اسلامي </a:t>
            </a:r>
            <a:r>
              <a:rPr lang="fa-IR" b="1" dirty="0" smtClean="0">
                <a:cs typeface="Nazanin" pitchFamily="2" charset="-78"/>
              </a:rPr>
              <a:t>(اسناد خزانه اسلامي و ساير </a:t>
            </a:r>
            <a:r>
              <a:rPr lang="fa-IR" b="1" dirty="0" smtClean="0">
                <a:cs typeface="Nazanin" pitchFamily="2" charset="-78"/>
              </a:rPr>
              <a:t>اوراق) موجب گسترش بازار اوراق بدهي مي‌گردد، لازم است دولت در استفاده از اين ابزار جانب احتياط را رعايت نموده و </a:t>
            </a:r>
            <a:r>
              <a:rPr lang="fa-IR" b="1" dirty="0" smtClean="0">
                <a:solidFill>
                  <a:srgbClr val="FF0000"/>
                </a:solidFill>
                <a:cs typeface="Nazanin" pitchFamily="2" charset="-78"/>
              </a:rPr>
              <a:t>مديريت </a:t>
            </a:r>
            <a:r>
              <a:rPr lang="fa-IR" b="1" dirty="0" smtClean="0">
                <a:solidFill>
                  <a:srgbClr val="FF0000"/>
                </a:solidFill>
                <a:cs typeface="Nazanin" pitchFamily="2" charset="-78"/>
              </a:rPr>
              <a:t>بدهي‌هاي </a:t>
            </a:r>
            <a:r>
              <a:rPr lang="fa-IR" b="1" dirty="0" smtClean="0">
                <a:solidFill>
                  <a:srgbClr val="FF0000"/>
                </a:solidFill>
                <a:cs typeface="Nazanin" pitchFamily="2" charset="-78"/>
              </a:rPr>
              <a:t>دولت </a:t>
            </a:r>
            <a:r>
              <a:rPr lang="fa-IR" b="1" dirty="0" smtClean="0">
                <a:cs typeface="Nazanin" pitchFamily="2" charset="-78"/>
              </a:rPr>
              <a:t>در سال‌هاي آتي </a:t>
            </a:r>
            <a:r>
              <a:rPr lang="fa-IR" b="1" dirty="0" smtClean="0">
                <a:cs typeface="Nazanin" pitchFamily="2" charset="-78"/>
              </a:rPr>
              <a:t>را به طور جد مورد توجه قرار دهد.</a:t>
            </a:r>
            <a:endParaRPr lang="fa-IR" b="1" dirty="0" smtClean="0">
              <a:cs typeface="Nazanin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fa-IR" b="1" dirty="0" smtClean="0">
                <a:cs typeface="Nazanin" pitchFamily="2" charset="-78"/>
              </a:rPr>
              <a:t>تجربه </a:t>
            </a:r>
            <a:r>
              <a:rPr lang="fa-IR" b="1" dirty="0" smtClean="0">
                <a:solidFill>
                  <a:srgbClr val="FF0000"/>
                </a:solidFill>
                <a:cs typeface="Nazanin" pitchFamily="2" charset="-78"/>
              </a:rPr>
              <a:t>بي انضباطي در </a:t>
            </a:r>
            <a:r>
              <a:rPr lang="fa-IR" b="1" dirty="0" smtClean="0">
                <a:solidFill>
                  <a:srgbClr val="FF0000"/>
                </a:solidFill>
                <a:cs typeface="Nazanin" pitchFamily="2" charset="-78"/>
              </a:rPr>
              <a:t>اعمال نرخ‌هاي </a:t>
            </a:r>
            <a:r>
              <a:rPr lang="fa-IR" b="1" dirty="0" smtClean="0">
                <a:solidFill>
                  <a:srgbClr val="FF0000"/>
                </a:solidFill>
                <a:cs typeface="Nazanin" pitchFamily="2" charset="-78"/>
              </a:rPr>
              <a:t>سود </a:t>
            </a:r>
            <a:r>
              <a:rPr lang="fa-IR" b="1" dirty="0" smtClean="0">
                <a:solidFill>
                  <a:srgbClr val="FF0000"/>
                </a:solidFill>
                <a:cs typeface="Nazanin" pitchFamily="2" charset="-78"/>
              </a:rPr>
              <a:t>واحدهاي سرمايه‌گذاري </a:t>
            </a:r>
            <a:r>
              <a:rPr lang="fa-IR" b="1" dirty="0" smtClean="0">
                <a:cs typeface="Nazanin" pitchFamily="2" charset="-78"/>
              </a:rPr>
              <a:t>توسط </a:t>
            </a:r>
            <a:r>
              <a:rPr lang="fa-IR" b="1" dirty="0" smtClean="0">
                <a:cs typeface="Nazanin" pitchFamily="2" charset="-78"/>
              </a:rPr>
              <a:t>صندوق‌هاي سرمايه‌گذاري طي </a:t>
            </a:r>
            <a:r>
              <a:rPr lang="fa-IR" b="1" dirty="0" smtClean="0">
                <a:cs typeface="Nazanin" pitchFamily="2" charset="-78"/>
              </a:rPr>
              <a:t>سال‌هاي اخير، </a:t>
            </a:r>
            <a:r>
              <a:rPr lang="fa-IR" b="1" dirty="0" smtClean="0">
                <a:cs typeface="Nazanin" pitchFamily="2" charset="-78"/>
              </a:rPr>
              <a:t>حاکي از ضرورت </a:t>
            </a:r>
            <a:r>
              <a:rPr lang="fa-IR" b="1" dirty="0" smtClean="0">
                <a:solidFill>
                  <a:srgbClr val="FF0000"/>
                </a:solidFill>
                <a:cs typeface="Nazanin" pitchFamily="2" charset="-78"/>
              </a:rPr>
              <a:t>هماهنگي بين مقام‌هاي ناظر بازار پول و سرمايه</a:t>
            </a:r>
            <a:r>
              <a:rPr lang="fa-IR" b="1" dirty="0" smtClean="0">
                <a:cs typeface="Nazanin" pitchFamily="2" charset="-78"/>
              </a:rPr>
              <a:t> است.</a:t>
            </a:r>
            <a:endParaRPr lang="fa-I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79430" y="3467215"/>
            <a:ext cx="9745133" cy="81560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B4CCE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B4CCE2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4CCE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B4CCE2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4CCE2"/>
              </a:buClr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0" algn="ctr" eaLnBrk="1" hangingPunct="1">
              <a:lnSpc>
                <a:spcPts val="4000"/>
              </a:lnSpc>
              <a:spcBef>
                <a:spcPct val="0"/>
              </a:spcBef>
              <a:buClrTx/>
              <a:buNone/>
              <a:defRPr/>
            </a:pPr>
            <a:r>
              <a:rPr lang="fa-IR" altLang="fa-IR" sz="8800" dirty="0" smtClean="0">
                <a:solidFill>
                  <a:srgbClr val="0000FF"/>
                </a:solidFill>
                <a:latin typeface="IranNastaliq" pitchFamily="18" charset="0"/>
                <a:ea typeface="Calibri" pitchFamily="34" charset="0"/>
                <a:cs typeface="IranNastaliq" pitchFamily="18" charset="0"/>
              </a:rPr>
              <a:t>با تشکر</a:t>
            </a:r>
            <a:endParaRPr lang="fa-IR" altLang="fa-IR" sz="8800" dirty="0">
              <a:solidFill>
                <a:srgbClr val="0000FF"/>
              </a:solidFill>
              <a:latin typeface="IranNastaliq" pitchFamily="18" charset="0"/>
              <a:ea typeface="Calibri" pitchFamily="34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3552" y="254521"/>
            <a:ext cx="9639307" cy="53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109" tIns="48555" rIns="97109" bIns="48555" numCol="1" rtlCol="0" anchor="ctr" anchorCtr="0" compatLnSpc="1">
            <a:prstTxWarp prst="textNoShape">
              <a:avLst/>
            </a:prstTxWarp>
            <a:spAutoFit/>
          </a:bodyPr>
          <a:lstStyle/>
          <a:p>
            <a:pPr indent="76464" algn="r" rtl="1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defRPr/>
            </a:pPr>
            <a:r>
              <a:rPr lang="fa-IR" sz="2600" dirty="0">
                <a:latin typeface="Arial" charset="0"/>
                <a:cs typeface="Titr" pitchFamily="2" charset="-78"/>
              </a:rPr>
              <a:t>عوامل مؤثر در تغيير پايه پولي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16200000">
            <a:off x="-1119117" y="2538365"/>
            <a:ext cx="2906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sz="1400" b="1" dirty="0" smtClean="0">
                <a:latin typeface="Calibri" pitchFamily="34" charset="0"/>
                <a:cs typeface="Nazanin" pitchFamily="2" charset="-78"/>
              </a:rPr>
              <a:t>(هزار ميليارد ريال – درصد – واحد درصد)</a:t>
            </a:r>
            <a:endParaRPr lang="en-US" sz="1400" b="1" dirty="0">
              <a:latin typeface="Calibri" pitchFamily="34" charset="0"/>
              <a:cs typeface="Nazanin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21054" y="1291589"/>
          <a:ext cx="11287875" cy="4571561"/>
        </p:xfrm>
        <a:graphic>
          <a:graphicData uri="http://schemas.openxmlformats.org/drawingml/2006/table">
            <a:tbl>
              <a:tblPr rtl="1"/>
              <a:tblGrid>
                <a:gridCol w="28007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9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0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38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81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47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28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0792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79981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مانده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رشد در پايان مهر1397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سهم از رشد در پايان مهر1397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6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مهر1396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اسفند 1396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مهر1397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دوازده ماهه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هفت ماهه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دوازده ماهه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هفت ماهه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155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800" b="1" i="0" u="none" strike="noStrike" dirty="0" smtClean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نقدينگي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latin typeface="Nazanin"/>
                        <a:cs typeface="Nazanin" pitchFamily="2" charset="-7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latin typeface="Nazanin"/>
                          <a:ea typeface="+mn-ea"/>
                          <a:cs typeface="+mn-cs"/>
                        </a:rPr>
                        <a:t>14030.5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latin typeface="Nazani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latin typeface="Nazanin"/>
                          <a:ea typeface="+mn-ea"/>
                          <a:cs typeface="+mn-cs"/>
                        </a:rPr>
                        <a:t>15299.8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latin typeface="Nazani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latin typeface="Nazanin"/>
                          <a:ea typeface="+mn-ea"/>
                          <a:cs typeface="+mn-cs"/>
                        </a:rPr>
                        <a:t>16938.4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latin typeface="Nazani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 smtClean="0">
                          <a:latin typeface="Nazanin"/>
                        </a:rPr>
                        <a:t>20.7</a:t>
                      </a:r>
                      <a:endParaRPr lang="en-US" sz="1600" b="1" i="0" u="none" strike="noStrike" dirty="0">
                        <a:latin typeface="Nazani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 smtClean="0">
                          <a:latin typeface="Nazanin"/>
                        </a:rPr>
                        <a:t>10.7</a:t>
                      </a:r>
                      <a:endParaRPr lang="en-US" sz="1600" b="1" i="0" u="none" strike="noStrike" dirty="0">
                        <a:latin typeface="Nazani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 fontAlgn="b"/>
                      <a:endParaRPr lang="en-US" sz="1600" b="1" i="0" u="none" strike="noStrike" dirty="0">
                        <a:latin typeface="Nazani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600" b="1" i="0" u="none" strike="noStrike" dirty="0">
                        <a:latin typeface="Nazani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9155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8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پايه پولي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 smtClean="0">
                          <a:latin typeface="Nazanin"/>
                        </a:rPr>
                        <a:t>1963.5</a:t>
                      </a:r>
                      <a:endParaRPr lang="en-US" sz="1600" b="1" i="0" u="none" strike="noStrike" dirty="0">
                        <a:latin typeface="Nazani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 smtClean="0">
                          <a:latin typeface="Nazanin"/>
                        </a:rPr>
                        <a:t>2139.8</a:t>
                      </a:r>
                      <a:endParaRPr lang="en-US" sz="1600" b="1" i="0" u="none" strike="noStrike" dirty="0">
                        <a:latin typeface="Nazani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2365.5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Nazanin"/>
                          <a:ea typeface="Times New Roman"/>
                          <a:cs typeface="Arial"/>
                        </a:rPr>
                        <a:t>20.5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Nazanin"/>
                          <a:ea typeface="Times New Roman"/>
                          <a:cs typeface="Arial"/>
                        </a:rPr>
                        <a:t>10.5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Nazanin"/>
                          <a:ea typeface="Times New Roman"/>
                          <a:cs typeface="Arial"/>
                        </a:rPr>
                        <a:t>20.5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latin typeface="Nazani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latin typeface="Nazanin"/>
                          <a:ea typeface="+mn-ea"/>
                          <a:cs typeface="+mn-cs"/>
                        </a:rPr>
                        <a:t>10.5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9155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خالص دارايي‌هاي خارجي بانک مرکزي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 smtClean="0">
                          <a:latin typeface="Nazanin"/>
                        </a:rPr>
                        <a:t>1863.8</a:t>
                      </a:r>
                      <a:endParaRPr lang="en-US" sz="1600" b="1" i="0" u="none" strike="noStrike" dirty="0">
                        <a:latin typeface="Nazani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 smtClean="0">
                          <a:latin typeface="Nazanin"/>
                        </a:rPr>
                        <a:t>2159.8</a:t>
                      </a:r>
                      <a:endParaRPr lang="en-US" sz="1600" b="1" i="0" u="none" strike="noStrike" dirty="0">
                        <a:latin typeface="Nazani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 smtClean="0">
                          <a:latin typeface="Nazanin"/>
                        </a:rPr>
                        <a:t>2293.3</a:t>
                      </a:r>
                      <a:endParaRPr lang="en-US" sz="1600" b="1" i="0" u="none" strike="noStrike" dirty="0">
                        <a:latin typeface="Nazani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Nazanin"/>
                          <a:ea typeface="Times New Roman"/>
                          <a:cs typeface="Arial"/>
                        </a:rPr>
                        <a:t>23.0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Nazanin"/>
                          <a:ea typeface="Times New Roman"/>
                          <a:cs typeface="Arial"/>
                        </a:rPr>
                        <a:t>6.2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Nazanin"/>
                          <a:ea typeface="Times New Roman"/>
                          <a:cs typeface="Arial"/>
                        </a:rPr>
                        <a:t>21.9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latin typeface="Nazani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i="0" u="none" strike="noStrike" kern="1200" dirty="0" smtClean="0">
                          <a:solidFill>
                            <a:schemeClr val="tx1"/>
                          </a:solidFill>
                          <a:latin typeface="Nazanin"/>
                          <a:ea typeface="+mn-ea"/>
                          <a:cs typeface="Nazanin" pitchFamily="2" charset="-78"/>
                        </a:rPr>
                        <a:t>6.2</a:t>
                      </a:r>
                      <a:endParaRPr lang="en-US" sz="1600" b="1" i="0" u="none" strike="noStrike" kern="1200" dirty="0" smtClean="0">
                        <a:solidFill>
                          <a:schemeClr val="tx1"/>
                        </a:solidFill>
                        <a:latin typeface="Nazanin"/>
                        <a:ea typeface="+mn-ea"/>
                        <a:cs typeface="Nazanin" pitchFamily="2" charset="-78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9155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خالص مطالبات بانک مرکزي از بخش دولتي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 smtClean="0">
                          <a:latin typeface="Nazanin"/>
                        </a:rPr>
                        <a:t>268.5</a:t>
                      </a:r>
                      <a:endParaRPr lang="en-US" sz="1600" b="1" i="0" u="none" strike="noStrike" dirty="0">
                        <a:latin typeface="Nazani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 smtClean="0">
                          <a:latin typeface="Nazanin"/>
                        </a:rPr>
                        <a:t>57.9</a:t>
                      </a:r>
                      <a:endParaRPr lang="en-US" sz="1600" b="1" i="0" u="none" strike="noStrike" dirty="0">
                        <a:latin typeface="Nazani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 smtClean="0">
                          <a:latin typeface="Nazanin"/>
                        </a:rPr>
                        <a:t>59.0</a:t>
                      </a:r>
                      <a:endParaRPr lang="en-US" sz="1600" b="1" i="0" u="none" strike="noStrike" dirty="0">
                        <a:latin typeface="Nazani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Nazanin"/>
                          <a:ea typeface="Times New Roman"/>
                          <a:cs typeface="Arial"/>
                        </a:rPr>
                        <a:t>-78.0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Nazanin"/>
                          <a:ea typeface="Times New Roman"/>
                          <a:cs typeface="Arial"/>
                        </a:rPr>
                        <a:t>1.9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Nazanin"/>
                          <a:ea typeface="Times New Roman"/>
                          <a:cs typeface="Arial"/>
                        </a:rPr>
                        <a:t>-10.6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latin typeface="Nazani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latin typeface="Nazanin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9155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مطالبات بانک مرکزي از بانکها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 smtClean="0">
                          <a:latin typeface="Nazanin"/>
                        </a:rPr>
                        <a:t>1123.8</a:t>
                      </a:r>
                      <a:endParaRPr lang="en-US" sz="1600" b="1" i="0" u="none" strike="noStrike" dirty="0">
                        <a:latin typeface="Nazani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 smtClean="0">
                          <a:latin typeface="Nazanin"/>
                        </a:rPr>
                        <a:t>1320.3</a:t>
                      </a:r>
                      <a:endParaRPr lang="en-US" sz="1600" b="1" i="0" u="none" strike="noStrike" dirty="0">
                        <a:latin typeface="Nazani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 smtClean="0">
                          <a:latin typeface="Nazanin"/>
                        </a:rPr>
                        <a:t>1605.4</a:t>
                      </a:r>
                      <a:endParaRPr lang="en-US" sz="1600" b="1" i="0" u="none" strike="noStrike" dirty="0">
                        <a:latin typeface="Nazani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rgbClr val="000000"/>
                          </a:solidFill>
                          <a:latin typeface="Nazanin"/>
                          <a:ea typeface="Times New Roman"/>
                          <a:cs typeface="Nazanin" pitchFamily="2" charset="-78"/>
                        </a:rPr>
                        <a:t>42.9</a:t>
                      </a:r>
                      <a:endParaRPr lang="en-US" sz="1600" dirty="0">
                        <a:latin typeface="Times New Roman"/>
                        <a:ea typeface="Times New Roman"/>
                        <a:cs typeface="Nazanin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Nazanin"/>
                          <a:ea typeface="Times New Roman"/>
                          <a:cs typeface="Arial"/>
                        </a:rPr>
                        <a:t>21.6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Nazanin"/>
                          <a:ea typeface="Times New Roman"/>
                          <a:cs typeface="Arial"/>
                        </a:rPr>
                        <a:t>24.5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latin typeface="Nazani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latin typeface="Nazanin"/>
                          <a:ea typeface="+mn-ea"/>
                          <a:cs typeface="+mn-cs"/>
                        </a:rPr>
                        <a:t>13.3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9155">
                <a:tc>
                  <a:txBody>
                    <a:bodyPr/>
                    <a:lstStyle/>
                    <a:p>
                      <a:pPr algn="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Nazanin"/>
                          <a:cs typeface="Nazanin" pitchFamily="2" charset="-78"/>
                        </a:rPr>
                        <a:t>خالص ساير اقلام بانک مرکزي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latin typeface="Nazanin"/>
                        </a:rPr>
                        <a:t>-</a:t>
                      </a:r>
                      <a:r>
                        <a:rPr lang="en-US" sz="1600" b="1" i="0" u="none" strike="noStrike" dirty="0" smtClean="0">
                          <a:latin typeface="Nazanin"/>
                        </a:rPr>
                        <a:t>1292.6</a:t>
                      </a:r>
                      <a:endParaRPr lang="en-US" sz="1600" b="1" i="0" u="none" strike="noStrike" dirty="0">
                        <a:latin typeface="Nazani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latin typeface="Nazanin"/>
                        </a:rPr>
                        <a:t>-</a:t>
                      </a:r>
                      <a:r>
                        <a:rPr lang="en-US" sz="1600" b="1" i="0" u="none" strike="noStrike" dirty="0" smtClean="0">
                          <a:latin typeface="Nazanin"/>
                        </a:rPr>
                        <a:t>1398.2</a:t>
                      </a:r>
                      <a:endParaRPr lang="en-US" sz="1600" b="1" i="0" u="none" strike="noStrike" dirty="0">
                        <a:latin typeface="Nazani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1" i="0" u="none" strike="noStrike" dirty="0">
                          <a:latin typeface="Nazanin"/>
                        </a:rPr>
                        <a:t>-</a:t>
                      </a:r>
                      <a:r>
                        <a:rPr lang="en-US" sz="1600" b="1" i="0" u="none" strike="noStrike" dirty="0" smtClean="0">
                          <a:latin typeface="Nazanin"/>
                        </a:rPr>
                        <a:t>1592.2</a:t>
                      </a:r>
                      <a:endParaRPr lang="en-US" sz="1600" b="1" i="0" u="none" strike="noStrike" dirty="0">
                        <a:latin typeface="Nazani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Nazanin"/>
                          <a:ea typeface="Times New Roman"/>
                          <a:cs typeface="Arial"/>
                        </a:rPr>
                        <a:t>-23.2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Nazanin"/>
                          <a:ea typeface="Times New Roman"/>
                          <a:cs typeface="Arial"/>
                        </a:rPr>
                        <a:t>-13.9</a:t>
                      </a:r>
                      <a:endParaRPr lang="en-US" sz="16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Nazanin"/>
                          <a:ea typeface="Times New Roman"/>
                          <a:cs typeface="Arial"/>
                        </a:rPr>
                        <a:t>-15.3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latin typeface="Nazani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latin typeface="Nazanin"/>
                          <a:ea typeface="+mn-ea"/>
                          <a:cs typeface="+mn-cs"/>
                        </a:rPr>
                        <a:t>-9.1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0030" y="5911635"/>
            <a:ext cx="11392247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rtl="1"/>
            <a:r>
              <a:rPr lang="fa-IR" sz="1400" b="1" dirty="0" smtClean="0">
                <a:cs typeface="Nazanin" pitchFamily="2" charset="-78"/>
              </a:rPr>
              <a:t>بخشي از تغييرات مربوط به خالص داراييهاي خارجي بانک مرکزي و خالص ساير اقلام به تغييرات صورت گرفته در </a:t>
            </a:r>
            <a:r>
              <a:rPr lang="fa-IR" sz="1400" b="1" dirty="0" smtClean="0">
                <a:solidFill>
                  <a:srgbClr val="C00000"/>
                </a:solidFill>
                <a:cs typeface="Nazanin" pitchFamily="2" charset="-78"/>
              </a:rPr>
              <a:t>نرخ ارز </a:t>
            </a:r>
            <a:r>
              <a:rPr lang="fa-IR" sz="1400" b="1" dirty="0" smtClean="0">
                <a:cs typeface="Nazanin" pitchFamily="2" charset="-78"/>
              </a:rPr>
              <a:t>در ريالي کردن اقلام  ارزي ترازنامه بانک مرکزي مربوط مي‌شود که با حذف آثار آن از اجزاي پايه پولي، سهم خالص داراييهاي خارجي در رشد پايه پولي از </a:t>
            </a:r>
            <a:r>
              <a:rPr lang="fa-IR" sz="1400" b="1" dirty="0" smtClean="0">
                <a:solidFill>
                  <a:srgbClr val="C00000"/>
                </a:solidFill>
                <a:cs typeface="Nazanin" pitchFamily="2" charset="-78"/>
              </a:rPr>
              <a:t>6/2</a:t>
            </a:r>
            <a:r>
              <a:rPr lang="fa-IR" sz="1400" b="1" dirty="0" smtClean="0">
                <a:solidFill>
                  <a:srgbClr val="FF0000"/>
                </a:solidFill>
                <a:cs typeface="Nazanin" pitchFamily="2" charset="-78"/>
              </a:rPr>
              <a:t> </a:t>
            </a:r>
            <a:r>
              <a:rPr lang="fa-IR" sz="1400" b="1" dirty="0" smtClean="0">
                <a:cs typeface="Nazanin" pitchFamily="2" charset="-78"/>
              </a:rPr>
              <a:t>واحد درصد به </a:t>
            </a:r>
            <a:r>
              <a:rPr lang="fa-IR" sz="1400" b="1" dirty="0" smtClean="0">
                <a:solidFill>
                  <a:srgbClr val="C00000"/>
                </a:solidFill>
                <a:cs typeface="Nazanin" pitchFamily="2" charset="-78"/>
              </a:rPr>
              <a:t>3/6</a:t>
            </a:r>
            <a:r>
              <a:rPr lang="fa-IR" sz="1400" b="1" dirty="0" smtClean="0">
                <a:solidFill>
                  <a:srgbClr val="FF0000"/>
                </a:solidFill>
                <a:cs typeface="Nazanin" pitchFamily="2" charset="-78"/>
              </a:rPr>
              <a:t> </a:t>
            </a:r>
            <a:r>
              <a:rPr lang="fa-IR" sz="1400" b="1" dirty="0" smtClean="0">
                <a:cs typeface="Nazanin" pitchFamily="2" charset="-78"/>
              </a:rPr>
              <a:t>واحد درصد و سهم خالص ساير اقلام در رشد پايه پولي از </a:t>
            </a:r>
            <a:r>
              <a:rPr lang="fa-IR" sz="1400" b="1" dirty="0" smtClean="0">
                <a:solidFill>
                  <a:srgbClr val="C00000"/>
                </a:solidFill>
                <a:cs typeface="Nazanin" pitchFamily="2" charset="-78"/>
              </a:rPr>
              <a:t>9/1-</a:t>
            </a:r>
            <a:r>
              <a:rPr lang="fa-IR" sz="1400" b="1" dirty="0" smtClean="0">
                <a:cs typeface="Nazanin" pitchFamily="2" charset="-78"/>
              </a:rPr>
              <a:t> واحد درصد به </a:t>
            </a:r>
            <a:r>
              <a:rPr lang="fa-IR" sz="1400" b="1" dirty="0" smtClean="0">
                <a:solidFill>
                  <a:srgbClr val="C00000"/>
                </a:solidFill>
                <a:cs typeface="Nazanin" pitchFamily="2" charset="-78"/>
              </a:rPr>
              <a:t>6/5-</a:t>
            </a:r>
            <a:r>
              <a:rPr lang="fa-IR" sz="1400" b="1" dirty="0" smtClean="0">
                <a:solidFill>
                  <a:srgbClr val="FF0000"/>
                </a:solidFill>
                <a:cs typeface="Nazanin" pitchFamily="2" charset="-78"/>
              </a:rPr>
              <a:t> </a:t>
            </a:r>
            <a:r>
              <a:rPr lang="fa-IR" sz="1400" b="1" dirty="0" smtClean="0">
                <a:cs typeface="Nazanin" pitchFamily="2" charset="-78"/>
              </a:rPr>
              <a:t>واحد درصد خواهد رسيد.</a:t>
            </a:r>
            <a:endParaRPr lang="en-US" sz="1400" b="1" dirty="0">
              <a:cs typeface="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99456" y="212429"/>
            <a:ext cx="10809717" cy="507831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1" algn="r" rtl="1">
              <a:lnSpc>
                <a:spcPct val="90000"/>
              </a:lnSpc>
              <a:spcBef>
                <a:spcPct val="0"/>
              </a:spcBef>
              <a:defRPr/>
            </a:pPr>
            <a:r>
              <a:rPr lang="fa-IR" sz="2600" b="1" dirty="0" smtClean="0">
                <a:latin typeface="IranNastaliq" pitchFamily="18" charset="0"/>
                <a:ea typeface="+mn-ea"/>
                <a:cs typeface="Titr" pitchFamily="2" charset="-78"/>
              </a:rPr>
              <a:t>تغييرات نقدينگي، پايه پولي و ترکيب سپرده‌ها طي سال‌هاي اخير</a:t>
            </a:r>
            <a:endParaRPr lang="en-US" sz="2600" b="1" kern="1200" dirty="0">
              <a:solidFill>
                <a:schemeClr val="tx1"/>
              </a:solidFill>
              <a:latin typeface="IranNastaliq" pitchFamily="18" charset="0"/>
              <a:ea typeface="+mn-ea"/>
              <a:cs typeface="Titr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13888" y="1552177"/>
            <a:ext cx="590310" cy="263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100" b="1" dirty="0" smtClean="0">
                <a:cs typeface="Nazanin" pitchFamily="2" charset="-78"/>
              </a:rPr>
              <a:t>(درصد)</a:t>
            </a:r>
            <a:endParaRPr lang="en-US" sz="1100" b="1" dirty="0">
              <a:cs typeface="Nazanin" pitchFamily="2" charset="-78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925883" y="995423"/>
            <a:ext cx="34724" cy="5706319"/>
          </a:xfrm>
          <a:prstGeom prst="line">
            <a:avLst/>
          </a:prstGeom>
          <a:ln w="31750">
            <a:solidFill>
              <a:srgbClr val="C00000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17007" y="983849"/>
            <a:ext cx="1947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600" b="1" dirty="0" smtClean="0">
                <a:cs typeface="Nazanin" pitchFamily="2" charset="-78"/>
              </a:rPr>
              <a:t>رشد نقدينگي و پايه پولي</a:t>
            </a:r>
            <a:endParaRPr lang="en-US" sz="1600" b="1" dirty="0">
              <a:cs typeface="Nazanin" pitchFamily="2" charset="-7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14090" y="985777"/>
            <a:ext cx="4964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600" b="1" dirty="0" smtClean="0">
                <a:cs typeface="Nazanin" pitchFamily="2" charset="-78"/>
              </a:rPr>
              <a:t>سهم سپرده‌هاي ديداري، کوتاه‌مدت و يکساله از کل سپرده‌ها (درصد)</a:t>
            </a:r>
            <a:endParaRPr lang="en-US" sz="1600" b="1" dirty="0">
              <a:cs typeface="Nazanin" pitchFamily="2" charset="-78"/>
            </a:endParaRPr>
          </a:p>
        </p:txBody>
      </p:sp>
      <p:graphicFrame>
        <p:nvGraphicFramePr>
          <p:cNvPr id="28" name="Chart 27"/>
          <p:cNvGraphicFramePr/>
          <p:nvPr/>
        </p:nvGraphicFramePr>
        <p:xfrm>
          <a:off x="384986" y="1520190"/>
          <a:ext cx="5416951" cy="476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01593" y="6361347"/>
            <a:ext cx="5403178" cy="276999"/>
          </a:xfrm>
          <a:prstGeom prst="rect">
            <a:avLst/>
          </a:prstGeom>
          <a:solidFill>
            <a:prstClr val="whit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fa-IR" sz="1200" dirty="0" smtClean="0">
                <a:cs typeface="Nazanin" pitchFamily="2" charset="-78"/>
              </a:rPr>
              <a:t>رشد نقدينگي و پايه پولي در سال 1392 بواسطه افزايش پوشش آماري به ترتيب 38/8 و 21/4 درصد بوده است.</a:t>
            </a:r>
            <a:endParaRPr lang="en-US" sz="1200" dirty="0">
              <a:cs typeface="Nazanin" pitchFamily="2" charset="-78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6133465" y="1515427"/>
          <a:ext cx="5731510" cy="5022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482715" y="1721168"/>
            <a:ext cx="5154603" cy="3708082"/>
            <a:chOff x="2085" y="8256"/>
            <a:chExt cx="8118" cy="4809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3981" y="8265"/>
              <a:ext cx="405" cy="4770"/>
            </a:xfrm>
            <a:prstGeom prst="rect">
              <a:avLst/>
            </a:prstGeom>
            <a:solidFill>
              <a:srgbClr val="C00000">
                <a:alpha val="11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6534" y="8295"/>
              <a:ext cx="480" cy="4770"/>
            </a:xfrm>
            <a:prstGeom prst="rect">
              <a:avLst/>
            </a:prstGeom>
            <a:solidFill>
              <a:srgbClr val="C00000">
                <a:alpha val="11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2085" y="8385"/>
              <a:ext cx="126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Nazanin" pitchFamily="2" charset="-78"/>
                </a:rPr>
                <a:t>ابلاغ بخشنامه هشت بندي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Nazanin" pitchFamily="2" charset="-78"/>
              </a:endParaRPr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4133" y="8256"/>
              <a:ext cx="2139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Nazanin" pitchFamily="2" charset="-78"/>
                </a:rPr>
                <a:t>انتشار اوراق گواهي سپرده</a:t>
              </a:r>
            </a:p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Nazanin" pitchFamily="2" charset="-78"/>
                </a:rPr>
                <a:t>20 درصدي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Nazanin" pitchFamily="2" charset="-78"/>
              </a:endParaRPr>
            </a:p>
          </p:txBody>
        </p: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 flipH="1" flipV="1">
              <a:off x="2970" y="9105"/>
              <a:ext cx="615" cy="4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2" name="AutoShape 8"/>
            <p:cNvCxnSpPr>
              <a:cxnSpLocks noChangeShapeType="1"/>
            </p:cNvCxnSpPr>
            <p:nvPr/>
          </p:nvCxnSpPr>
          <p:spPr bwMode="auto">
            <a:xfrm flipH="1" flipV="1">
              <a:off x="5505" y="8881"/>
              <a:ext cx="615" cy="4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 rot="4925811">
              <a:off x="7968" y="10248"/>
              <a:ext cx="915" cy="3542"/>
            </a:xfrm>
            <a:prstGeom prst="ellipse">
              <a:avLst/>
            </a:prstGeom>
            <a:noFill/>
            <a:ln w="19050">
              <a:solidFill>
                <a:srgbClr val="4E6128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 rot="6268658">
              <a:off x="7974" y="7494"/>
              <a:ext cx="915" cy="3542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a-IR"/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7448" y="10611"/>
              <a:ext cx="2139" cy="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Nazanin" pitchFamily="2" charset="-78"/>
                </a:rPr>
                <a:t>افزايش سياليت سپرده‌هاي بانکي نگراني‌هاي سياستگذار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Nazanin" pitchFamily="2" charset="-78"/>
              </a:endParaRPr>
            </a:p>
          </p:txBody>
        </p: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 flipH="1">
              <a:off x="8742" y="9857"/>
              <a:ext cx="378" cy="7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 flipV="1">
              <a:off x="7860" y="11355"/>
              <a:ext cx="240" cy="2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4" name="TextBox 23"/>
          <p:cNvSpPr txBox="1"/>
          <p:nvPr/>
        </p:nvSpPr>
        <p:spPr>
          <a:xfrm>
            <a:off x="6132818" y="1210585"/>
            <a:ext cx="590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100" b="1" dirty="0" smtClean="0">
                <a:cs typeface="Nazanin" pitchFamily="2" charset="-78"/>
              </a:rPr>
              <a:t>(درصد)</a:t>
            </a:r>
            <a:endParaRPr lang="en-US" sz="1100" b="1" dirty="0">
              <a:cs typeface="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95877" y="209451"/>
            <a:ext cx="5993535" cy="585371"/>
          </a:xfrm>
          <a:prstGeom prst="rect">
            <a:avLst/>
          </a:prstGeom>
        </p:spPr>
        <p:txBody>
          <a:bodyPr wrap="none" lIns="97109" tIns="48555" rIns="97109" bIns="48555">
            <a:spAutoFit/>
          </a:bodyPr>
          <a:lstStyle/>
          <a:p>
            <a:pPr marL="384391" lvl="0" indent="-318640" algn="r" rtl="1" eaLnBrk="0" fontAlgn="base" hangingPunct="0">
              <a:lnSpc>
                <a:spcPts val="3823"/>
              </a:lnSpc>
              <a:spcBef>
                <a:spcPts val="319"/>
              </a:spcBef>
              <a:spcAft>
                <a:spcPts val="637"/>
              </a:spcAft>
              <a:buSzPct val="111000"/>
              <a:defRPr/>
            </a:pPr>
            <a:r>
              <a:rPr lang="ar-SA" sz="2200" b="1" kern="0" dirty="0" smtClean="0">
                <a:cs typeface="Titr" pitchFamily="2" charset="-78"/>
              </a:rPr>
              <a:t>روند رشد نقدينگي طي سال‌هاي 1367 الي</a:t>
            </a:r>
            <a:r>
              <a:rPr lang="fa-IR" sz="2200" b="1" kern="0" dirty="0" smtClean="0">
                <a:cs typeface="Titr" pitchFamily="2" charset="-78"/>
              </a:rPr>
              <a:t> مهر ماه 1397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590149" y="1080435"/>
          <a:ext cx="11020926" cy="422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1047349" y="3084928"/>
            <a:ext cx="8145379" cy="12000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"/>
            <a:round/>
            <a:headEnd/>
            <a:tailEnd/>
          </a:ln>
        </p:spPr>
      </p:cxn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 flipV="1">
            <a:off x="9398468" y="3386979"/>
            <a:ext cx="1720519" cy="11942"/>
          </a:xfrm>
          <a:prstGeom prst="straightConnector1">
            <a:avLst/>
          </a:prstGeom>
          <a:noFill/>
          <a:ln w="38100">
            <a:solidFill>
              <a:srgbClr val="7030A0"/>
            </a:solidFill>
            <a:prstDash val="lgDash"/>
            <a:round/>
            <a:headEnd/>
            <a:tailEnd/>
          </a:ln>
        </p:spPr>
      </p:cxnSp>
      <p:sp>
        <p:nvSpPr>
          <p:cNvPr id="13" name="TextBox 12"/>
          <p:cNvSpPr txBox="1"/>
          <p:nvPr/>
        </p:nvSpPr>
        <p:spPr>
          <a:xfrm>
            <a:off x="594361" y="6196264"/>
            <a:ext cx="11016116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 smtClean="0">
                <a:cs typeface="Nazanin" pitchFamily="2" charset="-78"/>
              </a:rPr>
              <a:t>خط چين سبز رشد متوسط سالانه نقدينگي بلندمدت (پايان سال 1367 تا پايان سال 1391) معادل </a:t>
            </a:r>
            <a:r>
              <a:rPr lang="fa-IR" sz="1600" b="1" dirty="0" smtClean="0">
                <a:solidFill>
                  <a:srgbClr val="C00000"/>
                </a:solidFill>
                <a:cs typeface="Nazanin" pitchFamily="2" charset="-78"/>
              </a:rPr>
              <a:t>26/7</a:t>
            </a:r>
            <a:r>
              <a:rPr lang="fa-IR" sz="1600" b="1" dirty="0" smtClean="0">
                <a:cs typeface="Nazanin" pitchFamily="2" charset="-78"/>
              </a:rPr>
              <a:t> </a:t>
            </a:r>
            <a:r>
              <a:rPr lang="ar-SA" sz="1600" b="1" dirty="0" smtClean="0">
                <a:cs typeface="Nazanin" pitchFamily="2" charset="-78"/>
              </a:rPr>
              <a:t>درصد</a:t>
            </a:r>
            <a:endParaRPr lang="fa-IR" sz="1600" b="1" dirty="0" smtClean="0">
              <a:cs typeface="Nazanin" pitchFamily="2" charset="-78"/>
            </a:endParaRPr>
          </a:p>
          <a:p>
            <a:pPr algn="r" rtl="1"/>
            <a:r>
              <a:rPr lang="fa-IR" sz="1600" b="1" dirty="0" smtClean="0">
                <a:cs typeface="Nazanin" pitchFamily="2" charset="-78"/>
              </a:rPr>
              <a:t>خط چين بنفش رشد متوسط سالانه نقدينگي (پايان سال 1392 تا پايان مهر ماه 1397) معادل </a:t>
            </a:r>
            <a:r>
              <a:rPr lang="fa-IR" sz="1600" b="1" dirty="0" smtClean="0">
                <a:solidFill>
                  <a:srgbClr val="C00000"/>
                </a:solidFill>
                <a:cs typeface="Nazanin" pitchFamily="2" charset="-78"/>
              </a:rPr>
              <a:t>23/7</a:t>
            </a:r>
            <a:r>
              <a:rPr lang="fa-IR" sz="1600" b="1" dirty="0" smtClean="0">
                <a:cs typeface="Nazanin" pitchFamily="2" charset="-78"/>
              </a:rPr>
              <a:t> درصد  </a:t>
            </a:r>
            <a:endParaRPr lang="en-US" sz="1600" b="1" dirty="0" smtClean="0">
              <a:cs typeface="Nazanin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85327" y="1415660"/>
            <a:ext cx="59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600" b="1" dirty="0" smtClean="0">
                <a:cs typeface="Nazanin" pitchFamily="2" charset="-78"/>
              </a:rPr>
              <a:t>درصد</a:t>
            </a:r>
            <a:endParaRPr lang="en-US" sz="1600" b="1" dirty="0">
              <a:cs typeface="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330" y="5365684"/>
            <a:ext cx="11351397" cy="80021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r" rtl="1"/>
            <a:r>
              <a:rPr lang="fa-IR" sz="1400" b="1" dirty="0" smtClean="0">
                <a:cs typeface="Nazanin" pitchFamily="2" charset="-78"/>
              </a:rPr>
              <a:t>1385: علت اصلي افزايش رشد نقدينگي، </a:t>
            </a:r>
            <a:r>
              <a:rPr lang="fa-IR" sz="1400" b="1" dirty="0" smtClean="0">
                <a:solidFill>
                  <a:srgbClr val="C00000"/>
                </a:solidFill>
                <a:cs typeface="Nazanin" pitchFamily="2" charset="-78"/>
              </a:rPr>
              <a:t>افزايش خالص دارايي‌هاي خارجي </a:t>
            </a:r>
            <a:r>
              <a:rPr lang="fa-IR" sz="1400" b="1" dirty="0" smtClean="0">
                <a:cs typeface="Nazanin" pitchFamily="2" charset="-78"/>
              </a:rPr>
              <a:t>بانک مرکزي ناشي از خريد ارز دولت و عدم امکان فروش آن در بازار بوده است.</a:t>
            </a:r>
          </a:p>
          <a:p>
            <a:pPr algn="r" rtl="1"/>
            <a:r>
              <a:rPr lang="fa-IR" sz="1600" b="1" dirty="0" smtClean="0">
                <a:cs typeface="Nazanin" pitchFamily="2" charset="-78"/>
              </a:rPr>
              <a:t>1392: </a:t>
            </a:r>
            <a:r>
              <a:rPr lang="fa-IR" sz="1400" b="1" dirty="0" smtClean="0">
                <a:cs typeface="Nazanin" pitchFamily="2" charset="-78"/>
              </a:rPr>
              <a:t>علت اصلي افزايش رشد نقدينگي بواسطه </a:t>
            </a:r>
            <a:r>
              <a:rPr lang="fa-IR" sz="1400" b="1" dirty="0" smtClean="0">
                <a:solidFill>
                  <a:srgbClr val="C00000"/>
                </a:solidFill>
                <a:cs typeface="Nazanin" pitchFamily="2" charset="-78"/>
              </a:rPr>
              <a:t>افزايش پوشش آمارهاي پولي </a:t>
            </a:r>
            <a:r>
              <a:rPr lang="fa-IR" sz="1400" b="1" dirty="0" smtClean="0">
                <a:cs typeface="Nazanin" pitchFamily="2" charset="-78"/>
              </a:rPr>
              <a:t>بوده بطوريکه </a:t>
            </a:r>
            <a:r>
              <a:rPr lang="fa-IR" sz="1400" b="1" dirty="0" smtClean="0">
                <a:solidFill>
                  <a:srgbClr val="C00000"/>
                </a:solidFill>
                <a:cs typeface="Nazanin" pitchFamily="2" charset="-78"/>
              </a:rPr>
              <a:t>12/9 واحد درصد </a:t>
            </a:r>
            <a:r>
              <a:rPr lang="fa-IR" sz="1400" b="1" dirty="0" smtClean="0">
                <a:cs typeface="Nazanin" pitchFamily="2" charset="-78"/>
              </a:rPr>
              <a:t>( 594/8 هزار ميليارد ريال) از رشد نقدينگي را در اين سال به خود اختصاص داده است</a:t>
            </a:r>
            <a:r>
              <a:rPr lang="fa-IR" sz="1600" b="1" dirty="0" smtClean="0">
                <a:cs typeface="Nazanin" pitchFamily="2" charset="-78"/>
              </a:rPr>
              <a:t>.</a:t>
            </a:r>
            <a:endParaRPr lang="en-US" sz="1600" b="1" dirty="0" smtClean="0">
              <a:cs typeface="Nazani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9434" y="6424614"/>
            <a:ext cx="2743200" cy="365125"/>
          </a:xfrm>
        </p:spPr>
        <p:txBody>
          <a:bodyPr/>
          <a:lstStyle/>
          <a:p>
            <a:pPr rtl="1"/>
            <a:fld id="{C0B973D1-07D0-469B-B47F-E3B63845891F}" type="slidenum">
              <a:rPr lang="fa-IR" sz="1400" b="1" smtClean="0">
                <a:solidFill>
                  <a:srgbClr val="000000"/>
                </a:solidFill>
                <a:cs typeface="Nazanin" pitchFamily="2" charset="-78"/>
              </a:rPr>
              <a:pPr rtl="1"/>
              <a:t>7</a:t>
            </a:fld>
            <a:endParaRPr lang="en-US" sz="1400" b="1" dirty="0">
              <a:solidFill>
                <a:srgbClr val="000000"/>
              </a:solidFill>
              <a:cs typeface="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0054" y="310321"/>
            <a:ext cx="86071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200" dirty="0" smtClean="0">
                <a:cs typeface="Titr" pitchFamily="2" charset="-78"/>
              </a:rPr>
              <a:t>نسبت نقدينگي و بدهي بخش غيردولتي (بدون سود) به توليد ناخالص داخلي</a:t>
            </a:r>
            <a:endParaRPr lang="fa-IR" sz="2200" dirty="0">
              <a:cs typeface="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199" y="938715"/>
            <a:ext cx="763578" cy="359668"/>
          </a:xfrm>
          <a:prstGeom prst="rect">
            <a:avLst/>
          </a:prstGeom>
          <a:noFill/>
        </p:spPr>
        <p:txBody>
          <a:bodyPr wrap="none" lIns="97109" tIns="48555" rIns="97109" bIns="48555" rtlCol="0">
            <a:spAutoFit/>
          </a:bodyPr>
          <a:lstStyle/>
          <a:p>
            <a:r>
              <a:rPr lang="fa-IR" sz="1700" b="1" dirty="0" smtClean="0">
                <a:cs typeface="Nazanin" pitchFamily="2" charset="-78"/>
              </a:rPr>
              <a:t>(درصد</a:t>
            </a:r>
            <a:r>
              <a:rPr lang="fa-IR" sz="1700" b="1" dirty="0">
                <a:cs typeface="Nazanin" pitchFamily="2" charset="-78"/>
              </a:rPr>
              <a:t>)</a:t>
            </a:r>
            <a:endParaRPr lang="en-US" sz="17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57527440"/>
              </p:ext>
            </p:extLst>
          </p:nvPr>
        </p:nvGraphicFramePr>
        <p:xfrm>
          <a:off x="651510" y="1298383"/>
          <a:ext cx="10744200" cy="447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7190" y="5886450"/>
            <a:ext cx="109956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b="1" dirty="0" smtClean="0">
                <a:cs typeface="Nazanin" pitchFamily="2" charset="-78"/>
              </a:rPr>
              <a:t>همگام با افزايش نسبت نقدينگي به توليد در سالهاي اخير، نسبت </a:t>
            </a:r>
            <a:r>
              <a:rPr lang="fa-IR" b="1" dirty="0" smtClean="0">
                <a:solidFill>
                  <a:srgbClr val="C00000"/>
                </a:solidFill>
                <a:cs typeface="Nazanin" pitchFamily="2" charset="-78"/>
              </a:rPr>
              <a:t>تسهيلات اعطايي به بخش غيردولتي </a:t>
            </a:r>
            <a:r>
              <a:rPr lang="fa-IR" b="1" dirty="0" smtClean="0">
                <a:cs typeface="Nazanin" pitchFamily="2" charset="-78"/>
              </a:rPr>
              <a:t>نيز افزايش يافته است.</a:t>
            </a:r>
            <a:endParaRPr lang="fa-IR" b="1" dirty="0">
              <a:cs typeface="Nazani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02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9434" y="6424614"/>
            <a:ext cx="2743200" cy="365125"/>
          </a:xfrm>
        </p:spPr>
        <p:txBody>
          <a:bodyPr/>
          <a:lstStyle/>
          <a:p>
            <a:pPr rtl="1"/>
            <a:fld id="{C0B973D1-07D0-469B-B47F-E3B63845891F}" type="slidenum">
              <a:rPr lang="fa-IR" sz="1400" b="1" smtClean="0">
                <a:solidFill>
                  <a:srgbClr val="000000"/>
                </a:solidFill>
                <a:cs typeface="Nazanin" pitchFamily="2" charset="-78"/>
              </a:rPr>
              <a:pPr rtl="1"/>
              <a:t>8</a:t>
            </a:fld>
            <a:endParaRPr lang="en-US" sz="1400" b="1" dirty="0">
              <a:solidFill>
                <a:srgbClr val="000000"/>
              </a:solidFill>
              <a:cs typeface="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0054" y="310321"/>
            <a:ext cx="86071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200" dirty="0" smtClean="0">
                <a:cs typeface="Titr" pitchFamily="2" charset="-78"/>
              </a:rPr>
              <a:t>نسبت نقدينگي به توليد ناخالص داخلي در کشورهاي منتخب (سال 2017)</a:t>
            </a:r>
            <a:endParaRPr lang="fa-IR" sz="2200" dirty="0">
              <a:cs typeface="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199" y="938715"/>
            <a:ext cx="763578" cy="359668"/>
          </a:xfrm>
          <a:prstGeom prst="rect">
            <a:avLst/>
          </a:prstGeom>
          <a:noFill/>
        </p:spPr>
        <p:txBody>
          <a:bodyPr wrap="none" lIns="97109" tIns="48555" rIns="97109" bIns="48555" rtlCol="0">
            <a:spAutoFit/>
          </a:bodyPr>
          <a:lstStyle/>
          <a:p>
            <a:r>
              <a:rPr lang="fa-IR" sz="1700" b="1" dirty="0" smtClean="0">
                <a:cs typeface="Nazanin" pitchFamily="2" charset="-78"/>
              </a:rPr>
              <a:t>(درصد</a:t>
            </a:r>
            <a:r>
              <a:rPr lang="fa-IR" sz="1700" b="1" dirty="0">
                <a:cs typeface="Nazanin" pitchFamily="2" charset="-78"/>
              </a:rPr>
              <a:t>)</a:t>
            </a:r>
            <a:endParaRPr lang="en-US" sz="17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457200" y="1245870"/>
          <a:ext cx="11338560" cy="398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64820" y="5285839"/>
            <a:ext cx="11342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International Monetary Fund, International Financial Statistics and data files, and World Bank and OECD GDP estimates.2017</a:t>
            </a:r>
          </a:p>
          <a:p>
            <a:pPr algn="r" rtl="1"/>
            <a:r>
              <a:rPr lang="fa-IR" sz="1200" dirty="0" smtClean="0">
                <a:cs typeface="Nazanin" pitchFamily="2" charset="-78"/>
              </a:rPr>
              <a:t>آمار ايران بر اساس اطلاعات داخلي اسخراج شده است.</a:t>
            </a:r>
            <a:endParaRPr lang="fa-IR" sz="1200" dirty="0">
              <a:cs typeface="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470" y="5760720"/>
            <a:ext cx="11441430" cy="8104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ts val="2800"/>
              </a:lnSpc>
            </a:pPr>
            <a:r>
              <a:rPr lang="fa-IR" sz="1400" b="1" dirty="0" smtClean="0">
                <a:cs typeface="Nazanin" pitchFamily="2" charset="-78"/>
              </a:rPr>
              <a:t>شاخص عمق مالي (نسبت نقدينگي به توليد ناخالص داخلي) به عنوان مقياسي براي </a:t>
            </a:r>
            <a:r>
              <a:rPr lang="fa-IR" sz="1400" b="1" dirty="0" smtClean="0">
                <a:solidFill>
                  <a:srgbClr val="C00000"/>
                </a:solidFill>
                <a:cs typeface="Nazanin" pitchFamily="2" charset="-78"/>
              </a:rPr>
              <a:t>توسعه بخش مالي </a:t>
            </a:r>
            <a:r>
              <a:rPr lang="fa-IR" sz="1400" b="1" dirty="0" smtClean="0">
                <a:cs typeface="Nazanin" pitchFamily="2" charset="-78"/>
              </a:rPr>
              <a:t>مي‌باشد که در اقتصادهاي پيشرفته براي محاسبه نقدينگي از </a:t>
            </a:r>
            <a:r>
              <a:rPr lang="en-US" sz="1400" b="1" dirty="0" smtClean="0">
                <a:cs typeface="Nazanin" pitchFamily="2" charset="-78"/>
              </a:rPr>
              <a:t>M3</a:t>
            </a:r>
            <a:r>
              <a:rPr lang="fa-IR" sz="1400" b="1" dirty="0" smtClean="0">
                <a:cs typeface="Nazanin" pitchFamily="2" charset="-78"/>
              </a:rPr>
              <a:t> و در اقتصاد ايران از </a:t>
            </a:r>
            <a:r>
              <a:rPr lang="en-US" sz="1400" b="1" dirty="0" smtClean="0">
                <a:cs typeface="Nazanin" pitchFamily="2" charset="-78"/>
              </a:rPr>
              <a:t>M2</a:t>
            </a:r>
            <a:r>
              <a:rPr lang="fa-IR" sz="1400" b="1" dirty="0" smtClean="0">
                <a:cs typeface="Nazanin" pitchFamily="2" charset="-78"/>
              </a:rPr>
              <a:t> اسفاده مي‌شود. به همين دليل اين نسبت در کشورهاي پيشرفته بسيار بالاتر از ايران بوده است.</a:t>
            </a:r>
            <a:endParaRPr lang="fa-IR" sz="1400" b="1" dirty="0">
              <a:cs typeface="Nazani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02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37238" y="2335433"/>
            <a:ext cx="10347331" cy="34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600" lvl="0" indent="-468000" algn="ctr" rtl="1">
              <a:lnSpc>
                <a:spcPct val="150000"/>
              </a:lnSpc>
              <a:buClr>
                <a:srgbClr val="002060"/>
              </a:buClr>
              <a:defRPr/>
            </a:pPr>
            <a:r>
              <a:rPr lang="fa-IR" sz="6600" b="1" spc="160" dirty="0" smtClean="0">
                <a:solidFill>
                  <a:srgbClr val="370EE4"/>
                </a:solidFill>
                <a:latin typeface="IranNastaliq" pitchFamily="18" charset="0"/>
                <a:cs typeface="IranNastaliq" pitchFamily="18" charset="0"/>
              </a:rPr>
              <a:t>2- نقش نظام بانکي در تامين مالي اقتصاد</a:t>
            </a:r>
          </a:p>
          <a:p>
            <a:pPr marL="228600" lvl="0" indent="-468000" algn="ctr" rtl="1">
              <a:lnSpc>
                <a:spcPct val="150000"/>
              </a:lnSpc>
              <a:buClr>
                <a:srgbClr val="002060"/>
              </a:buClr>
              <a:defRPr/>
            </a:pPr>
            <a:r>
              <a:rPr lang="fa-IR" sz="6600" b="1" spc="160" dirty="0" smtClean="0">
                <a:solidFill>
                  <a:srgbClr val="370EE4"/>
                </a:solidFill>
                <a:latin typeface="IranNastaliq" pitchFamily="18" charset="0"/>
                <a:cs typeface="IranNastaliq" pitchFamily="18" charset="0"/>
              </a:rPr>
              <a:t>(بانک محوري در تامين مالي اقتصاد)</a:t>
            </a:r>
            <a:endParaRPr lang="en-US" sz="6600" b="1" spc="160" dirty="0">
              <a:solidFill>
                <a:srgbClr val="370EE4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>
            <a:alpha val="22000"/>
          </a:srgbClr>
        </a:solidFill>
      </a:spPr>
      <a:bodyPr rtlCol="1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11348</TotalTime>
  <Words>2667</Words>
  <Application>Microsoft Office PowerPoint</Application>
  <PresentationFormat>Custom</PresentationFormat>
  <Paragraphs>689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دکتر اکبر کميجاني قائم مقام رئيس کل بانک مرکزي  سخنراني در چهارمين همايش  انجمن مالي اسلامي دانشگاه الزهرا (س) - يازدهم آذر ماه  1397</vt:lpstr>
      <vt:lpstr>فهرست مطالب</vt:lpstr>
      <vt:lpstr>Slide 3</vt:lpstr>
      <vt:lpstr>Slide 4</vt:lpstr>
      <vt:lpstr>تغييرات نقدينگي، پايه پولي و ترکيب سپرده‌ها طي سال‌هاي اخير</vt:lpstr>
      <vt:lpstr>Slide 6</vt:lpstr>
      <vt:lpstr>Slide 7</vt:lpstr>
      <vt:lpstr>Slide 8</vt:lpstr>
      <vt:lpstr>Slide 9</vt:lpstr>
      <vt:lpstr>Slide 10</vt:lpstr>
      <vt:lpstr>Slide 11</vt:lpstr>
      <vt:lpstr>بانک محور بودن تأمين مالي فعاليت‌هاي اقتصادي کشور</vt:lpstr>
      <vt:lpstr>کاهش سهم افزايش سرمايه شرکتهاي بورسي از تامين مالي بازار سرمايه</vt:lpstr>
      <vt:lpstr>Slide 14</vt:lpstr>
      <vt:lpstr>Slide 15</vt:lpstr>
      <vt:lpstr>حجم تسهيلات پرداختي در سال‌هاي گذشته</vt:lpstr>
      <vt:lpstr>Slide 17</vt:lpstr>
      <vt:lpstr>Slide 18</vt:lpstr>
      <vt:lpstr>Slide 19</vt:lpstr>
      <vt:lpstr>برنامه تامين مالي جهت حمايت از توليد و اشتغال (ادامه)</vt:lpstr>
      <vt:lpstr>Slide 21</vt:lpstr>
      <vt:lpstr>Slide 22</vt:lpstr>
      <vt:lpstr>Slide 23</vt:lpstr>
      <vt:lpstr>Slide 24</vt:lpstr>
      <vt:lpstr>روند رشد دارايي‌هاي بانک‌هاي اسلامي</vt:lpstr>
      <vt:lpstr>سهم کشورها از کل دارايي‌هاي بانک‌هاي اسلامي </vt:lpstr>
      <vt:lpstr>سهم کشورها از اوراق بهادار اسلامي در جريان </vt:lpstr>
      <vt:lpstr>سهم کشورها از انتشار اوراق بهادار براي تامين مالي زير ساخت‌ها  (2012Q1 – 2015Q3)</vt:lpstr>
      <vt:lpstr>انواع اصلي اوراق بهادار قابل انتشار در کشور</vt:lpstr>
      <vt:lpstr>4- جمع‌بندي</vt:lpstr>
      <vt:lpstr>Slide 31</vt:lpstr>
      <vt:lpstr>جمع‌بندي (ادامه) 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ar.mohammadi</dc:creator>
  <cp:lastModifiedBy>h.bazmohammadi</cp:lastModifiedBy>
  <cp:revision>1939</cp:revision>
  <cp:lastPrinted>2017-05-15T09:00:10Z</cp:lastPrinted>
  <dcterms:created xsi:type="dcterms:W3CDTF">2017-01-01T08:39:45Z</dcterms:created>
  <dcterms:modified xsi:type="dcterms:W3CDTF">2018-12-02T00:49:31Z</dcterms:modified>
</cp:coreProperties>
</file>