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63" r:id="rId3"/>
    <p:sldId id="264" r:id="rId4"/>
    <p:sldId id="265" r:id="rId5"/>
    <p:sldId id="266" r:id="rId6"/>
    <p:sldId id="267" r:id="rId7"/>
    <p:sldId id="268" r:id="rId8"/>
    <p:sldId id="269" r:id="rId9"/>
    <p:sldId id="270" r:id="rId10"/>
    <p:sldId id="271" r:id="rId11"/>
    <p:sldId id="272" r:id="rId12"/>
    <p:sldId id="274" r:id="rId13"/>
    <p:sldId id="273" r:id="rId14"/>
    <p:sldId id="276" r:id="rId15"/>
    <p:sldId id="275" r:id="rId16"/>
    <p:sldId id="277" r:id="rId17"/>
    <p:sldId id="279" r:id="rId1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9DFB8F-256D-44E5-B62A-6333CF616EE0}">
          <p14:sldIdLst>
            <p14:sldId id="256"/>
            <p14:sldId id="263"/>
          </p14:sldIdLst>
        </p14:section>
        <p14:section name="Untitled Section" id="{56EB8AFC-5FB8-4739-918E-6FBD32B83526}">
          <p14:sldIdLst>
            <p14:sldId id="264"/>
            <p14:sldId id="265"/>
            <p14:sldId id="266"/>
            <p14:sldId id="267"/>
            <p14:sldId id="268"/>
            <p14:sldId id="269"/>
            <p14:sldId id="270"/>
            <p14:sldId id="271"/>
            <p14:sldId id="272"/>
            <p14:sldId id="274"/>
            <p14:sldId id="273"/>
            <p14:sldId id="276"/>
            <p14:sldId id="275"/>
            <p14:sldId id="277"/>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E4B335FB-291B-4B7E-81B5-2FEA69C3ECA4}" type="datetimeFigureOut">
              <a:rPr lang="en-US" smtClean="0"/>
              <a:t>12/1/2018</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11637D6-9595-4735-9EF3-D82702B4E727}" type="slidenum">
              <a:rPr lang="en-US" smtClean="0"/>
              <a:t>‹#›</a:t>
            </a:fld>
            <a:endParaRPr lang="en-US"/>
          </a:p>
        </p:txBody>
      </p:sp>
    </p:spTree>
    <p:extLst>
      <p:ext uri="{BB962C8B-B14F-4D97-AF65-F5344CB8AC3E}">
        <p14:creationId xmlns:p14="http://schemas.microsoft.com/office/powerpoint/2010/main" val="22355605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2694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36603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38523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44763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9EC9F-AA83-4511-9362-A974493E7A3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07954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9EC9F-AA83-4511-9362-A974493E7A3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79759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39EC9F-AA83-4511-9362-A974493E7A3F}"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165510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9EC9F-AA83-4511-9362-A974493E7A3F}"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15387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9EC9F-AA83-4511-9362-A974493E7A3F}"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64356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39EC9F-AA83-4511-9362-A974493E7A3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84192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39EC9F-AA83-4511-9362-A974493E7A3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4101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EC9F-AA83-4511-9362-A974493E7A3F}" type="datetimeFigureOut">
              <a:rPr lang="en-US" smtClean="0"/>
              <a:t>12/1/2018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706B8-E2B5-4AE8-BF1F-2042ABD20D5F}" type="slidenum">
              <a:rPr lang="en-US" smtClean="0"/>
              <a:t>‹#›</a:t>
            </a:fld>
            <a:endParaRPr lang="en-US"/>
          </a:p>
        </p:txBody>
      </p:sp>
    </p:spTree>
    <p:extLst>
      <p:ext uri="{BB962C8B-B14F-4D97-AF65-F5344CB8AC3E}">
        <p14:creationId xmlns:p14="http://schemas.microsoft.com/office/powerpoint/2010/main" val="3515375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071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805" y="412595"/>
            <a:ext cx="10515600" cy="4371279"/>
          </a:xfrm>
        </p:spPr>
        <p:txBody>
          <a:bodyPr>
            <a:normAutofit/>
          </a:bodyPr>
          <a:lstStyle/>
          <a:p>
            <a:pPr algn="just" rtl="1"/>
            <a:r>
              <a:rPr lang="fa-IR" sz="2500" dirty="0" smtClean="0">
                <a:latin typeface="Calibri" panose="020F0502020204030204" pitchFamily="34" charset="0"/>
                <a:cs typeface="B Nazanin" panose="00000400000000000000" pitchFamily="2" charset="-78"/>
              </a:rPr>
              <a:t>با </a:t>
            </a:r>
            <a:r>
              <a:rPr lang="fa-IR" sz="2500" dirty="0">
                <a:latin typeface="Calibri" panose="020F0502020204030204" pitchFamily="34" charset="0"/>
                <a:cs typeface="B Nazanin" panose="00000400000000000000" pitchFamily="2" charset="-78"/>
              </a:rPr>
              <a:t>توجه به آنکه انتشار اوراق برای تک بنگاه‌های صنعتی کوچک و متوسط صرفه اقتصادی ندارد و چندان متداول نیست، استفاده از اوراق وکالت </a:t>
            </a:r>
            <a:r>
              <a:rPr lang="fa-IR" sz="2500" dirty="0" smtClean="0">
                <a:latin typeface="Calibri" panose="020F0502020204030204" pitchFamily="34" charset="0"/>
                <a:cs typeface="B Nazanin" panose="00000400000000000000" pitchFamily="2" charset="-78"/>
              </a:rPr>
              <a:t>امکان </a:t>
            </a:r>
            <a:r>
              <a:rPr lang="fa-IR" sz="2500" dirty="0">
                <a:latin typeface="Calibri" panose="020F0502020204030204" pitchFamily="34" charset="0"/>
                <a:cs typeface="B Nazanin" panose="00000400000000000000" pitchFamily="2" charset="-78"/>
              </a:rPr>
              <a:t>انتفاع واحدهای صنعتی خرد را فراهم </a:t>
            </a:r>
            <a:r>
              <a:rPr lang="fa-IR" sz="2500" dirty="0" smtClean="0">
                <a:latin typeface="Calibri" panose="020F0502020204030204" pitchFamily="34" charset="0"/>
                <a:cs typeface="B Nazanin" panose="00000400000000000000" pitchFamily="2" charset="-78"/>
              </a:rPr>
              <a:t>می‌سازد (تعدد بانی).</a:t>
            </a:r>
            <a:endParaRPr lang="en-US" sz="2500" dirty="0" smtClean="0">
              <a:latin typeface="Calibri" panose="020F0502020204030204" pitchFamily="34" charset="0"/>
              <a:cs typeface="B Nazanin" panose="00000400000000000000" pitchFamily="2" charset="-78"/>
            </a:endParaRPr>
          </a:p>
          <a:p>
            <a:pPr algn="just" rtl="1"/>
            <a:r>
              <a:rPr lang="fa-IR" sz="2500" dirty="0">
                <a:latin typeface="Calibri" panose="020F0502020204030204" pitchFamily="34" charset="0"/>
                <a:cs typeface="B Nazanin" panose="00000400000000000000" pitchFamily="2" charset="-78"/>
              </a:rPr>
              <a:t>بنا به قواعد عقد وکالت این امکان دارد که وکیل از طیف متنوعی از عقود و ابزارهای مالی اسلامی جهت بکارگیری وجوه موکلین استفاده نماید. از جمله این عقود می‌‌توان به جعاله، اجاره به شرط تملیک، خرید دین و مرابحه اشاره کرد (تعدد عقود).</a:t>
            </a:r>
            <a:endParaRPr lang="en-US" sz="2500" dirty="0">
              <a:latin typeface="Calibri" panose="020F0502020204030204" pitchFamily="34" charset="0"/>
              <a:cs typeface="B Nazanin" panose="00000400000000000000" pitchFamily="2" charset="-78"/>
            </a:endParaRPr>
          </a:p>
          <a:p>
            <a:pPr algn="just" rtl="1"/>
            <a:r>
              <a:rPr lang="fa-IR" sz="2500" dirty="0" smtClean="0">
                <a:latin typeface="Calibri" panose="020F0502020204030204" pitchFamily="34" charset="0"/>
                <a:cs typeface="B Nazanin" panose="00000400000000000000" pitchFamily="2" charset="-78"/>
              </a:rPr>
              <a:t>نهاد </a:t>
            </a:r>
            <a:r>
              <a:rPr lang="fa-IR" sz="2500" dirty="0">
                <a:latin typeface="Calibri" panose="020F0502020204030204" pitchFamily="34" charset="0"/>
                <a:cs typeface="B Nazanin" panose="00000400000000000000" pitchFamily="2" charset="-78"/>
              </a:rPr>
              <a:t>تخصصی </a:t>
            </a:r>
            <a:r>
              <a:rPr lang="fa-IR" sz="2500" dirty="0" smtClean="0">
                <a:latin typeface="Calibri" panose="020F0502020204030204" pitchFamily="34" charset="0"/>
                <a:cs typeface="B Nazanin" panose="00000400000000000000" pitchFamily="2" charset="-78"/>
              </a:rPr>
              <a:t>«</a:t>
            </a:r>
            <a:r>
              <a:rPr lang="fa-IR" sz="2500" dirty="0">
                <a:latin typeface="Calibri" panose="020F0502020204030204" pitchFamily="34" charset="0"/>
                <a:cs typeface="B Nazanin" panose="00000400000000000000" pitchFamily="2" charset="-78"/>
              </a:rPr>
              <a:t>مدیریت دارایی‌ها» که </a:t>
            </a:r>
            <a:r>
              <a:rPr lang="fa-IR" sz="2500" u="sng" dirty="0">
                <a:solidFill>
                  <a:srgbClr val="00B050"/>
                </a:solidFill>
                <a:latin typeface="Calibri" panose="020F0502020204030204" pitchFamily="34" charset="0"/>
                <a:cs typeface="B Nazanin" panose="00000400000000000000" pitchFamily="2" charset="-78"/>
              </a:rPr>
              <a:t>متخصص در امور صنعت </a:t>
            </a:r>
            <a:r>
              <a:rPr lang="fa-IR" sz="2500" u="sng" dirty="0" smtClean="0">
                <a:solidFill>
                  <a:srgbClr val="00B050"/>
                </a:solidFill>
                <a:latin typeface="Calibri" panose="020F0502020204030204" pitchFamily="34" charset="0"/>
                <a:cs typeface="B Nazanin" panose="00000400000000000000" pitchFamily="2" charset="-78"/>
              </a:rPr>
              <a:t>مدنظر و </a:t>
            </a:r>
            <a:r>
              <a:rPr lang="fa-IR" sz="2500" u="sng" dirty="0">
                <a:solidFill>
                  <a:srgbClr val="00B050"/>
                </a:solidFill>
                <a:latin typeface="Calibri" panose="020F0502020204030204" pitchFamily="34" charset="0"/>
                <a:cs typeface="B Nazanin" panose="00000400000000000000" pitchFamily="2" charset="-78"/>
              </a:rPr>
              <a:t>دارای اشراف اطلاعاتی به نهادهای </a:t>
            </a:r>
            <a:r>
              <a:rPr lang="fa-IR" sz="2500" u="sng" dirty="0" smtClean="0">
                <a:solidFill>
                  <a:srgbClr val="00B050"/>
                </a:solidFill>
                <a:latin typeface="Calibri" panose="020F0502020204030204" pitchFamily="34" charset="0"/>
                <a:cs typeface="B Nazanin" panose="00000400000000000000" pitchFamily="2" charset="-78"/>
              </a:rPr>
              <a:t>تامین مالی‌شونده </a:t>
            </a:r>
            <a:r>
              <a:rPr lang="fa-IR" sz="2500" u="sng" dirty="0">
                <a:solidFill>
                  <a:srgbClr val="00B050"/>
                </a:solidFill>
                <a:latin typeface="Calibri" panose="020F0502020204030204" pitchFamily="34" charset="0"/>
                <a:cs typeface="B Nazanin" panose="00000400000000000000" pitchFamily="2" charset="-78"/>
              </a:rPr>
              <a:t>است</a:t>
            </a:r>
            <a:r>
              <a:rPr lang="fa-IR" sz="2500" dirty="0">
                <a:latin typeface="Calibri" panose="020F0502020204030204" pitchFamily="34" charset="0"/>
                <a:cs typeface="B Nazanin" panose="00000400000000000000" pitchFamily="2" charset="-78"/>
              </a:rPr>
              <a:t>،‌ زیرنظر وزارت صنعت، معدن و تجارت </a:t>
            </a:r>
            <a:r>
              <a:rPr lang="fa-IR" sz="2500" dirty="0" smtClean="0">
                <a:latin typeface="Calibri" panose="020F0502020204030204" pitchFamily="34" charset="0"/>
                <a:cs typeface="B Nazanin" panose="00000400000000000000" pitchFamily="2" charset="-78"/>
              </a:rPr>
              <a:t>و شرکت مدیریت دارایی مرکزی بازار سرمایه، جهت مدیریت منابع در بین </a:t>
            </a:r>
            <a:r>
              <a:rPr lang="fa-IR" sz="2500" dirty="0">
                <a:latin typeface="Calibri" panose="020F0502020204030204" pitchFamily="34" charset="0"/>
                <a:cs typeface="B Nazanin" panose="00000400000000000000" pitchFamily="2" charset="-78"/>
              </a:rPr>
              <a:t>واحدهای صنعتی در شهرک‌ها و نواحی صنعتی </a:t>
            </a:r>
            <a:r>
              <a:rPr lang="fa-IR" sz="2500" dirty="0" smtClean="0">
                <a:latin typeface="Calibri" panose="020F0502020204030204" pitchFamily="34" charset="0"/>
                <a:cs typeface="B Nazanin" panose="00000400000000000000" pitchFamily="2" charset="-78"/>
              </a:rPr>
              <a:t>که </a:t>
            </a:r>
            <a:r>
              <a:rPr lang="fa-IR" sz="2500" dirty="0">
                <a:latin typeface="Calibri" panose="020F0502020204030204" pitchFamily="34" charset="0"/>
                <a:cs typeface="B Nazanin" panose="00000400000000000000" pitchFamily="2" charset="-78"/>
              </a:rPr>
              <a:t>نیازمند تامین مالی هستند (با تاکید بر واحدهای کوچک و متوسط)، تشکیل </a:t>
            </a:r>
            <a:r>
              <a:rPr lang="fa-IR" sz="2500" dirty="0" smtClean="0">
                <a:latin typeface="Calibri" panose="020F0502020204030204" pitchFamily="34" charset="0"/>
                <a:cs typeface="B Nazanin" panose="00000400000000000000" pitchFamily="2" charset="-78"/>
              </a:rPr>
              <a:t>می‌شود</a:t>
            </a:r>
            <a:r>
              <a:rPr lang="fa-IR" sz="2500" dirty="0">
                <a:latin typeface="Calibri" panose="020F0502020204030204" pitchFamily="34" charset="0"/>
                <a:cs typeface="B Nazanin" panose="00000400000000000000" pitchFamily="2" charset="-78"/>
              </a:rPr>
              <a:t>.</a:t>
            </a:r>
            <a:endParaRPr lang="en-US" sz="2500" dirty="0">
              <a:latin typeface="Calibri" panose="020F0502020204030204" pitchFamily="34" charset="0"/>
              <a:cs typeface="B Nazanin" panose="00000400000000000000" pitchFamily="2" charset="-78"/>
            </a:endParaRPr>
          </a:p>
          <a:p>
            <a:endParaRPr lang="en-US" sz="2500" dirty="0"/>
          </a:p>
        </p:txBody>
      </p:sp>
      <p:pic>
        <p:nvPicPr>
          <p:cNvPr id="4098" name="Picture 2" descr="Image result for superv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045" y="4391818"/>
            <a:ext cx="3345366" cy="237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1000"/>
                                        <p:tgtEl>
                                          <p:spTgt spid="4098"/>
                                        </p:tgtEl>
                                      </p:cBhvr>
                                    </p:animEffect>
                                    <p:anim calcmode="lin" valueType="num">
                                      <p:cBhvr>
                                        <p:cTn id="16" dur="1000" fill="hold"/>
                                        <p:tgtEl>
                                          <p:spTgt spid="4098"/>
                                        </p:tgtEl>
                                        <p:attrNameLst>
                                          <p:attrName>ppt_x</p:attrName>
                                        </p:attrNameLst>
                                      </p:cBhvr>
                                      <p:tavLst>
                                        <p:tav tm="0">
                                          <p:val>
                                            <p:strVal val="#ppt_x"/>
                                          </p:val>
                                        </p:tav>
                                        <p:tav tm="100000">
                                          <p:val>
                                            <p:strVal val="#ppt_x"/>
                                          </p:val>
                                        </p:tav>
                                      </p:tavLst>
                                    </p:anim>
                                    <p:anim calcmode="lin" valueType="num">
                                      <p:cBhvr>
                                        <p:cTn id="17"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727" y="642166"/>
            <a:ext cx="10169911" cy="3434576"/>
          </a:xfrm>
        </p:spPr>
        <p:txBody>
          <a:bodyPr>
            <a:normAutofit/>
          </a:bodyPr>
          <a:lstStyle/>
          <a:p>
            <a:pPr algn="just" rtl="1">
              <a:buFont typeface="Wingdings" panose="05000000000000000000" pitchFamily="2" charset="2"/>
              <a:buChar char="v"/>
            </a:pPr>
            <a:r>
              <a:rPr lang="fa-IR" sz="2500" dirty="0">
                <a:latin typeface="Calibri" panose="020F0502020204030204" pitchFamily="34" charset="0"/>
                <a:cs typeface="B Nazanin" panose="00000400000000000000" pitchFamily="2" charset="-78"/>
              </a:rPr>
              <a:t>بنا به قاعده عقد وکالت، ناشر و نهاد </a:t>
            </a:r>
            <a:r>
              <a:rPr lang="fa-IR" sz="2500" dirty="0" smtClean="0">
                <a:latin typeface="Calibri" panose="020F0502020204030204" pitchFamily="34" charset="0"/>
                <a:cs typeface="B Nazanin" panose="00000400000000000000" pitchFamily="2" charset="-78"/>
              </a:rPr>
              <a:t>تخصصی «</a:t>
            </a:r>
            <a:r>
              <a:rPr lang="fa-IR" sz="2500" dirty="0">
                <a:latin typeface="Calibri" panose="020F0502020204030204" pitchFamily="34" charset="0"/>
                <a:cs typeface="B Nazanin" panose="00000400000000000000" pitchFamily="2" charset="-78"/>
              </a:rPr>
              <a:t>مدیریت دارایی‌ها» از حق‌الوکاله شرعی متناسب با فعالیت خود بهره‌مند خواهند شد و هزینه‌های اداری و عملیاتی خود را پوشش خواهند داد.</a:t>
            </a:r>
            <a:endParaRPr lang="en-US" sz="2500" dirty="0">
              <a:latin typeface="Calibri" panose="020F0502020204030204" pitchFamily="34" charset="0"/>
              <a:cs typeface="B Nazanin" panose="00000400000000000000" pitchFamily="2" charset="-78"/>
            </a:endParaRPr>
          </a:p>
          <a:p>
            <a:pPr algn="just" rtl="1">
              <a:buFont typeface="Wingdings" panose="05000000000000000000" pitchFamily="2" charset="2"/>
              <a:buChar char="v"/>
            </a:pPr>
            <a:endParaRPr lang="en-US" sz="2500" dirty="0">
              <a:latin typeface="Calibri" panose="020F0502020204030204" pitchFamily="34" charset="0"/>
              <a:cs typeface="B Nazanin" panose="00000400000000000000" pitchFamily="2" charset="-78"/>
            </a:endParaRPr>
          </a:p>
          <a:p>
            <a:pPr algn="just" rtl="1">
              <a:buFont typeface="Wingdings" panose="05000000000000000000" pitchFamily="2" charset="2"/>
              <a:buChar char="v"/>
            </a:pPr>
            <a:r>
              <a:rPr lang="fa-IR" sz="2500" dirty="0">
                <a:latin typeface="Calibri" panose="020F0502020204030204" pitchFamily="34" charset="0"/>
                <a:cs typeface="B Nazanin" panose="00000400000000000000" pitchFamily="2" charset="-78"/>
              </a:rPr>
              <a:t>انتخاب مجموعه واحدهای صنعتی </a:t>
            </a:r>
            <a:r>
              <a:rPr lang="fa-IR" sz="2500" dirty="0" smtClean="0">
                <a:latin typeface="Calibri" panose="020F0502020204030204" pitchFamily="34" charset="0"/>
                <a:cs typeface="B Nazanin" panose="00000400000000000000" pitchFamily="2" charset="-78"/>
              </a:rPr>
              <a:t>می‌تواند </a:t>
            </a:r>
            <a:r>
              <a:rPr lang="fa-IR" sz="2500" dirty="0">
                <a:latin typeface="Calibri" panose="020F0502020204030204" pitchFamily="34" charset="0"/>
                <a:cs typeface="B Nazanin" panose="00000400000000000000" pitchFamily="2" charset="-78"/>
              </a:rPr>
              <a:t>به نحو </a:t>
            </a:r>
            <a:r>
              <a:rPr lang="fa-IR" sz="2500" b="1" dirty="0">
                <a:solidFill>
                  <a:srgbClr val="00B050"/>
                </a:solidFill>
                <a:latin typeface="Calibri" panose="020F0502020204030204" pitchFamily="34" charset="0"/>
                <a:cs typeface="B Nazanin" panose="00000400000000000000" pitchFamily="2" charset="-78"/>
              </a:rPr>
              <a:t>منطقه‌ای و یا استانی </a:t>
            </a:r>
            <a:r>
              <a:rPr lang="fa-IR" sz="2500" dirty="0">
                <a:latin typeface="Calibri" panose="020F0502020204030204" pitchFamily="34" charset="0"/>
                <a:cs typeface="B Nazanin" panose="00000400000000000000" pitchFamily="2" charset="-78"/>
              </a:rPr>
              <a:t>باشد به این طریق که برای کلیه واحدهای صنعتی نیازمند تامین مالی منتخب یک منطقه و یا استان، اوراق وکالت طراحی و منتشر شود؛ علاوه براین، انتخاب مجموعه بانی می‌تواند بر اساس </a:t>
            </a:r>
            <a:r>
              <a:rPr lang="fa-IR" sz="2500" b="1" dirty="0">
                <a:solidFill>
                  <a:srgbClr val="00B050"/>
                </a:solidFill>
                <a:latin typeface="Calibri" panose="020F0502020204030204" pitchFamily="34" charset="0"/>
                <a:cs typeface="B Nazanin" panose="00000400000000000000" pitchFamily="2" charset="-78"/>
              </a:rPr>
              <a:t>شاخه و رشته </a:t>
            </a:r>
            <a:r>
              <a:rPr lang="fa-IR" sz="2500" dirty="0">
                <a:latin typeface="Calibri" panose="020F0502020204030204" pitchFamily="34" charset="0"/>
                <a:cs typeface="B Nazanin" panose="00000400000000000000" pitchFamily="2" charset="-78"/>
              </a:rPr>
              <a:t>خاصی از فعالیت صنعت‌گران باشد مثلا مجموعه منتخب صنعتگران بخش صنعت نساجی (شامل بخش‌های متنوع تولید الیاف، تبدیل الیاف به نخ، تبدیل نخ به پارچه، رنگرزی، چاپ و غیره)، در تابع هدف </a:t>
            </a:r>
            <a:r>
              <a:rPr lang="fa-IR" sz="2500" dirty="0" smtClean="0">
                <a:latin typeface="Calibri" panose="020F0502020204030204" pitchFamily="34" charset="0"/>
                <a:cs typeface="B Nazanin" panose="00000400000000000000" pitchFamily="2" charset="-78"/>
              </a:rPr>
              <a:t>طراحی </a:t>
            </a:r>
            <a:r>
              <a:rPr lang="fa-IR" sz="2500" dirty="0">
                <a:latin typeface="Calibri" panose="020F0502020204030204" pitchFamily="34" charset="0"/>
                <a:cs typeface="B Nazanin" panose="00000400000000000000" pitchFamily="2" charset="-78"/>
              </a:rPr>
              <a:t>و انتشار اوراق وکالت قرار </a:t>
            </a:r>
            <a:r>
              <a:rPr lang="fa-IR" sz="2500" dirty="0" smtClean="0">
                <a:latin typeface="Calibri" panose="020F0502020204030204" pitchFamily="34" charset="0"/>
                <a:cs typeface="B Nazanin" panose="00000400000000000000" pitchFamily="2" charset="-78"/>
              </a:rPr>
              <a:t>گیرند.</a:t>
            </a:r>
          </a:p>
          <a:p>
            <a:pPr algn="just" rtl="1">
              <a:buFont typeface="Wingdings" panose="05000000000000000000" pitchFamily="2" charset="2"/>
              <a:buChar char="v"/>
            </a:pPr>
            <a:endParaRPr lang="fa-IR" dirty="0" smtClean="0">
              <a:latin typeface="Calibri" panose="020F0502020204030204" pitchFamily="34" charset="0"/>
              <a:cs typeface="B Nazanin" panose="00000400000000000000" pitchFamily="2" charset="-78"/>
            </a:endParaRPr>
          </a:p>
          <a:p>
            <a:pPr algn="just" rtl="1">
              <a:buFont typeface="Wingdings" panose="05000000000000000000" pitchFamily="2" charset="2"/>
              <a:buChar char="v"/>
            </a:pPr>
            <a:endParaRPr lang="fa-IR" dirty="0">
              <a:latin typeface="Calibri" panose="020F0502020204030204" pitchFamily="34" charset="0"/>
              <a:cs typeface="B Nazanin" panose="00000400000000000000" pitchFamily="2" charset="-78"/>
            </a:endParaRPr>
          </a:p>
          <a:p>
            <a:pPr algn="just" rtl="1">
              <a:buFont typeface="Wingdings" panose="05000000000000000000" pitchFamily="2" charset="2"/>
              <a:buChar char="v"/>
            </a:pPr>
            <a:endParaRPr lang="en-US" dirty="0">
              <a:latin typeface="Calibri" panose="020F0502020204030204" pitchFamily="34" charset="0"/>
              <a:cs typeface="B Nazanin" panose="00000400000000000000" pitchFamily="2" charset="-78"/>
            </a:endParaRPr>
          </a:p>
        </p:txBody>
      </p:sp>
      <p:pic>
        <p:nvPicPr>
          <p:cNvPr id="3076" name="Picture 4" descr="Image result for â«Ø§Ø³ØªØ§Ù ÙØ§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562" y="4076742"/>
            <a:ext cx="2732048" cy="25432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â«ØµÙØ¹Øª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078" y="4076742"/>
            <a:ext cx="4004489" cy="255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1000"/>
                                        <p:tgtEl>
                                          <p:spTgt spid="3076"/>
                                        </p:tgtEl>
                                      </p:cBhvr>
                                    </p:animEffect>
                                    <p:anim calcmode="lin" valueType="num">
                                      <p:cBhvr>
                                        <p:cTn id="12" dur="1000" fill="hold"/>
                                        <p:tgtEl>
                                          <p:spTgt spid="3076"/>
                                        </p:tgtEl>
                                        <p:attrNameLst>
                                          <p:attrName>ppt_x</p:attrName>
                                        </p:attrNameLst>
                                      </p:cBhvr>
                                      <p:tavLst>
                                        <p:tav tm="0">
                                          <p:val>
                                            <p:strVal val="#ppt_x"/>
                                          </p:val>
                                        </p:tav>
                                        <p:tav tm="100000">
                                          <p:val>
                                            <p:strVal val="#ppt_x"/>
                                          </p:val>
                                        </p:tav>
                                      </p:tavLst>
                                    </p:anim>
                                    <p:anim calcmode="lin" valueType="num">
                                      <p:cBhvr>
                                        <p:cTn id="1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fade">
                                      <p:cBhvr>
                                        <p:cTn id="18" dur="1000"/>
                                        <p:tgtEl>
                                          <p:spTgt spid="3078"/>
                                        </p:tgtEl>
                                      </p:cBhvr>
                                    </p:animEffect>
                                    <p:anim calcmode="lin" valueType="num">
                                      <p:cBhvr>
                                        <p:cTn id="19" dur="1000" fill="hold"/>
                                        <p:tgtEl>
                                          <p:spTgt spid="3078"/>
                                        </p:tgtEl>
                                        <p:attrNameLst>
                                          <p:attrName>ppt_x</p:attrName>
                                        </p:attrNameLst>
                                      </p:cBhvr>
                                      <p:tavLst>
                                        <p:tav tm="0">
                                          <p:val>
                                            <p:strVal val="#ppt_x"/>
                                          </p:val>
                                        </p:tav>
                                        <p:tav tm="100000">
                                          <p:val>
                                            <p:strVal val="#ppt_x"/>
                                          </p:val>
                                        </p:tav>
                                      </p:tavLst>
                                    </p:anim>
                                    <p:anim calcmode="lin" valueType="num">
                                      <p:cBhvr>
                                        <p:cTn id="20"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956" y="133814"/>
            <a:ext cx="10905893" cy="6612673"/>
          </a:xfrm>
        </p:spPr>
        <p:txBody>
          <a:bodyPr>
            <a:normAutofit fontScale="62500" lnSpcReduction="20000"/>
          </a:bodyPr>
          <a:lstStyle/>
          <a:p>
            <a:pPr marL="0" indent="0" algn="just" rtl="1">
              <a:buNone/>
            </a:pPr>
            <a:endParaRPr lang="fa-IR" sz="3600" dirty="0" smtClean="0">
              <a:latin typeface="Calibri" panose="020F0502020204030204" pitchFamily="34" charset="0"/>
              <a:cs typeface="B Nazanin" panose="00000400000000000000" pitchFamily="2" charset="-78"/>
            </a:endParaRPr>
          </a:p>
          <a:p>
            <a:pPr marL="0" indent="0" algn="just" rtl="1">
              <a:buNone/>
            </a:pPr>
            <a:endParaRPr lang="fa-IR" sz="3600" dirty="0">
              <a:latin typeface="Calibri" panose="020F0502020204030204" pitchFamily="34" charset="0"/>
              <a:cs typeface="B Nazanin" panose="00000400000000000000" pitchFamily="2" charset="-78"/>
            </a:endParaRPr>
          </a:p>
          <a:p>
            <a:pPr marL="0" indent="0" algn="just" rtl="1">
              <a:buNone/>
            </a:pPr>
            <a:r>
              <a:rPr lang="fa-IR" sz="3600" dirty="0" smtClean="0">
                <a:latin typeface="Calibri" panose="020F0502020204030204" pitchFamily="34" charset="0"/>
                <a:cs typeface="B Nazanin" panose="00000400000000000000" pitchFamily="2" charset="-78"/>
              </a:rPr>
              <a:t> </a:t>
            </a:r>
            <a:r>
              <a:rPr lang="fa-IR" sz="3600" b="1" dirty="0" smtClean="0">
                <a:solidFill>
                  <a:srgbClr val="00B050"/>
                </a:solidFill>
                <a:latin typeface="Calibri" panose="020F0502020204030204" pitchFamily="34" charset="0"/>
                <a:cs typeface="B Nazanin" panose="00000400000000000000" pitchFamily="2" charset="-78"/>
              </a:rPr>
              <a:t>اهم وظایف </a:t>
            </a:r>
            <a:r>
              <a:rPr lang="fa-IR" sz="3600" b="1" dirty="0">
                <a:solidFill>
                  <a:srgbClr val="00B050"/>
                </a:solidFill>
                <a:latin typeface="Calibri" panose="020F0502020204030204" pitchFamily="34" charset="0"/>
                <a:cs typeface="B Nazanin" panose="00000400000000000000" pitchFamily="2" charset="-78"/>
              </a:rPr>
              <a:t>نهاد تخصصی «مدیریت </a:t>
            </a:r>
            <a:r>
              <a:rPr lang="fa-IR" sz="3600" b="1" dirty="0" smtClean="0">
                <a:solidFill>
                  <a:srgbClr val="00B050"/>
                </a:solidFill>
                <a:latin typeface="Calibri" panose="020F0502020204030204" pitchFamily="34" charset="0"/>
                <a:cs typeface="B Nazanin" panose="00000400000000000000" pitchFamily="2" charset="-78"/>
              </a:rPr>
              <a:t>دارایی‌ها»:</a:t>
            </a:r>
          </a:p>
          <a:p>
            <a:pPr algn="just" rtl="1">
              <a:buFont typeface="Wingdings" panose="05000000000000000000" pitchFamily="2" charset="2"/>
              <a:buChar char="v"/>
            </a:pPr>
            <a:r>
              <a:rPr lang="fa-IR" sz="3600" dirty="0" smtClean="0">
                <a:latin typeface="Calibri" panose="020F0502020204030204" pitchFamily="34" charset="0"/>
                <a:cs typeface="B Nazanin" panose="00000400000000000000" pitchFamily="2" charset="-78"/>
              </a:rPr>
              <a:t>دریافت </a:t>
            </a:r>
            <a:r>
              <a:rPr lang="fa-IR" sz="3600" dirty="0">
                <a:latin typeface="Calibri" panose="020F0502020204030204" pitchFamily="34" charset="0"/>
                <a:cs typeface="B Nazanin" panose="00000400000000000000" pitchFamily="2" charset="-78"/>
              </a:rPr>
              <a:t>درخواست‌نامه واحدهای صنعتی در یک منطقه یا رشته فعالیت خاص، مبنی بر اعلام نیاز به تامین مالی با کمک نهادهای بالادستی صنایع کشوری همچون وزارت صنعت، معدن و تجارت </a:t>
            </a:r>
          </a:p>
          <a:p>
            <a:pPr algn="just" rtl="1">
              <a:buFont typeface="Wingdings" panose="05000000000000000000" pitchFamily="2" charset="2"/>
              <a:buChar char="v"/>
            </a:pPr>
            <a:r>
              <a:rPr lang="fa-IR" sz="3600" dirty="0" smtClean="0">
                <a:latin typeface="Calibri" panose="020F0502020204030204" pitchFamily="34" charset="0"/>
                <a:cs typeface="B Nazanin" panose="00000400000000000000" pitchFamily="2" charset="-78"/>
              </a:rPr>
              <a:t>اعتبارسنجی </a:t>
            </a:r>
            <a:r>
              <a:rPr lang="fa-IR" sz="3600" dirty="0">
                <a:latin typeface="Calibri" panose="020F0502020204030204" pitchFamily="34" charset="0"/>
                <a:cs typeface="B Nazanin" panose="00000400000000000000" pitchFamily="2" charset="-78"/>
              </a:rPr>
              <a:t>و بررسی وضعیت وثیقه‌سپاری، سنجش توانایی و نحوه بازپرداخت تسهیلات و انجام سایر بررسی‌های ضروری در واحدهای صنعتی متقاضی تامین مالی</a:t>
            </a:r>
          </a:p>
          <a:p>
            <a:pPr algn="just" rtl="1">
              <a:buFont typeface="Wingdings" panose="05000000000000000000" pitchFamily="2" charset="2"/>
              <a:buChar char="v"/>
            </a:pPr>
            <a:r>
              <a:rPr lang="fa-IR" sz="3600" dirty="0" smtClean="0">
                <a:latin typeface="Calibri" panose="020F0502020204030204" pitchFamily="34" charset="0"/>
                <a:cs typeface="B Nazanin" panose="00000400000000000000" pitchFamily="2" charset="-78"/>
              </a:rPr>
              <a:t>انتخاب </a:t>
            </a:r>
            <a:r>
              <a:rPr lang="fa-IR" sz="3600" dirty="0">
                <a:latin typeface="Calibri" panose="020F0502020204030204" pitchFamily="34" charset="0"/>
                <a:cs typeface="B Nazanin" panose="00000400000000000000" pitchFamily="2" charset="-78"/>
              </a:rPr>
              <a:t>مجموعه‌ای از واحدهای صنعتی دارای شرایط لازم (واحدهای صنعتی منتخب) (نهاد بانی) بر حسب نتایج بررسی‌های بند </a:t>
            </a:r>
            <a:r>
              <a:rPr lang="fa-IR" sz="3600" dirty="0" smtClean="0">
                <a:latin typeface="Calibri" panose="020F0502020204030204" pitchFamily="34" charset="0"/>
                <a:cs typeface="B Nazanin" panose="00000400000000000000" pitchFamily="2" charset="-78"/>
              </a:rPr>
              <a:t>پیش</a:t>
            </a:r>
          </a:p>
          <a:p>
            <a:pPr algn="just" rtl="1">
              <a:buFont typeface="Wingdings" panose="05000000000000000000" pitchFamily="2" charset="2"/>
              <a:buChar char="v"/>
            </a:pPr>
            <a:r>
              <a:rPr lang="fa-IR" sz="3600" dirty="0" smtClean="0">
                <a:latin typeface="Calibri" panose="020F0502020204030204" pitchFamily="34" charset="0"/>
                <a:cs typeface="B Nazanin" panose="00000400000000000000" pitchFamily="2" charset="-78"/>
              </a:rPr>
              <a:t>دسته‌بندی </a:t>
            </a:r>
            <a:r>
              <a:rPr lang="fa-IR" sz="3600" dirty="0">
                <a:latin typeface="Calibri" panose="020F0502020204030204" pitchFamily="34" charset="0"/>
                <a:cs typeface="B Nazanin" panose="00000400000000000000" pitchFamily="2" charset="-78"/>
              </a:rPr>
              <a:t>واحدهای صنعتی برحسب نوع نیاز آنان به تامین مالی اعم از نیاز به سرمایه در گردش و یا نیاز به تجهیزات و ابزارآلات و ماشین‌آلات صنعتی یا مواردی از این </a:t>
            </a:r>
            <a:r>
              <a:rPr lang="fa-IR" sz="3600" dirty="0" smtClean="0">
                <a:latin typeface="Calibri" panose="020F0502020204030204" pitchFamily="34" charset="0"/>
                <a:cs typeface="B Nazanin" panose="00000400000000000000" pitchFamily="2" charset="-78"/>
              </a:rPr>
              <a:t>دست</a:t>
            </a:r>
          </a:p>
          <a:p>
            <a:pPr algn="just" rtl="1">
              <a:buFont typeface="Wingdings" panose="05000000000000000000" pitchFamily="2" charset="2"/>
              <a:buChar char="v"/>
            </a:pPr>
            <a:r>
              <a:rPr lang="fa-IR" sz="3600" dirty="0" smtClean="0">
                <a:latin typeface="Calibri" panose="020F0502020204030204" pitchFamily="34" charset="0"/>
                <a:cs typeface="B Nazanin" panose="00000400000000000000" pitchFamily="2" charset="-78"/>
              </a:rPr>
              <a:t>صدور </a:t>
            </a:r>
            <a:r>
              <a:rPr lang="fa-IR" sz="3600" dirty="0">
                <a:latin typeface="Calibri" panose="020F0502020204030204" pitchFamily="34" charset="0"/>
                <a:cs typeface="B Nazanin" panose="00000400000000000000" pitchFamily="2" charset="-78"/>
              </a:rPr>
              <a:t>درخواست انتشار اوراق به نهاد واسط متناسب با حجم نیاز واحدهای صنعتی منتخب، ضمن انجام تمامی امور اداری و سیر مراحل قانونی </a:t>
            </a:r>
            <a:r>
              <a:rPr lang="fa-IR" sz="3600" dirty="0" smtClean="0">
                <a:latin typeface="Calibri" panose="020F0502020204030204" pitchFamily="34" charset="0"/>
                <a:cs typeface="B Nazanin" panose="00000400000000000000" pitchFamily="2" charset="-78"/>
              </a:rPr>
              <a:t>لازم</a:t>
            </a:r>
          </a:p>
          <a:p>
            <a:pPr algn="just" rtl="1">
              <a:buFont typeface="Wingdings" panose="05000000000000000000" pitchFamily="2" charset="2"/>
              <a:buChar char="v"/>
            </a:pPr>
            <a:r>
              <a:rPr lang="fa-IR" sz="3600" dirty="0" smtClean="0">
                <a:latin typeface="Calibri" panose="020F0502020204030204" pitchFamily="34" charset="0"/>
                <a:cs typeface="B Nazanin" panose="00000400000000000000" pitchFamily="2" charset="-78"/>
              </a:rPr>
              <a:t>برنامه‌ریزی و مدیریت توزیع وجوه جمع‌آوری شده توسط ناشر جهت تخصیص منابع (اعطای تسهیلات) به واحدهای صنعتی منتخب به عنوان نهاد بانی در قالب عقود چهارگانه جعاله، اجاره به شرط تملیک، خرید دین و مرابحه</a:t>
            </a:r>
          </a:p>
          <a:p>
            <a:pPr algn="just" rtl="1">
              <a:buFont typeface="Wingdings" panose="05000000000000000000" pitchFamily="2" charset="2"/>
              <a:buChar char="v"/>
            </a:pPr>
            <a:r>
              <a:rPr lang="fa-IR" sz="3600" dirty="0" smtClean="0">
                <a:latin typeface="Calibri" panose="020F0502020204030204" pitchFamily="34" charset="0"/>
                <a:cs typeface="B Nazanin" panose="00000400000000000000" pitchFamily="2" charset="-78"/>
              </a:rPr>
              <a:t>دریافت </a:t>
            </a:r>
            <a:r>
              <a:rPr lang="fa-IR" sz="3600" dirty="0">
                <a:latin typeface="Calibri" panose="020F0502020204030204" pitchFamily="34" charset="0"/>
                <a:cs typeface="B Nazanin" panose="00000400000000000000" pitchFamily="2" charset="-78"/>
              </a:rPr>
              <a:t>گزارش از واحدهای صنعتی منتخب تامین مالی شده و نظارت بر نحوه مصرف وجوه </a:t>
            </a:r>
            <a:r>
              <a:rPr lang="fa-IR" sz="3600" dirty="0" smtClean="0">
                <a:latin typeface="Calibri" panose="020F0502020204030204" pitchFamily="34" charset="0"/>
                <a:cs typeface="B Nazanin" panose="00000400000000000000" pitchFamily="2" charset="-78"/>
              </a:rPr>
              <a:t>و بازپرداخت</a:t>
            </a:r>
            <a:endParaRPr lang="fa-IR" sz="3600" dirty="0">
              <a:latin typeface="Calibri" panose="020F0502020204030204" pitchFamily="34" charset="0"/>
              <a:cs typeface="B Nazanin" panose="00000400000000000000" pitchFamily="2" charset="-78"/>
            </a:endParaRPr>
          </a:p>
          <a:p>
            <a:pPr algn="just" rtl="1">
              <a:buFont typeface="Wingdings" panose="05000000000000000000" pitchFamily="2" charset="2"/>
              <a:buChar char="v"/>
            </a:pPr>
            <a:r>
              <a:rPr lang="fa-IR" sz="3600" dirty="0" smtClean="0">
                <a:latin typeface="Calibri" panose="020F0502020204030204" pitchFamily="34" charset="0"/>
                <a:cs typeface="B Nazanin" panose="00000400000000000000" pitchFamily="2" charset="-78"/>
              </a:rPr>
              <a:t>مدیریت </a:t>
            </a:r>
            <a:r>
              <a:rPr lang="fa-IR" sz="3600" dirty="0">
                <a:latin typeface="Calibri" panose="020F0502020204030204" pitchFamily="34" charset="0"/>
                <a:cs typeface="B Nazanin" panose="00000400000000000000" pitchFamily="2" charset="-78"/>
              </a:rPr>
              <a:t>جریان انتقال سود دریافتی از واحدهای صنعتی منتخب به نهاد ناشر جهت پرداخت به دارندگان اوراق وکالت طبق زمان‌بندی‌های </a:t>
            </a:r>
            <a:r>
              <a:rPr lang="fa-IR" sz="3600" dirty="0" smtClean="0">
                <a:latin typeface="Calibri" panose="020F0502020204030204" pitchFamily="34" charset="0"/>
                <a:cs typeface="B Nazanin" panose="00000400000000000000" pitchFamily="2" charset="-78"/>
              </a:rPr>
              <a:t>مقرر</a:t>
            </a:r>
          </a:p>
          <a:p>
            <a:pPr algn="just" rtl="1">
              <a:buFont typeface="Wingdings" panose="05000000000000000000" pitchFamily="2" charset="2"/>
              <a:buChar char="v"/>
            </a:pPr>
            <a:r>
              <a:rPr lang="fa-IR" sz="3600" dirty="0" smtClean="0">
                <a:latin typeface="Calibri" panose="020F0502020204030204" pitchFamily="34" charset="0"/>
                <a:cs typeface="B Nazanin" panose="00000400000000000000" pitchFamily="2" charset="-78"/>
              </a:rPr>
              <a:t>همکاری </a:t>
            </a:r>
            <a:r>
              <a:rPr lang="fa-IR" sz="3600" dirty="0">
                <a:latin typeface="Calibri" panose="020F0502020204030204" pitchFamily="34" charset="0"/>
                <a:cs typeface="B Nazanin" panose="00000400000000000000" pitchFamily="2" charset="-78"/>
              </a:rPr>
              <a:t>با ناشر در تسویه تسهیلات پرداختی به واحدهای صنعتی منتخب و تسویه اوراق وکالت با دارندگان </a:t>
            </a:r>
            <a:r>
              <a:rPr lang="fa-IR" sz="3600" dirty="0" smtClean="0">
                <a:latin typeface="Calibri" panose="020F0502020204030204" pitchFamily="34" charset="0"/>
                <a:cs typeface="B Nazanin" panose="00000400000000000000" pitchFamily="2" charset="-78"/>
              </a:rPr>
              <a:t>اوراق</a:t>
            </a:r>
            <a:endParaRPr lang="fa-IR" sz="3600"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18640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73"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6956" y="-47206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62"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6956" y="-46254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54"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6956" y="-45301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50"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6956" y="-443493"/>
            <a:ext cx="9525" cy="9525"/>
          </a:xfrm>
          <a:prstGeom prst="rect">
            <a:avLst/>
          </a:prstGeom>
          <a:noFill/>
          <a:extLst>
            <a:ext uri="{909E8E84-426E-40DD-AFC4-6F175D3DCCD1}">
              <a14:hiddenFill xmlns:a14="http://schemas.microsoft.com/office/drawing/2010/main">
                <a:solidFill>
                  <a:srgbClr val="FFFFFF"/>
                </a:solidFill>
              </a14:hiddenFill>
            </a:ext>
          </a:extLst>
        </p:spPr>
      </p:pic>
      <p:cxnSp>
        <p:nvCxnSpPr>
          <p:cNvPr id="151" name="Straight Arrow Connector 150"/>
          <p:cNvCxnSpPr/>
          <p:nvPr/>
        </p:nvCxnSpPr>
        <p:spPr>
          <a:xfrm flipV="1">
            <a:off x="3637156" y="2437502"/>
            <a:ext cx="0" cy="91757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4310256" y="3855457"/>
            <a:ext cx="0" cy="97599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8187566" y="3870062"/>
            <a:ext cx="0" cy="90995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7745606" y="2579742"/>
            <a:ext cx="0" cy="88709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5507866" y="3889112"/>
            <a:ext cx="0" cy="91694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3491106" y="2587362"/>
            <a:ext cx="13335" cy="92329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2894206" y="1051932"/>
            <a:ext cx="5588635" cy="4914265"/>
            <a:chOff x="0" y="0"/>
            <a:chExt cx="5589013" cy="4914281"/>
          </a:xfrm>
        </p:grpSpPr>
        <p:cxnSp>
          <p:nvCxnSpPr>
            <p:cNvPr id="159" name="Straight Arrow Connector 158"/>
            <p:cNvCxnSpPr/>
            <p:nvPr/>
          </p:nvCxnSpPr>
          <p:spPr>
            <a:xfrm flipH="1" flipV="1">
              <a:off x="3581400" y="1524000"/>
              <a:ext cx="13968" cy="89168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857250" y="2828925"/>
              <a:ext cx="13969" cy="92384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4819650" y="409575"/>
              <a:ext cx="27723" cy="740981"/>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4724400" y="390525"/>
              <a:ext cx="13970" cy="760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733425" y="1524000"/>
              <a:ext cx="11429" cy="9143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2085975" y="1514475"/>
              <a:ext cx="10795" cy="91122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flipV="1">
              <a:off x="1990725" y="1495425"/>
              <a:ext cx="13969" cy="9191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1000125" y="2847975"/>
              <a:ext cx="11429" cy="9143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flipV="1">
              <a:off x="3419475" y="2809875"/>
              <a:ext cx="13969" cy="92384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3590925" y="2828925"/>
              <a:ext cx="11429" cy="9143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142875" y="723900"/>
              <a:ext cx="933401" cy="80003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000" b="1">
                  <a:solidFill>
                    <a:srgbClr val="000000"/>
                  </a:solidFill>
                  <a:effectLst/>
                  <a:ea typeface="Calibri" panose="020F0502020204030204" pitchFamily="34" charset="0"/>
                  <a:cs typeface="B Nazanin" panose="00000400000000000000" pitchFamily="2" charset="-78"/>
                </a:rPr>
                <a:t>بازارکالا  وتجهیزات</a:t>
              </a:r>
              <a:endParaRPr lang="en-US" sz="1100">
                <a:effectLst/>
                <a:ea typeface="Calibri" panose="020F0502020204030204" pitchFamily="34" charset="0"/>
                <a:cs typeface="Arial" panose="020B0604020202020204" pitchFamily="34" charset="0"/>
              </a:endParaRPr>
            </a:p>
            <a:p>
              <a:pPr>
                <a:lnSpc>
                  <a:spcPct val="107000"/>
                </a:lnSpc>
                <a:spcAft>
                  <a:spcPts val="800"/>
                </a:spcAft>
              </a:pPr>
              <a:r>
                <a:rPr lang="en-US" sz="900">
                  <a:effectLst/>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170" name="Rounded Rectangle 169"/>
            <p:cNvSpPr/>
            <p:nvPr/>
          </p:nvSpPr>
          <p:spPr>
            <a:xfrm>
              <a:off x="66675" y="2438400"/>
              <a:ext cx="5514683" cy="38477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200" b="1">
                  <a:solidFill>
                    <a:srgbClr val="000000"/>
                  </a:solidFill>
                  <a:effectLst/>
                  <a:ea typeface="Calibri" panose="020F0502020204030204" pitchFamily="34" charset="0"/>
                  <a:cs typeface="B Nazanin" panose="00000400000000000000" pitchFamily="2" charset="-78"/>
                </a:rPr>
                <a:t>نهاد تخصصی مدیریت دارایی (وکیل/ خریدار/ جاعل/ عامل/ فروشنده/ موجر)</a:t>
              </a:r>
              <a:endParaRPr lang="en-US" sz="1100">
                <a:effectLst/>
                <a:ea typeface="Calibri" panose="020F0502020204030204" pitchFamily="34" charset="0"/>
                <a:cs typeface="Arial" panose="020B0604020202020204" pitchFamily="34" charset="0"/>
              </a:endParaRPr>
            </a:p>
          </p:txBody>
        </p:sp>
        <p:cxnSp>
          <p:nvCxnSpPr>
            <p:cNvPr id="171" name="Straight Arrow Connector 170"/>
            <p:cNvCxnSpPr/>
            <p:nvPr/>
          </p:nvCxnSpPr>
          <p:spPr>
            <a:xfrm>
              <a:off x="5172075" y="2838450"/>
              <a:ext cx="11429" cy="914321"/>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H="1" flipV="1">
              <a:off x="3914775" y="2809875"/>
              <a:ext cx="7885" cy="9232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3" name="Rounded Rectangle 172"/>
            <p:cNvSpPr/>
            <p:nvPr/>
          </p:nvSpPr>
          <p:spPr>
            <a:xfrm>
              <a:off x="2886075" y="0"/>
              <a:ext cx="2645765" cy="38477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200" b="1">
                  <a:solidFill>
                    <a:srgbClr val="000000"/>
                  </a:solidFill>
                  <a:effectLst/>
                  <a:ea typeface="Calibri" panose="020F0502020204030204" pitchFamily="34" charset="0"/>
                  <a:cs typeface="B Nazanin" panose="00000400000000000000" pitchFamily="2" charset="-78"/>
                </a:rPr>
                <a:t>دارندگان اوراق</a:t>
              </a:r>
              <a:endParaRPr lang="en-US" sz="1100">
                <a:effectLst/>
                <a:ea typeface="Calibri" panose="020F0502020204030204" pitchFamily="34" charset="0"/>
                <a:cs typeface="Arial" panose="020B0604020202020204" pitchFamily="34" charset="0"/>
              </a:endParaRPr>
            </a:p>
          </p:txBody>
        </p:sp>
        <p:sp>
          <p:nvSpPr>
            <p:cNvPr id="174" name="Rounded Rectangle 173"/>
            <p:cNvSpPr/>
            <p:nvPr/>
          </p:nvSpPr>
          <p:spPr>
            <a:xfrm>
              <a:off x="1428750" y="0"/>
              <a:ext cx="1199452" cy="1466722"/>
            </a:xfrm>
            <a:prstGeom prst="roundRect">
              <a:avLst/>
            </a:prstGeom>
            <a:ln>
              <a:prstDash val="dashDot"/>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Oval 174"/>
            <p:cNvSpPr/>
            <p:nvPr/>
          </p:nvSpPr>
          <p:spPr>
            <a:xfrm>
              <a:off x="1600200" y="57150"/>
              <a:ext cx="876254" cy="80955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000" b="1">
                  <a:solidFill>
                    <a:srgbClr val="000000"/>
                  </a:solidFill>
                  <a:effectLst/>
                  <a:ea typeface="Calibri" panose="020F0502020204030204" pitchFamily="34" charset="0"/>
                  <a:cs typeface="B Nazanin" panose="00000400000000000000" pitchFamily="2" charset="-78"/>
                </a:rPr>
                <a:t>بازارثانویه</a:t>
              </a:r>
              <a:endParaRPr lang="en-US" sz="1100">
                <a:effectLst/>
                <a:ea typeface="Calibri" panose="020F0502020204030204" pitchFamily="34" charset="0"/>
                <a:cs typeface="Arial" panose="020B0604020202020204" pitchFamily="34" charset="0"/>
              </a:endParaRPr>
            </a:p>
          </p:txBody>
        </p:sp>
        <p:sp>
          <p:nvSpPr>
            <p:cNvPr id="176" name="Rounded Rectangle 175"/>
            <p:cNvSpPr/>
            <p:nvPr/>
          </p:nvSpPr>
          <p:spPr>
            <a:xfrm>
              <a:off x="1685925" y="952500"/>
              <a:ext cx="747355" cy="46668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b="1">
                  <a:solidFill>
                    <a:srgbClr val="000000"/>
                  </a:solidFill>
                  <a:effectLst/>
                  <a:ea typeface="Calibri" panose="020F0502020204030204" pitchFamily="34" charset="0"/>
                  <a:cs typeface="B Nazanin" panose="00000400000000000000" pitchFamily="2" charset="-78"/>
                </a:rPr>
                <a:t>بدهکاران</a:t>
              </a:r>
              <a:endParaRPr lang="en-US" sz="1100">
                <a:effectLst/>
                <a:ea typeface="Calibri" panose="020F0502020204030204" pitchFamily="34" charset="0"/>
                <a:cs typeface="Arial" panose="020B0604020202020204" pitchFamily="34" charset="0"/>
              </a:endParaRPr>
            </a:p>
          </p:txBody>
        </p:sp>
        <p:sp>
          <p:nvSpPr>
            <p:cNvPr id="177" name="Rounded Rectangle 176"/>
            <p:cNvSpPr/>
            <p:nvPr/>
          </p:nvSpPr>
          <p:spPr>
            <a:xfrm>
              <a:off x="2943225" y="1152525"/>
              <a:ext cx="2645788" cy="38477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200" b="1">
                  <a:solidFill>
                    <a:srgbClr val="000000"/>
                  </a:solidFill>
                  <a:effectLst/>
                  <a:ea typeface="Calibri" panose="020F0502020204030204" pitchFamily="34" charset="0"/>
                  <a:cs typeface="B Nazanin" panose="00000400000000000000" pitchFamily="2" charset="-78"/>
                </a:rPr>
                <a:t>واسط (ناشر/ امین/ وکیل)</a:t>
              </a:r>
              <a:endParaRPr lang="en-US" sz="1100">
                <a:effectLst/>
                <a:ea typeface="Calibri" panose="020F0502020204030204" pitchFamily="34" charset="0"/>
                <a:cs typeface="Arial" panose="020B0604020202020204" pitchFamily="34" charset="0"/>
              </a:endParaRPr>
            </a:p>
          </p:txBody>
        </p:sp>
        <p:cxnSp>
          <p:nvCxnSpPr>
            <p:cNvPr id="178" name="Straight Arrow Connector 177"/>
            <p:cNvCxnSpPr/>
            <p:nvPr/>
          </p:nvCxnSpPr>
          <p:spPr>
            <a:xfrm flipH="1" flipV="1">
              <a:off x="4162425" y="390525"/>
              <a:ext cx="13969" cy="761934"/>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0" y="0"/>
              <a:ext cx="1233740" cy="514305"/>
              <a:chOff x="0" y="-868401"/>
              <a:chExt cx="1233805" cy="514350"/>
            </a:xfrm>
          </p:grpSpPr>
          <p:sp>
            <p:nvSpPr>
              <p:cNvPr id="203" name="Rounded Rectangle 202"/>
              <p:cNvSpPr/>
              <p:nvPr/>
            </p:nvSpPr>
            <p:spPr>
              <a:xfrm>
                <a:off x="0" y="-868401"/>
                <a:ext cx="1233805" cy="51435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7000"/>
                  </a:lnSpc>
                  <a:spcAft>
                    <a:spcPts val="0"/>
                  </a:spcAft>
                </a:pPr>
                <a:r>
                  <a:rPr lang="fa-IR" sz="1000">
                    <a:effectLst/>
                    <a:ea typeface="Calibri" panose="020F0502020204030204" pitchFamily="34" charset="0"/>
                    <a:cs typeface="B Nazanin" panose="00000400000000000000" pitchFamily="2" charset="-78"/>
                  </a:rPr>
                  <a:t>معاملات</a:t>
                </a:r>
                <a:endParaRPr lang="en-US" sz="1100">
                  <a:effectLst/>
                  <a:ea typeface="Calibri" panose="020F0502020204030204" pitchFamily="34" charset="0"/>
                  <a:cs typeface="Arial" panose="020B0604020202020204" pitchFamily="34" charset="0"/>
                </a:endParaRPr>
              </a:p>
              <a:p>
                <a:pPr algn="r">
                  <a:lnSpc>
                    <a:spcPct val="107000"/>
                  </a:lnSpc>
                  <a:spcAft>
                    <a:spcPts val="0"/>
                  </a:spcAft>
                </a:pPr>
                <a:r>
                  <a:rPr lang="fa-IR" sz="1000">
                    <a:effectLst/>
                    <a:ea typeface="Calibri" panose="020F0502020204030204" pitchFamily="34" charset="0"/>
                    <a:cs typeface="B Nazanin" panose="00000400000000000000" pitchFamily="2" charset="-78"/>
                  </a:rPr>
                  <a:t>جریان وجوه</a:t>
                </a:r>
                <a:endParaRPr lang="en-US" sz="1100">
                  <a:effectLst/>
                  <a:ea typeface="Calibri" panose="020F0502020204030204" pitchFamily="34" charset="0"/>
                  <a:cs typeface="Arial" panose="020B0604020202020204" pitchFamily="34" charset="0"/>
                </a:endParaRPr>
              </a:p>
            </p:txBody>
          </p:sp>
          <p:cxnSp>
            <p:nvCxnSpPr>
              <p:cNvPr id="204" name="Straight Arrow Connector 203"/>
              <p:cNvCxnSpPr/>
              <p:nvPr/>
            </p:nvCxnSpPr>
            <p:spPr>
              <a:xfrm flipH="1" flipV="1">
                <a:off x="122974" y="-690822"/>
                <a:ext cx="473615" cy="1270"/>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205" name="Straight Arrow Connector 204"/>
              <p:cNvCxnSpPr/>
              <p:nvPr/>
            </p:nvCxnSpPr>
            <p:spPr>
              <a:xfrm flipH="1" flipV="1">
                <a:off x="123404" y="-481271"/>
                <a:ext cx="473615" cy="1270"/>
              </a:xfrm>
              <a:prstGeom prst="straightConnector1">
                <a:avLst/>
              </a:prstGeom>
              <a:ln w="19050">
                <a:prstDash val="sysDot"/>
                <a:tailEnd type="triangle"/>
              </a:ln>
            </p:spPr>
            <p:style>
              <a:lnRef idx="1">
                <a:schemeClr val="dk1"/>
              </a:lnRef>
              <a:fillRef idx="0">
                <a:schemeClr val="dk1"/>
              </a:fillRef>
              <a:effectRef idx="0">
                <a:schemeClr val="dk1"/>
              </a:effectRef>
              <a:fontRef idx="minor">
                <a:schemeClr val="tx1"/>
              </a:fontRef>
            </p:style>
          </p:cxnSp>
        </p:grpSp>
        <p:cxnSp>
          <p:nvCxnSpPr>
            <p:cNvPr id="180" name="Straight Arrow Connector 179"/>
            <p:cNvCxnSpPr/>
            <p:nvPr/>
          </p:nvCxnSpPr>
          <p:spPr>
            <a:xfrm flipH="1" flipV="1">
              <a:off x="3562350" y="390525"/>
              <a:ext cx="13969" cy="761934"/>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3409950" y="400050"/>
              <a:ext cx="11429" cy="7556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Oval 181"/>
            <p:cNvSpPr/>
            <p:nvPr/>
          </p:nvSpPr>
          <p:spPr>
            <a:xfrm>
              <a:off x="4562475" y="609600"/>
              <a:ext cx="402680" cy="344384"/>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a:solidFill>
                    <a:srgbClr val="000000"/>
                  </a:solidFill>
                  <a:effectLst/>
                  <a:ea typeface="Calibri" panose="020F0502020204030204" pitchFamily="34" charset="0"/>
                  <a:cs typeface="B Nazanin" panose="00000400000000000000" pitchFamily="2" charset="-78"/>
                </a:rPr>
                <a:t>۱</a:t>
              </a:r>
              <a:endParaRPr lang="en-US" sz="1100">
                <a:effectLst/>
                <a:ea typeface="Calibri" panose="020F0502020204030204" pitchFamily="34" charset="0"/>
                <a:cs typeface="Arial" panose="020B0604020202020204" pitchFamily="34" charset="0"/>
              </a:endParaRPr>
            </a:p>
          </p:txBody>
        </p:sp>
        <p:cxnSp>
          <p:nvCxnSpPr>
            <p:cNvPr id="183" name="Straight Arrow Connector 182"/>
            <p:cNvCxnSpPr/>
            <p:nvPr/>
          </p:nvCxnSpPr>
          <p:spPr>
            <a:xfrm>
              <a:off x="4171950" y="1533525"/>
              <a:ext cx="11429" cy="911463"/>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4" name="Oval 183"/>
            <p:cNvSpPr/>
            <p:nvPr/>
          </p:nvSpPr>
          <p:spPr>
            <a:xfrm>
              <a:off x="3343275" y="1781175"/>
              <a:ext cx="439387" cy="391886"/>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84455" algn="ctr" rtl="1">
                <a:lnSpc>
                  <a:spcPct val="107000"/>
                </a:lnSpc>
                <a:spcAft>
                  <a:spcPts val="800"/>
                </a:spcAft>
              </a:pPr>
              <a:r>
                <a:rPr lang="fa-IR" sz="1000">
                  <a:solidFill>
                    <a:srgbClr val="000000"/>
                  </a:solidFill>
                  <a:effectLst/>
                  <a:ea typeface="Calibri" panose="020F0502020204030204" pitchFamily="34" charset="0"/>
                  <a:cs typeface="B Nazanin" panose="00000400000000000000" pitchFamily="2" charset="-78"/>
                </a:rPr>
                <a:t>۱۳</a:t>
              </a:r>
              <a:endParaRPr lang="en-US" sz="1100">
                <a:effectLst/>
                <a:ea typeface="Calibri" panose="020F0502020204030204" pitchFamily="34" charset="0"/>
                <a:cs typeface="Arial" panose="020B0604020202020204" pitchFamily="34" charset="0"/>
              </a:endParaRPr>
            </a:p>
          </p:txBody>
        </p:sp>
        <p:sp>
          <p:nvSpPr>
            <p:cNvPr id="185" name="Oval 184"/>
            <p:cNvSpPr/>
            <p:nvPr/>
          </p:nvSpPr>
          <p:spPr>
            <a:xfrm>
              <a:off x="3305175" y="561975"/>
              <a:ext cx="439354" cy="37751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 indent="-84455" algn="ctr" rtl="1">
                <a:lnSpc>
                  <a:spcPct val="107000"/>
                </a:lnSpc>
                <a:spcAft>
                  <a:spcPts val="800"/>
                </a:spcAft>
              </a:pPr>
              <a:r>
                <a:rPr lang="fa-IR" sz="900" dirty="0" smtClean="0">
                  <a:solidFill>
                    <a:srgbClr val="000000"/>
                  </a:solidFill>
                  <a:effectLst/>
                  <a:ea typeface="Calibri" panose="020F0502020204030204" pitchFamily="34" charset="0"/>
                  <a:cs typeface="B Nazanin" panose="00000400000000000000" pitchFamily="2" charset="-78"/>
                </a:rPr>
                <a:t>۱۵</a:t>
              </a:r>
              <a:endParaRPr lang="en-US" sz="1100" dirty="0">
                <a:effectLst/>
                <a:ea typeface="Calibri" panose="020F0502020204030204" pitchFamily="34" charset="0"/>
                <a:cs typeface="Arial" panose="020B0604020202020204" pitchFamily="34" charset="0"/>
              </a:endParaRPr>
            </a:p>
          </p:txBody>
        </p:sp>
        <p:sp>
          <p:nvSpPr>
            <p:cNvPr id="186" name="Oval 185"/>
            <p:cNvSpPr/>
            <p:nvPr/>
          </p:nvSpPr>
          <p:spPr>
            <a:xfrm>
              <a:off x="4010025" y="1809750"/>
              <a:ext cx="403762" cy="368135"/>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1000">
                  <a:solidFill>
                    <a:srgbClr val="000000"/>
                  </a:solidFill>
                  <a:effectLst/>
                  <a:ea typeface="Calibri" panose="020F0502020204030204" pitchFamily="34" charset="0"/>
                  <a:cs typeface="B Nazanin" panose="00000400000000000000" pitchFamily="2" charset="-78"/>
                </a:rPr>
                <a:t>۳</a:t>
              </a:r>
              <a:endParaRPr lang="en-US" sz="1100">
                <a:effectLst/>
                <a:ea typeface="Calibri" panose="020F0502020204030204" pitchFamily="34" charset="0"/>
                <a:cs typeface="Arial" panose="020B0604020202020204" pitchFamily="34" charset="0"/>
              </a:endParaRPr>
            </a:p>
          </p:txBody>
        </p:sp>
        <p:sp>
          <p:nvSpPr>
            <p:cNvPr id="187" name="Oval 186"/>
            <p:cNvSpPr/>
            <p:nvPr/>
          </p:nvSpPr>
          <p:spPr>
            <a:xfrm>
              <a:off x="4686300" y="1809750"/>
              <a:ext cx="355179" cy="320164"/>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1000">
                  <a:solidFill>
                    <a:srgbClr val="000000"/>
                  </a:solidFill>
                  <a:effectLst/>
                  <a:ea typeface="Calibri" panose="020F0502020204030204" pitchFamily="34" charset="0"/>
                  <a:cs typeface="B Nazanin" panose="00000400000000000000" pitchFamily="2" charset="-78"/>
                </a:rPr>
                <a:t>۲</a:t>
              </a:r>
              <a:endParaRPr lang="en-US" sz="1100">
                <a:effectLst/>
                <a:ea typeface="Calibri" panose="020F0502020204030204" pitchFamily="34" charset="0"/>
                <a:cs typeface="Arial" panose="020B0604020202020204" pitchFamily="34" charset="0"/>
              </a:endParaRPr>
            </a:p>
          </p:txBody>
        </p:sp>
        <p:cxnSp>
          <p:nvCxnSpPr>
            <p:cNvPr id="188" name="Straight Arrow Connector 187"/>
            <p:cNvCxnSpPr/>
            <p:nvPr/>
          </p:nvCxnSpPr>
          <p:spPr>
            <a:xfrm flipH="1" flipV="1">
              <a:off x="2438400" y="2809875"/>
              <a:ext cx="7885" cy="9232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5038725" y="3057525"/>
              <a:ext cx="415290" cy="391160"/>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900">
                  <a:solidFill>
                    <a:srgbClr val="000000"/>
                  </a:solidFill>
                  <a:effectLst/>
                  <a:ea typeface="Calibri" panose="020F0502020204030204" pitchFamily="34" charset="0"/>
                  <a:cs typeface="B Nazanin" panose="00000400000000000000" pitchFamily="2" charset="-78"/>
                </a:rPr>
                <a:t>۴</a:t>
              </a:r>
              <a:endParaRPr lang="en-US" sz="1100">
                <a:effectLst/>
                <a:ea typeface="Calibri" panose="020F0502020204030204" pitchFamily="34" charset="0"/>
                <a:cs typeface="Arial" panose="020B0604020202020204" pitchFamily="34" charset="0"/>
              </a:endParaRPr>
            </a:p>
          </p:txBody>
        </p:sp>
        <p:cxnSp>
          <p:nvCxnSpPr>
            <p:cNvPr id="190" name="Straight Arrow Connector 189"/>
            <p:cNvCxnSpPr/>
            <p:nvPr/>
          </p:nvCxnSpPr>
          <p:spPr>
            <a:xfrm flipH="1" flipV="1">
              <a:off x="4762500" y="2828925"/>
              <a:ext cx="13968" cy="89168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4562475" y="3057525"/>
              <a:ext cx="402590" cy="391160"/>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1000">
                  <a:solidFill>
                    <a:srgbClr val="000000"/>
                  </a:solidFill>
                  <a:effectLst/>
                  <a:ea typeface="Calibri" panose="020F0502020204030204" pitchFamily="34" charset="0"/>
                  <a:cs typeface="B Nazanin" panose="00000400000000000000" pitchFamily="2" charset="-78"/>
                </a:rPr>
                <a:t>۵</a:t>
              </a:r>
              <a:endParaRPr lang="en-US" sz="1100">
                <a:effectLst/>
                <a:ea typeface="Calibri" panose="020F0502020204030204" pitchFamily="34" charset="0"/>
                <a:cs typeface="Arial" panose="020B0604020202020204" pitchFamily="34" charset="0"/>
              </a:endParaRPr>
            </a:p>
          </p:txBody>
        </p:sp>
        <p:sp>
          <p:nvSpPr>
            <p:cNvPr id="192" name="Rounded Rectangle 191"/>
            <p:cNvSpPr/>
            <p:nvPr/>
          </p:nvSpPr>
          <p:spPr>
            <a:xfrm>
              <a:off x="561975" y="3762375"/>
              <a:ext cx="1137920" cy="115190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b="1">
                  <a:solidFill>
                    <a:srgbClr val="000000"/>
                  </a:solidFill>
                  <a:effectLst/>
                  <a:ea typeface="Calibri" panose="020F0502020204030204" pitchFamily="34" charset="0"/>
                  <a:cs typeface="B Nazanin" panose="00000400000000000000" pitchFamily="2" charset="-78"/>
                </a:rPr>
                <a:t>واحدهای صنعتی (خریدار تجهیزات)</a:t>
              </a:r>
              <a:endParaRPr lang="en-US" sz="1100">
                <a:effectLst/>
                <a:ea typeface="Calibri" panose="020F0502020204030204" pitchFamily="34" charset="0"/>
                <a:cs typeface="Arial" panose="020B0604020202020204" pitchFamily="34" charset="0"/>
              </a:endParaRPr>
            </a:p>
            <a:p>
              <a:pPr algn="ctr" rtl="1">
                <a:lnSpc>
                  <a:spcPct val="107000"/>
                </a:lnSpc>
                <a:spcAft>
                  <a:spcPts val="800"/>
                </a:spcAft>
              </a:pPr>
              <a:r>
                <a:rPr lang="en-US" sz="1100" b="1">
                  <a:solidFill>
                    <a:srgbClr val="000000"/>
                  </a:solidFill>
                  <a:effectLst/>
                  <a:ea typeface="Calibri" panose="020F0502020204030204" pitchFamily="34" charset="0"/>
                  <a:cs typeface="B Nazanin" panose="00000400000000000000" pitchFamily="2" charset="-78"/>
                </a:rPr>
                <a:t> </a:t>
              </a:r>
              <a:endParaRPr lang="en-US" sz="1100">
                <a:effectLst/>
                <a:ea typeface="Calibri" panose="020F0502020204030204" pitchFamily="34" charset="0"/>
                <a:cs typeface="Arial" panose="020B0604020202020204" pitchFamily="34" charset="0"/>
              </a:endParaRPr>
            </a:p>
          </p:txBody>
        </p:sp>
        <p:sp>
          <p:nvSpPr>
            <p:cNvPr id="193" name="Rounded Rectangle 192"/>
            <p:cNvSpPr/>
            <p:nvPr/>
          </p:nvSpPr>
          <p:spPr>
            <a:xfrm>
              <a:off x="1981200" y="3743325"/>
              <a:ext cx="1024890" cy="116378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b="1">
                  <a:solidFill>
                    <a:srgbClr val="000000"/>
                  </a:solidFill>
                  <a:effectLst/>
                  <a:ea typeface="Calibri" panose="020F0502020204030204" pitchFamily="34" charset="0"/>
                  <a:cs typeface="B Nazanin" panose="00000400000000000000" pitchFamily="2" charset="-78"/>
                </a:rPr>
                <a:t>واحدهای صنعتی (فروشنده دین)</a:t>
              </a:r>
              <a:endParaRPr lang="en-US" sz="1100">
                <a:effectLst/>
                <a:ea typeface="Calibri" panose="020F0502020204030204" pitchFamily="34" charset="0"/>
                <a:cs typeface="Arial" panose="020B0604020202020204" pitchFamily="34" charset="0"/>
              </a:endParaRPr>
            </a:p>
            <a:p>
              <a:pPr algn="ctr" rtl="1">
                <a:lnSpc>
                  <a:spcPct val="107000"/>
                </a:lnSpc>
                <a:spcAft>
                  <a:spcPts val="800"/>
                </a:spcAft>
              </a:pPr>
              <a:r>
                <a:rPr lang="en-US" sz="1100" b="1">
                  <a:solidFill>
                    <a:srgbClr val="000000"/>
                  </a:solidFill>
                  <a:effectLst/>
                  <a:ea typeface="Calibri" panose="020F0502020204030204" pitchFamily="34" charset="0"/>
                  <a:cs typeface="B Nazanin" panose="00000400000000000000" pitchFamily="2" charset="-78"/>
                </a:rPr>
                <a:t> </a:t>
              </a:r>
              <a:endParaRPr lang="en-US" sz="1100">
                <a:effectLst/>
                <a:ea typeface="Calibri" panose="020F0502020204030204" pitchFamily="34" charset="0"/>
                <a:cs typeface="Arial" panose="020B0604020202020204" pitchFamily="34" charset="0"/>
              </a:endParaRPr>
            </a:p>
          </p:txBody>
        </p:sp>
        <p:sp>
          <p:nvSpPr>
            <p:cNvPr id="194" name="Rounded Rectangle 193"/>
            <p:cNvSpPr/>
            <p:nvPr/>
          </p:nvSpPr>
          <p:spPr>
            <a:xfrm>
              <a:off x="3267075" y="3733800"/>
              <a:ext cx="989965" cy="11756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b="1">
                  <a:solidFill>
                    <a:srgbClr val="000000"/>
                  </a:solidFill>
                  <a:effectLst/>
                  <a:ea typeface="Calibri" panose="020F0502020204030204" pitchFamily="34" charset="0"/>
                  <a:cs typeface="B Nazanin" panose="00000400000000000000" pitchFamily="2" charset="-78"/>
                </a:rPr>
                <a:t>واحدهای صنعتی (فروشنده/ مستاجر)</a:t>
              </a:r>
              <a:endParaRPr lang="en-US" sz="1100">
                <a:effectLst/>
                <a:ea typeface="Calibri" panose="020F0502020204030204" pitchFamily="34" charset="0"/>
                <a:cs typeface="Arial" panose="020B0604020202020204" pitchFamily="34" charset="0"/>
              </a:endParaRPr>
            </a:p>
            <a:p>
              <a:pPr algn="ctr" rtl="1">
                <a:lnSpc>
                  <a:spcPct val="107000"/>
                </a:lnSpc>
                <a:spcAft>
                  <a:spcPts val="800"/>
                </a:spcAft>
              </a:pPr>
              <a:r>
                <a:rPr lang="en-US" sz="1100" b="1">
                  <a:solidFill>
                    <a:srgbClr val="000000"/>
                  </a:solidFill>
                  <a:effectLst/>
                  <a:ea typeface="Calibri" panose="020F0502020204030204" pitchFamily="34" charset="0"/>
                  <a:cs typeface="B Nazanin" panose="00000400000000000000" pitchFamily="2" charset="-78"/>
                </a:rPr>
                <a:t> </a:t>
              </a:r>
              <a:endParaRPr lang="en-US" sz="1100">
                <a:effectLst/>
                <a:ea typeface="Calibri" panose="020F0502020204030204" pitchFamily="34" charset="0"/>
                <a:cs typeface="Arial" panose="020B0604020202020204" pitchFamily="34" charset="0"/>
              </a:endParaRPr>
            </a:p>
          </p:txBody>
        </p:sp>
        <p:sp>
          <p:nvSpPr>
            <p:cNvPr id="195" name="Oval 194"/>
            <p:cNvSpPr/>
            <p:nvPr/>
          </p:nvSpPr>
          <p:spPr>
            <a:xfrm>
              <a:off x="648609" y="3076575"/>
              <a:ext cx="493508" cy="395086"/>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84455" algn="ctr" rtl="1">
                <a:lnSpc>
                  <a:spcPct val="107000"/>
                </a:lnSpc>
                <a:spcAft>
                  <a:spcPts val="800"/>
                </a:spcAft>
              </a:pPr>
              <a:r>
                <a:rPr lang="fa-IR" sz="1000" dirty="0">
                  <a:solidFill>
                    <a:srgbClr val="000000"/>
                  </a:solidFill>
                  <a:effectLst/>
                  <a:ea typeface="Calibri" panose="020F0502020204030204" pitchFamily="34" charset="0"/>
                  <a:cs typeface="B Nazanin" panose="00000400000000000000" pitchFamily="2" charset="-78"/>
                </a:rPr>
                <a:t>۱۲</a:t>
              </a:r>
              <a:r>
                <a:rPr lang="en-US" sz="1000" dirty="0">
                  <a:solidFill>
                    <a:srgbClr val="000000"/>
                  </a:solidFill>
                  <a:effectLst/>
                  <a:ea typeface="Calibri" panose="020F0502020204030204" pitchFamily="34" charset="0"/>
                  <a:cs typeface="B Nazanin" panose="00000400000000000000" pitchFamily="2" charset="-78"/>
                </a:rPr>
                <a:t> </a:t>
              </a:r>
              <a:endParaRPr lang="en-US" sz="1100" dirty="0">
                <a:effectLst/>
                <a:ea typeface="Calibri" panose="020F0502020204030204" pitchFamily="34" charset="0"/>
                <a:cs typeface="Arial" panose="020B0604020202020204" pitchFamily="34" charset="0"/>
              </a:endParaRPr>
            </a:p>
          </p:txBody>
        </p:sp>
        <p:sp>
          <p:nvSpPr>
            <p:cNvPr id="196" name="Oval 195"/>
            <p:cNvSpPr/>
            <p:nvPr/>
          </p:nvSpPr>
          <p:spPr>
            <a:xfrm>
              <a:off x="1219200" y="3086100"/>
              <a:ext cx="466724" cy="391160"/>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84455" algn="ctr" rtl="1">
                <a:lnSpc>
                  <a:spcPct val="107000"/>
                </a:lnSpc>
                <a:spcAft>
                  <a:spcPts val="800"/>
                </a:spcAft>
              </a:pPr>
              <a:r>
                <a:rPr lang="fa-IR" sz="1000" dirty="0">
                  <a:solidFill>
                    <a:srgbClr val="000000"/>
                  </a:solidFill>
                  <a:effectLst/>
                  <a:ea typeface="Calibri" panose="020F0502020204030204" pitchFamily="34" charset="0"/>
                  <a:cs typeface="B Nazanin" panose="00000400000000000000" pitchFamily="2" charset="-78"/>
                </a:rPr>
                <a:t>۱۰</a:t>
              </a:r>
              <a:endParaRPr lang="en-US" sz="1100" dirty="0">
                <a:effectLst/>
                <a:ea typeface="Calibri" panose="020F0502020204030204" pitchFamily="34" charset="0"/>
                <a:cs typeface="Arial" panose="020B0604020202020204" pitchFamily="34" charset="0"/>
              </a:endParaRPr>
            </a:p>
          </p:txBody>
        </p:sp>
        <p:sp>
          <p:nvSpPr>
            <p:cNvPr id="197" name="Oval 196"/>
            <p:cNvSpPr/>
            <p:nvPr/>
          </p:nvSpPr>
          <p:spPr>
            <a:xfrm>
              <a:off x="3381375" y="3076575"/>
              <a:ext cx="403761" cy="364235"/>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1000" dirty="0" smtClean="0">
                  <a:solidFill>
                    <a:srgbClr val="000000"/>
                  </a:solidFill>
                  <a:effectLst/>
                  <a:ea typeface="Calibri" panose="020F0502020204030204" pitchFamily="34" charset="0"/>
                  <a:cs typeface="B Nazanin" panose="00000400000000000000" pitchFamily="2" charset="-78"/>
                </a:rPr>
                <a:t>۷</a:t>
              </a:r>
              <a:endParaRPr lang="en-US" sz="1100" dirty="0">
                <a:effectLst/>
                <a:ea typeface="Calibri" panose="020F0502020204030204" pitchFamily="34" charset="0"/>
                <a:cs typeface="Arial" panose="020B0604020202020204" pitchFamily="34" charset="0"/>
              </a:endParaRPr>
            </a:p>
          </p:txBody>
        </p:sp>
        <p:sp>
          <p:nvSpPr>
            <p:cNvPr id="198" name="Rounded Rectangle 197"/>
            <p:cNvSpPr/>
            <p:nvPr/>
          </p:nvSpPr>
          <p:spPr>
            <a:xfrm>
              <a:off x="4476750" y="3743325"/>
              <a:ext cx="1051560" cy="115190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b="1">
                  <a:solidFill>
                    <a:srgbClr val="000000"/>
                  </a:solidFill>
                  <a:effectLst/>
                  <a:ea typeface="Calibri" panose="020F0502020204030204" pitchFamily="34" charset="0"/>
                  <a:cs typeface="B Nazanin" panose="00000400000000000000" pitchFamily="2" charset="-78"/>
                </a:rPr>
                <a:t>واحدهای صنعتی (جاعل - عامل)</a:t>
              </a:r>
              <a:endParaRPr lang="en-US" sz="1100">
                <a:effectLst/>
                <a:ea typeface="Calibri" panose="020F0502020204030204" pitchFamily="34" charset="0"/>
                <a:cs typeface="Arial" panose="020B0604020202020204" pitchFamily="34" charset="0"/>
              </a:endParaRPr>
            </a:p>
          </p:txBody>
        </p:sp>
        <p:cxnSp>
          <p:nvCxnSpPr>
            <p:cNvPr id="199" name="Straight Arrow Connector 198"/>
            <p:cNvCxnSpPr/>
            <p:nvPr/>
          </p:nvCxnSpPr>
          <p:spPr>
            <a:xfrm>
              <a:off x="4076700" y="2828925"/>
              <a:ext cx="11430" cy="914374"/>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0" name="Oval 199"/>
            <p:cNvSpPr/>
            <p:nvPr/>
          </p:nvSpPr>
          <p:spPr>
            <a:xfrm>
              <a:off x="3848100" y="3076575"/>
              <a:ext cx="403762" cy="367352"/>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1000">
                  <a:solidFill>
                    <a:srgbClr val="000000"/>
                  </a:solidFill>
                  <a:effectLst/>
                  <a:ea typeface="Calibri" panose="020F0502020204030204" pitchFamily="34" charset="0"/>
                  <a:cs typeface="B Nazanin" panose="00000400000000000000" pitchFamily="2" charset="-78"/>
                </a:rPr>
                <a:t>۶</a:t>
              </a:r>
              <a:endParaRPr lang="en-US" sz="1100">
                <a:effectLst/>
                <a:ea typeface="Calibri" panose="020F0502020204030204" pitchFamily="34" charset="0"/>
                <a:cs typeface="Arial" panose="020B0604020202020204" pitchFamily="34" charset="0"/>
              </a:endParaRPr>
            </a:p>
          </p:txBody>
        </p:sp>
        <p:sp>
          <p:nvSpPr>
            <p:cNvPr id="201" name="Oval 200"/>
            <p:cNvSpPr/>
            <p:nvPr/>
          </p:nvSpPr>
          <p:spPr>
            <a:xfrm>
              <a:off x="2371725" y="3114675"/>
              <a:ext cx="379746" cy="358140"/>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1000" dirty="0" smtClean="0">
                  <a:solidFill>
                    <a:srgbClr val="000000"/>
                  </a:solidFill>
                  <a:effectLst/>
                  <a:ea typeface="Calibri" panose="020F0502020204030204" pitchFamily="34" charset="0"/>
                  <a:cs typeface="B Nazanin" panose="00000400000000000000" pitchFamily="2" charset="-78"/>
                </a:rPr>
                <a:t>۸</a:t>
              </a:r>
              <a:endParaRPr lang="en-US" sz="1100" dirty="0">
                <a:effectLst/>
                <a:ea typeface="Calibri" panose="020F0502020204030204" pitchFamily="34" charset="0"/>
                <a:cs typeface="Arial" panose="020B0604020202020204" pitchFamily="34" charset="0"/>
              </a:endParaRPr>
            </a:p>
          </p:txBody>
        </p:sp>
        <p:sp>
          <p:nvSpPr>
            <p:cNvPr id="202" name="Oval 201"/>
            <p:cNvSpPr/>
            <p:nvPr/>
          </p:nvSpPr>
          <p:spPr>
            <a:xfrm>
              <a:off x="457200" y="1733550"/>
              <a:ext cx="415636" cy="355600"/>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 indent="-84455" algn="ctr" rtl="1">
                <a:lnSpc>
                  <a:spcPct val="107000"/>
                </a:lnSpc>
                <a:spcAft>
                  <a:spcPts val="800"/>
                </a:spcAft>
              </a:pPr>
              <a:r>
                <a:rPr lang="fa-IR" sz="900" dirty="0" smtClean="0">
                  <a:solidFill>
                    <a:srgbClr val="000000"/>
                  </a:solidFill>
                  <a:effectLst/>
                  <a:ea typeface="Calibri" panose="020F0502020204030204" pitchFamily="34" charset="0"/>
                  <a:cs typeface="B Nazanin" panose="00000400000000000000" pitchFamily="2" charset="-78"/>
                </a:rPr>
                <a:t>۱۱</a:t>
              </a:r>
              <a:endParaRPr lang="en-US" sz="1100" dirty="0">
                <a:effectLst/>
                <a:ea typeface="Calibri" panose="020F0502020204030204" pitchFamily="34" charset="0"/>
                <a:cs typeface="Arial" panose="020B0604020202020204" pitchFamily="34" charset="0"/>
              </a:endParaRPr>
            </a:p>
          </p:txBody>
        </p:sp>
      </p:grpSp>
      <p:grpSp>
        <p:nvGrpSpPr>
          <p:cNvPr id="206" name="Group 205"/>
          <p:cNvGrpSpPr/>
          <p:nvPr/>
        </p:nvGrpSpPr>
        <p:grpSpPr>
          <a:xfrm>
            <a:off x="4769996" y="1641847"/>
            <a:ext cx="2484120" cy="1506220"/>
            <a:chOff x="1487268" y="-1015634"/>
            <a:chExt cx="2484566" cy="1506699"/>
          </a:xfrm>
        </p:grpSpPr>
        <p:sp>
          <p:nvSpPr>
            <p:cNvPr id="207" name="Oval 206"/>
            <p:cNvSpPr/>
            <p:nvPr/>
          </p:nvSpPr>
          <p:spPr>
            <a:xfrm>
              <a:off x="1487268" y="146680"/>
              <a:ext cx="332245" cy="344385"/>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1000" dirty="0" smtClean="0">
                  <a:solidFill>
                    <a:srgbClr val="000000"/>
                  </a:solidFill>
                  <a:effectLst/>
                  <a:ea typeface="Calibri" panose="020F0502020204030204" pitchFamily="34" charset="0"/>
                  <a:cs typeface="B Nazanin" panose="00000400000000000000" pitchFamily="2" charset="-78"/>
                </a:rPr>
                <a:t>۹</a:t>
              </a:r>
              <a:endParaRPr lang="en-US" sz="1100" dirty="0">
                <a:effectLst/>
                <a:ea typeface="Calibri" panose="020F0502020204030204" pitchFamily="34" charset="0"/>
                <a:cs typeface="Arial" panose="020B0604020202020204" pitchFamily="34" charset="0"/>
              </a:endParaRPr>
            </a:p>
          </p:txBody>
        </p:sp>
        <p:sp>
          <p:nvSpPr>
            <p:cNvPr id="208" name="Oval 207"/>
            <p:cNvSpPr/>
            <p:nvPr/>
          </p:nvSpPr>
          <p:spPr>
            <a:xfrm>
              <a:off x="3496821" y="-1015634"/>
              <a:ext cx="475013" cy="403761"/>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 indent="-84455" algn="ctr" rtl="1">
                <a:lnSpc>
                  <a:spcPct val="107000"/>
                </a:lnSpc>
                <a:spcAft>
                  <a:spcPts val="800"/>
                </a:spcAft>
              </a:pPr>
              <a:r>
                <a:rPr lang="fa-IR" sz="1000">
                  <a:solidFill>
                    <a:srgbClr val="000000"/>
                  </a:solidFill>
                  <a:effectLst/>
                  <a:ea typeface="Calibri" panose="020F0502020204030204" pitchFamily="34" charset="0"/>
                  <a:cs typeface="B Nazanin" panose="00000400000000000000" pitchFamily="2" charset="-78"/>
                </a:rPr>
                <a:t>۱۴</a:t>
              </a:r>
              <a:r>
                <a:rPr lang="en-US" sz="1000">
                  <a:solidFill>
                    <a:srgbClr val="000000"/>
                  </a:solidFill>
                  <a:effectLst/>
                  <a:ea typeface="Calibri" panose="020F0502020204030204" pitchFamily="34" charset="0"/>
                  <a:cs typeface="B Nazanin" panose="00000400000000000000" pitchFamily="2" charset="-78"/>
                </a:rPr>
                <a:t> </a:t>
              </a:r>
              <a:endParaRPr lang="en-US" sz="1100">
                <a:effectLst/>
                <a:ea typeface="Calibri" panose="020F0502020204030204" pitchFamily="34" charset="0"/>
                <a:cs typeface="Arial" panose="020B0604020202020204" pitchFamily="34" charset="0"/>
              </a:endParaRPr>
            </a:p>
          </p:txBody>
        </p:sp>
      </p:grpSp>
      <p:sp>
        <p:nvSpPr>
          <p:cNvPr id="137" name="Rectangle 255"/>
          <p:cNvSpPr>
            <a:spLocks noChangeArrowheads="1"/>
          </p:cNvSpPr>
          <p:nvPr/>
        </p:nvSpPr>
        <p:spPr bwMode="auto">
          <a:xfrm>
            <a:off x="2036956" y="-9292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8" name="Rectangle 265"/>
          <p:cNvSpPr>
            <a:spLocks noChangeArrowheads="1"/>
          </p:cNvSpPr>
          <p:nvPr/>
        </p:nvSpPr>
        <p:spPr bwMode="auto">
          <a:xfrm>
            <a:off x="2036956" y="-47206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9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B Nazanin" panose="00000400000000000000" pitchFamily="2" charset="-78"/>
              </a:rPr>
              <a:t>۱۵</a:t>
            </a:r>
            <a:endParaRPr kumimoji="0" lang="fa-IR"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39" name="Rectangle 274"/>
          <p:cNvSpPr>
            <a:spLocks noChangeArrowheads="1"/>
          </p:cNvSpPr>
          <p:nvPr/>
        </p:nvSpPr>
        <p:spPr bwMode="auto">
          <a:xfrm>
            <a:off x="2036956" y="-46254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B Nazanin" panose="00000400000000000000" pitchFamily="2" charset="-78"/>
              </a:rPr>
              <a:t>۱۲</a:t>
            </a:r>
            <a:endParaRPr kumimoji="0" lang="fa-IR"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40" name="Rectangle 281"/>
          <p:cNvSpPr>
            <a:spLocks noChangeArrowheads="1"/>
          </p:cNvSpPr>
          <p:nvPr/>
        </p:nvSpPr>
        <p:spPr bwMode="auto">
          <a:xfrm>
            <a:off x="2036956" y="-45301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9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B Nazanin" panose="00000400000000000000" pitchFamily="2" charset="-78"/>
              </a:rPr>
              <a:t>۱۱</a:t>
            </a:r>
            <a:endParaRPr kumimoji="0" lang="fa-IR"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41" name="Rectangle 284"/>
          <p:cNvSpPr>
            <a:spLocks noChangeArrowheads="1"/>
          </p:cNvSpPr>
          <p:nvPr/>
        </p:nvSpPr>
        <p:spPr bwMode="auto">
          <a:xfrm>
            <a:off x="2036956" y="-44349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B Nazanin" panose="00000400000000000000" pitchFamily="2" charset="-78"/>
              </a:rPr>
              <a:t>۱۴</a:t>
            </a:r>
            <a:endParaRPr kumimoji="0" lang="fa-IR"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42" name="Rectangle 286"/>
          <p:cNvSpPr>
            <a:spLocks noChangeArrowheads="1"/>
          </p:cNvSpPr>
          <p:nvPr/>
        </p:nvSpPr>
        <p:spPr bwMode="auto">
          <a:xfrm>
            <a:off x="2036956" y="-4339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rPr>
              <a:t/>
            </a:r>
            <a:br>
              <a:rPr kumimoji="0" lang="en-US" altLang="en-US" sz="900" b="0" i="0" u="none" strike="noStrike" cap="none" normalizeH="0" baseline="0" smtClean="0">
                <a:ln>
                  <a:noFill/>
                </a:ln>
                <a:solidFill>
                  <a:schemeClr val="tx1"/>
                </a:solidFill>
                <a:effectLs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 name="Rectangle 287"/>
          <p:cNvSpPr>
            <a:spLocks noChangeArrowheads="1"/>
          </p:cNvSpPr>
          <p:nvPr/>
        </p:nvSpPr>
        <p:spPr bwMode="auto">
          <a:xfrm>
            <a:off x="2036956" y="-4339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r>
            <a:br>
              <a:rPr kumimoji="0" lang="ar-SA"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r>
              <a:rPr kumimoji="0" lang="ar-SA"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r>
            <a:br>
              <a:rPr kumimoji="0" lang="ar-SA"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b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45" name="Rectangle 288"/>
          <p:cNvSpPr>
            <a:spLocks noChangeArrowheads="1"/>
          </p:cNvSpPr>
          <p:nvPr/>
        </p:nvSpPr>
        <p:spPr bwMode="auto">
          <a:xfrm>
            <a:off x="2036956" y="-4339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66750" algn="l"/>
              </a:tabLst>
              <a:defRPr>
                <a:solidFill>
                  <a:schemeClr val="tx1"/>
                </a:solidFill>
                <a:latin typeface="Arial" panose="020B0604020202020204" pitchFamily="34" charset="0"/>
              </a:defRPr>
            </a:lvl1pPr>
            <a:lvl2pPr eaLnBrk="0" fontAlgn="base" hangingPunct="0">
              <a:spcBef>
                <a:spcPct val="0"/>
              </a:spcBef>
              <a:spcAft>
                <a:spcPct val="0"/>
              </a:spcAft>
              <a:tabLst>
                <a:tab pos="666750" algn="l"/>
              </a:tabLst>
              <a:defRPr>
                <a:solidFill>
                  <a:schemeClr val="tx1"/>
                </a:solidFill>
                <a:latin typeface="Arial" panose="020B0604020202020204" pitchFamily="34" charset="0"/>
              </a:defRPr>
            </a:lvl2pPr>
            <a:lvl3pPr eaLnBrk="0" fontAlgn="base" hangingPunct="0">
              <a:spcBef>
                <a:spcPct val="0"/>
              </a:spcBef>
              <a:spcAft>
                <a:spcPct val="0"/>
              </a:spcAft>
              <a:tabLst>
                <a:tab pos="666750" algn="l"/>
              </a:tabLst>
              <a:defRPr>
                <a:solidFill>
                  <a:schemeClr val="tx1"/>
                </a:solidFill>
                <a:latin typeface="Arial" panose="020B0604020202020204" pitchFamily="34" charset="0"/>
              </a:defRPr>
            </a:lvl3pPr>
            <a:lvl4pPr eaLnBrk="0" fontAlgn="base" hangingPunct="0">
              <a:spcBef>
                <a:spcPct val="0"/>
              </a:spcBef>
              <a:spcAft>
                <a:spcPct val="0"/>
              </a:spcAft>
              <a:tabLst>
                <a:tab pos="666750" algn="l"/>
              </a:tabLst>
              <a:defRPr>
                <a:solidFill>
                  <a:schemeClr val="tx1"/>
                </a:solidFill>
                <a:latin typeface="Arial" panose="020B0604020202020204" pitchFamily="34" charset="0"/>
              </a:defRPr>
            </a:lvl4pPr>
            <a:lvl5pPr eaLnBrk="0" fontAlgn="base" hangingPunct="0">
              <a:spcBef>
                <a:spcPct val="0"/>
              </a:spcBef>
              <a:spcAft>
                <a:spcPct val="0"/>
              </a:spcAft>
              <a:tabLst>
                <a:tab pos="666750" algn="l"/>
              </a:tabLst>
              <a:defRPr>
                <a:solidFill>
                  <a:schemeClr val="tx1"/>
                </a:solidFill>
                <a:latin typeface="Arial" panose="020B0604020202020204" pitchFamily="34" charset="0"/>
              </a:defRPr>
            </a:lvl5pPr>
            <a:lvl6pPr eaLnBrk="0" fontAlgn="base" hangingPunct="0">
              <a:spcBef>
                <a:spcPct val="0"/>
              </a:spcBef>
              <a:spcAft>
                <a:spcPct val="0"/>
              </a:spcAft>
              <a:tabLst>
                <a:tab pos="666750" algn="l"/>
              </a:tabLst>
              <a:defRPr>
                <a:solidFill>
                  <a:schemeClr val="tx1"/>
                </a:solidFill>
                <a:latin typeface="Arial" panose="020B0604020202020204" pitchFamily="34" charset="0"/>
              </a:defRPr>
            </a:lvl6pPr>
            <a:lvl7pPr eaLnBrk="0" fontAlgn="base" hangingPunct="0">
              <a:spcBef>
                <a:spcPct val="0"/>
              </a:spcBef>
              <a:spcAft>
                <a:spcPct val="0"/>
              </a:spcAft>
              <a:tabLst>
                <a:tab pos="666750" algn="l"/>
              </a:tabLst>
              <a:defRPr>
                <a:solidFill>
                  <a:schemeClr val="tx1"/>
                </a:solidFill>
                <a:latin typeface="Arial" panose="020B0604020202020204" pitchFamily="34" charset="0"/>
              </a:defRPr>
            </a:lvl7pPr>
            <a:lvl8pPr eaLnBrk="0" fontAlgn="base" hangingPunct="0">
              <a:spcBef>
                <a:spcPct val="0"/>
              </a:spcBef>
              <a:spcAft>
                <a:spcPct val="0"/>
              </a:spcAft>
              <a:tabLst>
                <a:tab pos="666750" algn="l"/>
              </a:tabLst>
              <a:defRPr>
                <a:solidFill>
                  <a:schemeClr val="tx1"/>
                </a:solidFill>
                <a:latin typeface="Arial" panose="020B0604020202020204" pitchFamily="34" charset="0"/>
              </a:defRPr>
            </a:lvl8pPr>
            <a:lvl9pPr eaLnBrk="0" fontAlgn="base" hangingPunct="0">
              <a:spcBef>
                <a:spcPct val="0"/>
              </a:spcBef>
              <a:spcAft>
                <a:spcPct val="0"/>
              </a:spcAft>
              <a:tabLst>
                <a:tab pos="666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66750"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666750" algn="l"/>
              </a:tabLst>
            </a:pPr>
            <a:r>
              <a:rPr kumimoji="0" lang="ar-SA"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656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48990" y="3944357"/>
            <a:ext cx="10515600" cy="2467595"/>
          </a:xfrm>
        </p:spPr>
        <p:txBody>
          <a:bodyPr>
            <a:normAutofit/>
          </a:bodyPr>
          <a:lstStyle/>
          <a:p>
            <a:pPr marL="0" indent="0" algn="just" rtl="1">
              <a:buNone/>
            </a:pPr>
            <a:r>
              <a:rPr lang="fa-IR" dirty="0">
                <a:latin typeface="Calibri" panose="020F0502020204030204" pitchFamily="34" charset="0"/>
                <a:cs typeface="B Nazanin" panose="00000400000000000000" pitchFamily="2" charset="-78"/>
              </a:rPr>
              <a:t>به عبارتی نهاد مدیریت دارایی، با استفاده از تخصص، دانش و اشراف اطلاعاتی به واحدهای تامین مالی شوند، </a:t>
            </a:r>
            <a:r>
              <a:rPr lang="fa-IR" b="1" dirty="0">
                <a:solidFill>
                  <a:srgbClr val="00B050"/>
                </a:solidFill>
                <a:latin typeface="Calibri" panose="020F0502020204030204" pitchFamily="34" charset="0"/>
                <a:cs typeface="B Nazanin" panose="00000400000000000000" pitchFamily="2" charset="-78"/>
              </a:rPr>
              <a:t>ظرفیت‌ها</a:t>
            </a:r>
            <a:r>
              <a:rPr lang="fa-IR" dirty="0">
                <a:latin typeface="Calibri" panose="020F0502020204030204" pitchFamily="34" charset="0"/>
                <a:cs typeface="B Nazanin" panose="00000400000000000000" pitchFamily="2" charset="-78"/>
              </a:rPr>
              <a:t> و </a:t>
            </a:r>
            <a:r>
              <a:rPr lang="fa-IR" b="1" dirty="0">
                <a:solidFill>
                  <a:srgbClr val="00B050"/>
                </a:solidFill>
                <a:latin typeface="Calibri" panose="020F0502020204030204" pitchFamily="34" charset="0"/>
                <a:cs typeface="B Nazanin" panose="00000400000000000000" pitchFamily="2" charset="-78"/>
              </a:rPr>
              <a:t>نیازهای</a:t>
            </a:r>
            <a:r>
              <a:rPr lang="fa-IR" dirty="0">
                <a:latin typeface="Calibri" panose="020F0502020204030204" pitchFamily="34" charset="0"/>
                <a:cs typeface="B Nazanin" panose="00000400000000000000" pitchFamily="2" charset="-78"/>
              </a:rPr>
              <a:t> هر واحد متقاضی را </a:t>
            </a:r>
            <a:r>
              <a:rPr lang="fa-IR" b="1" dirty="0">
                <a:solidFill>
                  <a:srgbClr val="C00000"/>
                </a:solidFill>
                <a:latin typeface="Calibri" panose="020F0502020204030204" pitchFamily="34" charset="0"/>
                <a:cs typeface="B Nazanin" panose="00000400000000000000" pitchFamily="2" charset="-78"/>
              </a:rPr>
              <a:t>شناسایی</a:t>
            </a:r>
            <a:r>
              <a:rPr lang="fa-IR" dirty="0">
                <a:latin typeface="Calibri" panose="020F0502020204030204" pitchFamily="34" charset="0"/>
                <a:cs typeface="B Nazanin" panose="00000400000000000000" pitchFamily="2" charset="-78"/>
              </a:rPr>
              <a:t> و </a:t>
            </a:r>
            <a:r>
              <a:rPr lang="fa-IR" b="1" dirty="0">
                <a:solidFill>
                  <a:srgbClr val="C00000"/>
                </a:solidFill>
                <a:latin typeface="Calibri" panose="020F0502020204030204" pitchFamily="34" charset="0"/>
                <a:cs typeface="B Nazanin" panose="00000400000000000000" pitchFamily="2" charset="-78"/>
              </a:rPr>
              <a:t>دسته بندی </a:t>
            </a:r>
            <a:r>
              <a:rPr lang="fa-IR" dirty="0">
                <a:latin typeface="Calibri" panose="020F0502020204030204" pitchFamily="34" charset="0"/>
                <a:cs typeface="B Nazanin" panose="00000400000000000000" pitchFamily="2" charset="-78"/>
              </a:rPr>
              <a:t>کرده و متناسب با </a:t>
            </a:r>
            <a:r>
              <a:rPr lang="fa-IR" b="1" dirty="0">
                <a:solidFill>
                  <a:schemeClr val="accent1">
                    <a:lumMod val="50000"/>
                  </a:schemeClr>
                </a:solidFill>
                <a:latin typeface="Calibri" panose="020F0502020204030204" pitchFamily="34" charset="0"/>
                <a:cs typeface="B Nazanin" panose="00000400000000000000" pitchFamily="2" charset="-78"/>
              </a:rPr>
              <a:t>حجم اعتبار </a:t>
            </a:r>
            <a:r>
              <a:rPr lang="fa-IR" dirty="0">
                <a:latin typeface="Calibri" panose="020F0502020204030204" pitchFamily="34" charset="0"/>
                <a:cs typeface="B Nazanin" panose="00000400000000000000" pitchFamily="2" charset="-78"/>
              </a:rPr>
              <a:t>و </a:t>
            </a:r>
            <a:r>
              <a:rPr lang="fa-IR" b="1" dirty="0">
                <a:solidFill>
                  <a:schemeClr val="accent1">
                    <a:lumMod val="50000"/>
                  </a:schemeClr>
                </a:solidFill>
                <a:latin typeface="Calibri" panose="020F0502020204030204" pitchFamily="34" charset="0"/>
                <a:cs typeface="B Nazanin" panose="00000400000000000000" pitchFamily="2" charset="-78"/>
              </a:rPr>
              <a:t>توانمندی</a:t>
            </a:r>
            <a:r>
              <a:rPr lang="fa-IR" dirty="0">
                <a:latin typeface="Calibri" panose="020F0502020204030204" pitchFamily="34" charset="0"/>
                <a:cs typeface="B Nazanin" panose="00000400000000000000" pitchFamily="2" charset="-78"/>
              </a:rPr>
              <a:t> هر </a:t>
            </a:r>
            <a:r>
              <a:rPr lang="fa-IR" dirty="0" smtClean="0">
                <a:latin typeface="Calibri" panose="020F0502020204030204" pitchFamily="34" charset="0"/>
                <a:cs typeface="B Nazanin" panose="00000400000000000000" pitchFamily="2" charset="-78"/>
              </a:rPr>
              <a:t>واحد </a:t>
            </a:r>
            <a:r>
              <a:rPr lang="fa-IR" dirty="0">
                <a:latin typeface="Calibri" panose="020F0502020204030204" pitchFamily="34" charset="0"/>
                <a:cs typeface="B Nazanin" panose="00000400000000000000" pitchFamily="2" charset="-78"/>
              </a:rPr>
              <a:t>در قالب عقد متناسب با </a:t>
            </a:r>
            <a:r>
              <a:rPr lang="fa-IR" dirty="0" smtClean="0">
                <a:latin typeface="Calibri" panose="020F0502020204030204" pitchFamily="34" charset="0"/>
                <a:cs typeface="B Nazanin" panose="00000400000000000000" pitchFamily="2" charset="-78"/>
              </a:rPr>
              <a:t>نیاز او، </a:t>
            </a:r>
            <a:r>
              <a:rPr lang="fa-IR" dirty="0">
                <a:latin typeface="Calibri" panose="020F0502020204030204" pitchFamily="34" charset="0"/>
                <a:cs typeface="B Nazanin" panose="00000400000000000000" pitchFamily="2" charset="-78"/>
              </a:rPr>
              <a:t>قرارداد </a:t>
            </a:r>
            <a:r>
              <a:rPr lang="fa-IR" dirty="0" smtClean="0">
                <a:latin typeface="Calibri" panose="020F0502020204030204" pitchFamily="34" charset="0"/>
                <a:cs typeface="B Nazanin" panose="00000400000000000000" pitchFamily="2" charset="-78"/>
              </a:rPr>
              <a:t>خاصی </a:t>
            </a:r>
            <a:r>
              <a:rPr lang="fa-IR" dirty="0">
                <a:latin typeface="Calibri" panose="020F0502020204030204" pitchFamily="34" charset="0"/>
                <a:cs typeface="B Nazanin" panose="00000400000000000000" pitchFamily="2" charset="-78"/>
              </a:rPr>
              <a:t>را به وکالت از دارندگان اوراق </a:t>
            </a:r>
            <a:r>
              <a:rPr lang="fa-IR" dirty="0" smtClean="0">
                <a:latin typeface="Calibri" panose="020F0502020204030204" pitchFamily="34" charset="0"/>
                <a:cs typeface="B Nazanin" panose="00000400000000000000" pitchFamily="2" charset="-78"/>
              </a:rPr>
              <a:t>با وی منعقد می‌سازد.</a:t>
            </a:r>
            <a:endParaRPr lang="en-US" dirty="0">
              <a:latin typeface="Calibri" panose="020F0502020204030204" pitchFamily="34" charset="0"/>
              <a:cs typeface="B Nazanin" panose="00000400000000000000" pitchFamily="2" charset="-78"/>
            </a:endParaRPr>
          </a:p>
        </p:txBody>
      </p:sp>
      <p:pic>
        <p:nvPicPr>
          <p:cNvPr id="5" name="Picture 2" descr="Image result for lea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3866" y="292989"/>
            <a:ext cx="5075372" cy="338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42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814"/>
            <a:ext cx="10515600" cy="6612673"/>
          </a:xfrm>
        </p:spPr>
        <p:txBody>
          <a:bodyPr>
            <a:normAutofit/>
          </a:bodyPr>
          <a:lstStyle/>
          <a:p>
            <a:pPr algn="just" rtl="1">
              <a:buFont typeface="Wingdings" panose="05000000000000000000" pitchFamily="2" charset="2"/>
              <a:buChar char="v"/>
            </a:pPr>
            <a:r>
              <a:rPr lang="fa-IR" b="1" dirty="0" smtClean="0">
                <a:solidFill>
                  <a:srgbClr val="00B050"/>
                </a:solidFill>
                <a:latin typeface="Calibri" panose="020F0502020204030204" pitchFamily="34" charset="0"/>
                <a:cs typeface="B Nazanin" panose="00000400000000000000" pitchFamily="2" charset="-78"/>
              </a:rPr>
              <a:t>سود ثابت در مقابل سود متغیر:</a:t>
            </a:r>
          </a:p>
          <a:p>
            <a:pPr marL="0" indent="0" algn="just" rtl="1">
              <a:buNone/>
            </a:pPr>
            <a:r>
              <a:rPr lang="fa-IR" dirty="0" smtClean="0">
                <a:latin typeface="Calibri" panose="020F0502020204030204" pitchFamily="34" charset="0"/>
                <a:cs typeface="B Nazanin" panose="00000400000000000000" pitchFamily="2" charset="-78"/>
              </a:rPr>
              <a:t>در </a:t>
            </a:r>
            <a:r>
              <a:rPr lang="fa-IR" dirty="0">
                <a:latin typeface="Calibri" panose="020F0502020204030204" pitchFamily="34" charset="0"/>
                <a:cs typeface="B Nazanin" panose="00000400000000000000" pitchFamily="2" charset="-78"/>
              </a:rPr>
              <a:t>این الگو، از چهار قرارداد (جعاله، اجاره، مرابحه و خرید دین) استفاده شده است که (چنانچه نهاد مدیریت دارایی در خرید دین تا سررسید دیون صبر کند) همگی از نرخ سود ثابت برخوردار هستند. از این‌رو ناشر می‌تواند با کمک نهاد مذکور با یک برنامه‌ریزی مشخص، کوپن‌های سود را برای دارندگان اوراق طراحی کرده و از این حیث به جذابیت اوراق </a:t>
            </a:r>
            <a:r>
              <a:rPr lang="fa-IR" dirty="0" smtClean="0">
                <a:latin typeface="Calibri" panose="020F0502020204030204" pitchFamily="34" charset="0"/>
                <a:cs typeface="B Nazanin" panose="00000400000000000000" pitchFamily="2" charset="-78"/>
              </a:rPr>
              <a:t>بیافزاید.</a:t>
            </a:r>
          </a:p>
          <a:p>
            <a:pPr algn="just" rtl="1">
              <a:buFont typeface="Wingdings" panose="05000000000000000000" pitchFamily="2" charset="2"/>
              <a:buChar char="v"/>
            </a:pPr>
            <a:endParaRPr lang="fa-IR" dirty="0">
              <a:latin typeface="Calibri" panose="020F0502020204030204" pitchFamily="34" charset="0"/>
              <a:cs typeface="B Nazanin" panose="00000400000000000000" pitchFamily="2" charset="-78"/>
            </a:endParaRPr>
          </a:p>
          <a:p>
            <a:pPr algn="just" rtl="1">
              <a:buFont typeface="Wingdings" panose="05000000000000000000" pitchFamily="2" charset="2"/>
              <a:buChar char="v"/>
            </a:pPr>
            <a:r>
              <a:rPr lang="fa-IR" b="1" dirty="0" smtClean="0">
                <a:solidFill>
                  <a:srgbClr val="00B050"/>
                </a:solidFill>
                <a:latin typeface="Calibri" panose="020F0502020204030204" pitchFamily="34" charset="0"/>
                <a:cs typeface="B Nazanin" panose="00000400000000000000" pitchFamily="2" charset="-78"/>
              </a:rPr>
              <a:t>پرداخت تدریجی سود در مقابل پرداخت دفعی:‌</a:t>
            </a:r>
          </a:p>
          <a:p>
            <a:pPr marL="0" indent="0" algn="just" rtl="1">
              <a:buNone/>
            </a:pPr>
            <a:r>
              <a:rPr lang="fa-IR" dirty="0" smtClean="0">
                <a:latin typeface="Calibri" panose="020F0502020204030204" pitchFamily="34" charset="0"/>
                <a:cs typeface="B Nazanin" panose="00000400000000000000" pitchFamily="2" charset="-78"/>
              </a:rPr>
              <a:t>در </a:t>
            </a:r>
            <a:r>
              <a:rPr lang="fa-IR" dirty="0">
                <a:latin typeface="Calibri" panose="020F0502020204030204" pitchFamily="34" charset="0"/>
                <a:cs typeface="B Nazanin" panose="00000400000000000000" pitchFamily="2" charset="-78"/>
              </a:rPr>
              <a:t>بین چهار قرارداد پیشنهادی بکارگیری وجوه اوراق وکالت، قراردادهای جعاله، اجاره و مرابحه دارای جریان درآمدی (اصل تسهیلات بعلاوه سود آن) به شکل تدریجی از سوی واحدهای صنعتی به ناشر هستند، اما در قرارداد خرید دین این جریان درآمدی صرفا در سررسید (چنانچه نهاد مدیریت دارایی در خرید دین تا سررسید دیون صبر کند) موجود خواهد آمد. در اینجا نقش نهاد مدیریت دارایی‌ها در هماهنگی و اداره جریان درآمدی مهم است. این نهاد باید با ترکیب وجوه درآمدی حاصل در طی دوره، به نحوی برنامه‌ریزی کند که کوپن‌های دوره‌ای سود بدون تاخیر توسط دارندگان اوراق نقد شود و در سررسید اوراق، اصل وجوه به ایشان تحویل شده و اوراق تسویه گردند.</a:t>
            </a:r>
            <a:endParaRPr lang="en-US"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976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814"/>
            <a:ext cx="10515600" cy="6612673"/>
          </a:xfrm>
        </p:spPr>
        <p:txBody>
          <a:bodyPr/>
          <a:lstStyle/>
          <a:p>
            <a:pPr marL="0" indent="0" algn="ctr" rtl="1">
              <a:buNone/>
            </a:pPr>
            <a:r>
              <a:rPr lang="fa-IR" b="1" dirty="0" smtClean="0">
                <a:solidFill>
                  <a:srgbClr val="00B050"/>
                </a:solidFill>
                <a:latin typeface="Calibri" panose="020F0502020204030204" pitchFamily="34" charset="0"/>
                <a:cs typeface="B Nazanin" panose="00000400000000000000" pitchFamily="2" charset="-78"/>
              </a:rPr>
              <a:t>نتایج </a:t>
            </a:r>
            <a:r>
              <a:rPr lang="fa-IR" b="1" dirty="0">
                <a:solidFill>
                  <a:srgbClr val="00B050"/>
                </a:solidFill>
                <a:latin typeface="Calibri" panose="020F0502020204030204" pitchFamily="34" charset="0"/>
                <a:cs typeface="B Nazanin" panose="00000400000000000000" pitchFamily="2" charset="-78"/>
              </a:rPr>
              <a:t>و اثرات:</a:t>
            </a:r>
          </a:p>
          <a:p>
            <a:pPr algn="r" rtl="1"/>
            <a:endParaRPr lang="fa-IR" dirty="0">
              <a:latin typeface="Calibri" panose="020F0502020204030204" pitchFamily="34" charset="0"/>
              <a:cs typeface="B Nazanin" panose="00000400000000000000" pitchFamily="2" charset="-78"/>
            </a:endParaRPr>
          </a:p>
          <a:p>
            <a:pPr algn="r" rtl="1"/>
            <a:r>
              <a:rPr lang="fa-IR" dirty="0">
                <a:latin typeface="Calibri" panose="020F0502020204030204" pitchFamily="34" charset="0"/>
                <a:cs typeface="B Nazanin" panose="00000400000000000000" pitchFamily="2" charset="-78"/>
              </a:rPr>
              <a:t>تامین مالی واحدهای خرد و متوسط </a:t>
            </a:r>
            <a:r>
              <a:rPr lang="fa-IR" dirty="0" smtClean="0">
                <a:latin typeface="Calibri" panose="020F0502020204030204" pitchFamily="34" charset="0"/>
                <a:cs typeface="B Nazanin" panose="00000400000000000000" pitchFamily="2" charset="-78"/>
              </a:rPr>
              <a:t>صنعتی، </a:t>
            </a:r>
            <a:r>
              <a:rPr lang="fa-IR" dirty="0">
                <a:latin typeface="Calibri" panose="020F0502020204030204" pitchFamily="34" charset="0"/>
                <a:cs typeface="B Nazanin" panose="00000400000000000000" pitchFamily="2" charset="-78"/>
              </a:rPr>
              <a:t>متناسب با نوع </a:t>
            </a:r>
            <a:r>
              <a:rPr lang="fa-IR" dirty="0" smtClean="0">
                <a:latin typeface="Calibri" panose="020F0502020204030204" pitchFamily="34" charset="0"/>
                <a:cs typeface="B Nazanin" panose="00000400000000000000" pitchFamily="2" charset="-78"/>
              </a:rPr>
              <a:t>نیازمندی‌ها </a:t>
            </a:r>
            <a:r>
              <a:rPr lang="fa-IR" dirty="0">
                <a:latin typeface="Calibri" panose="020F0502020204030204" pitchFamily="34" charset="0"/>
                <a:cs typeface="B Nazanin" panose="00000400000000000000" pitchFamily="2" charset="-78"/>
              </a:rPr>
              <a:t>و قابلیت‌های هریک (تامین مالی هوشمندانه و مبتنی بر شناخت)</a:t>
            </a:r>
          </a:p>
          <a:p>
            <a:pPr algn="r" rtl="1"/>
            <a:r>
              <a:rPr lang="fa-IR" dirty="0">
                <a:latin typeface="Calibri" panose="020F0502020204030204" pitchFamily="34" charset="0"/>
                <a:cs typeface="B Nazanin" panose="00000400000000000000" pitchFamily="2" charset="-78"/>
              </a:rPr>
              <a:t>توزیع وجوه جمع‌آوری شده در ابزارهای مشروع و متنوع</a:t>
            </a:r>
          </a:p>
          <a:p>
            <a:pPr algn="r" rtl="1"/>
            <a:r>
              <a:rPr lang="fa-IR" dirty="0">
                <a:latin typeface="Calibri" panose="020F0502020204030204" pitchFamily="34" charset="0"/>
                <a:cs typeface="B Nazanin" panose="00000400000000000000" pitchFamily="2" charset="-78"/>
              </a:rPr>
              <a:t>کاهش هزینه انتشار چند اوراق منفرد</a:t>
            </a:r>
          </a:p>
          <a:p>
            <a:pPr algn="r" rtl="1"/>
            <a:r>
              <a:rPr lang="fa-IR" dirty="0">
                <a:latin typeface="Calibri" panose="020F0502020204030204" pitchFamily="34" charset="0"/>
                <a:cs typeface="B Nazanin" panose="00000400000000000000" pitchFamily="2" charset="-78"/>
              </a:rPr>
              <a:t>نحوه پرداخت سود اوراق (متکی به عقود مبادله‌ای)</a:t>
            </a:r>
          </a:p>
          <a:p>
            <a:pPr algn="r" rtl="1"/>
            <a:r>
              <a:rPr lang="fa-IR" dirty="0">
                <a:latin typeface="Calibri" panose="020F0502020204030204" pitchFamily="34" charset="0"/>
                <a:cs typeface="B Nazanin" panose="00000400000000000000" pitchFamily="2" charset="-78"/>
              </a:rPr>
              <a:t>امکان </a:t>
            </a:r>
            <a:r>
              <a:rPr lang="fa-IR" dirty="0" smtClean="0">
                <a:latin typeface="Calibri" panose="020F0502020204030204" pitchFamily="34" charset="0"/>
                <a:cs typeface="B Nazanin" panose="00000400000000000000" pitchFamily="2" charset="-78"/>
              </a:rPr>
              <a:t>نظارت و </a:t>
            </a:r>
            <a:r>
              <a:rPr lang="fa-IR" dirty="0">
                <a:latin typeface="Calibri" panose="020F0502020204030204" pitchFamily="34" charset="0"/>
                <a:cs typeface="B Nazanin" panose="00000400000000000000" pitchFamily="2" charset="-78"/>
              </a:rPr>
              <a:t>مدیریت  تخصصی </a:t>
            </a:r>
            <a:r>
              <a:rPr lang="fa-IR" dirty="0" smtClean="0">
                <a:latin typeface="Calibri" panose="020F0502020204030204" pitchFamily="34" charset="0"/>
                <a:cs typeface="B Nazanin" panose="00000400000000000000" pitchFamily="2" charset="-78"/>
              </a:rPr>
              <a:t>دارایی‌ها </a:t>
            </a:r>
            <a:r>
              <a:rPr lang="fa-IR" dirty="0">
                <a:latin typeface="Calibri" panose="020F0502020204030204" pitchFamily="34" charset="0"/>
                <a:cs typeface="B Nazanin" panose="00000400000000000000" pitchFamily="2" charset="-78"/>
              </a:rPr>
              <a:t>و در نتیجه کاهش ریسک نکول تعهدات بانی در سررسید</a:t>
            </a:r>
          </a:p>
          <a:p>
            <a:pPr algn="r" rtl="1"/>
            <a:r>
              <a:rPr lang="fa-IR" dirty="0">
                <a:latin typeface="Calibri" panose="020F0502020204030204" pitchFamily="34" charset="0"/>
                <a:cs typeface="B Nazanin" panose="00000400000000000000" pitchFamily="2" charset="-78"/>
              </a:rPr>
              <a:t>کاهش سطح مراجعه به نظام بانکی جهت اخذ تسهیلات </a:t>
            </a:r>
            <a:r>
              <a:rPr lang="fa-IR" dirty="0" smtClean="0">
                <a:latin typeface="Calibri" panose="020F0502020204030204" pitchFamily="34" charset="0"/>
                <a:cs typeface="B Nazanin" panose="00000400000000000000" pitchFamily="2" charset="-78"/>
              </a:rPr>
              <a:t>خرد</a:t>
            </a:r>
          </a:p>
          <a:p>
            <a:pPr algn="r" rtl="1"/>
            <a:r>
              <a:rPr lang="fa-IR" dirty="0" smtClean="0">
                <a:latin typeface="Calibri" panose="020F0502020204030204" pitchFamily="34" charset="0"/>
                <a:cs typeface="B Nazanin" panose="00000400000000000000" pitchFamily="2" charset="-78"/>
              </a:rPr>
              <a:t>کاهش تسهیلات تکلیفی و چالش‌های اضافه برداشت از بانک مرکزی و افزایش حجم نقدینگی</a:t>
            </a:r>
            <a:endParaRPr lang="fa-IR" dirty="0">
              <a:latin typeface="Calibri" panose="020F0502020204030204" pitchFamily="34" charset="0"/>
              <a:cs typeface="B Nazanin" panose="00000400000000000000" pitchFamily="2" charset="-78"/>
            </a:endParaRPr>
          </a:p>
          <a:p>
            <a:pPr algn="r" rtl="1"/>
            <a:r>
              <a:rPr lang="fa-IR" dirty="0">
                <a:latin typeface="Calibri" panose="020F0502020204030204" pitchFamily="34" charset="0"/>
                <a:cs typeface="B Nazanin" panose="00000400000000000000" pitchFamily="2" charset="-78"/>
              </a:rPr>
              <a:t>تنوع‌بخشی به ابزارهای بازار سرمایه و تعمیق بازارهای مالی</a:t>
            </a:r>
          </a:p>
          <a:p>
            <a:pPr algn="r" rtl="1"/>
            <a:endParaRPr lang="fa-IR" dirty="0"/>
          </a:p>
          <a:p>
            <a:pPr algn="r" rtl="1"/>
            <a:endParaRPr lang="en-US" dirty="0"/>
          </a:p>
        </p:txBody>
      </p:sp>
    </p:spTree>
    <p:extLst>
      <p:ext uri="{BB962C8B-B14F-4D97-AF65-F5344CB8AC3E}">
        <p14:creationId xmlns:p14="http://schemas.microsoft.com/office/powerpoint/2010/main" val="757309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415802" y="2331759"/>
            <a:ext cx="7055300" cy="15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33132" y="2152340"/>
            <a:ext cx="7714488" cy="5943600"/>
          </a:xfrm>
        </p:spPr>
        <p:txBody>
          <a:bodyPr/>
          <a:lstStyle/>
          <a:p>
            <a:pPr algn="ctr" rtl="1">
              <a:buNone/>
            </a:pPr>
            <a:endParaRPr lang="fa-IR" sz="3900" dirty="0" smtClean="0">
              <a:solidFill>
                <a:srgbClr val="7030A0"/>
              </a:solidFill>
              <a:cs typeface="B Titr" pitchFamily="2" charset="-78"/>
            </a:endParaRPr>
          </a:p>
          <a:p>
            <a:pPr rtl="1">
              <a:buNone/>
            </a:pPr>
            <a:r>
              <a:rPr lang="fa-IR" sz="3900" dirty="0" smtClean="0">
                <a:cs typeface="B Titr" pitchFamily="2" charset="-78"/>
              </a:rPr>
              <a:t>با </a:t>
            </a:r>
            <a:r>
              <a:rPr lang="fa-IR" sz="3900" dirty="0">
                <a:cs typeface="B Titr" pitchFamily="2" charset="-78"/>
              </a:rPr>
              <a:t>تشکر از </a:t>
            </a:r>
            <a:r>
              <a:rPr lang="fa-IR" sz="3900" dirty="0" smtClean="0">
                <a:cs typeface="B Titr" pitchFamily="2" charset="-78"/>
              </a:rPr>
              <a:t>شما</a:t>
            </a:r>
            <a:endParaRPr lang="fa-IR" sz="3600" dirty="0">
              <a:cs typeface="B Titr" pitchFamily="2" charset="-78"/>
            </a:endParaRPr>
          </a:p>
          <a:p>
            <a:pPr algn="ctr" rtl="1">
              <a:buNone/>
            </a:pPr>
            <a:endParaRPr lang="fa-IR" dirty="0" smtClean="0">
              <a:solidFill>
                <a:srgbClr val="7030A0"/>
              </a:solidFill>
              <a:cs typeface="B Titr" pitchFamily="2" charset="-78"/>
            </a:endParaRPr>
          </a:p>
          <a:p>
            <a:pPr algn="ctr" rtl="1">
              <a:buNone/>
            </a:pPr>
            <a:endParaRPr lang="en-US" dirty="0">
              <a:solidFill>
                <a:srgbClr val="7030A0"/>
              </a:solidFill>
              <a:cs typeface="B Titr" pitchFamily="2" charset="-78"/>
            </a:endParaRPr>
          </a:p>
        </p:txBody>
      </p:sp>
      <p:sp>
        <p:nvSpPr>
          <p:cNvPr id="4" name="Slide Number Placeholder 3"/>
          <p:cNvSpPr>
            <a:spLocks noGrp="1"/>
          </p:cNvSpPr>
          <p:nvPr>
            <p:ph type="sldNum" sz="quarter" idx="12"/>
          </p:nvPr>
        </p:nvSpPr>
        <p:spPr/>
        <p:txBody>
          <a:bodyPr/>
          <a:lstStyle/>
          <a:p>
            <a:fld id="{25AE4810-103B-40E4-8DB9-E70B53014EDC}" type="slidenum">
              <a:rPr lang="en-US" smtClean="0"/>
              <a:pPr/>
              <a:t>17</a:t>
            </a:fld>
            <a:endParaRPr lang="en-US"/>
          </a:p>
        </p:txBody>
      </p:sp>
      <p:pic>
        <p:nvPicPr>
          <p:cNvPr id="5" name="Picture 4" descr="C:\Documents and Settings\h.massoumi\Desktop\بانک\documents\pictures\Thank_You.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06801" y="2239963"/>
            <a:ext cx="3203734" cy="3231592"/>
          </a:xfrm>
          <a:prstGeom prst="rect">
            <a:avLst/>
          </a:prstGeom>
          <a:noFill/>
        </p:spPr>
      </p:pic>
    </p:spTree>
    <p:extLst>
      <p:ext uri="{BB962C8B-B14F-4D97-AF65-F5344CB8AC3E}">
        <p14:creationId xmlns:p14="http://schemas.microsoft.com/office/powerpoint/2010/main" val="4085086256"/>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500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814"/>
            <a:ext cx="10515600" cy="6612673"/>
          </a:xfrm>
        </p:spPr>
        <p:txBody>
          <a:bodyPr/>
          <a:lstStyle/>
          <a:p>
            <a:pPr algn="ctr" rtl="1"/>
            <a:endParaRPr lang="en-US" b="1" dirty="0" smtClean="0">
              <a:cs typeface="B Titr" panose="00000700000000000000" pitchFamily="2" charset="-78"/>
            </a:endParaRPr>
          </a:p>
          <a:p>
            <a:pPr algn="ctr" rtl="1"/>
            <a:endParaRPr lang="en-US" b="1" dirty="0">
              <a:cs typeface="B Titr" panose="00000700000000000000" pitchFamily="2" charset="-78"/>
            </a:endParaRPr>
          </a:p>
          <a:p>
            <a:pPr algn="ctr" rtl="1"/>
            <a:endParaRPr lang="en-US" b="1" dirty="0" smtClean="0">
              <a:cs typeface="B Titr" panose="00000700000000000000" pitchFamily="2" charset="-78"/>
            </a:endParaRPr>
          </a:p>
          <a:p>
            <a:pPr marL="0" indent="0" algn="ctr" rtl="1">
              <a:buNone/>
            </a:pPr>
            <a:r>
              <a:rPr lang="fa-IR" sz="3600" b="1" dirty="0" smtClean="0">
                <a:cs typeface="B Titr" panose="00000700000000000000" pitchFamily="2" charset="-78"/>
              </a:rPr>
              <a:t>طراحی </a:t>
            </a:r>
            <a:r>
              <a:rPr lang="fa-IR" sz="3600" b="1" dirty="0">
                <a:cs typeface="B Titr" panose="00000700000000000000" pitchFamily="2" charset="-78"/>
              </a:rPr>
              <a:t>نهاد «مدیریت دارایی» در استفاده از اوراق وکالت با هدف تامین مالی کارآمدتر واحدهای صنعتی کشور</a:t>
            </a:r>
            <a:endParaRPr lang="en-US" sz="3600" dirty="0">
              <a:cs typeface="B Titr" panose="00000700000000000000" pitchFamily="2" charset="-78"/>
            </a:endParaRPr>
          </a:p>
          <a:p>
            <a:pPr marL="0" indent="0" rtl="1">
              <a:buNone/>
            </a:pPr>
            <a:endParaRPr lang="en-US" sz="3600" dirty="0" smtClean="0">
              <a:cs typeface="B Titr" panose="00000700000000000000" pitchFamily="2" charset="-78"/>
            </a:endParaRPr>
          </a:p>
          <a:p>
            <a:pPr marL="0" indent="0" rtl="1">
              <a:buNone/>
            </a:pPr>
            <a:r>
              <a:rPr lang="fa-IR" dirty="0">
                <a:cs typeface="B Titr" panose="00000700000000000000" pitchFamily="2" charset="-78"/>
              </a:rPr>
              <a:t> </a:t>
            </a:r>
            <a:endParaRPr lang="en-US" dirty="0">
              <a:cs typeface="B Titr" panose="00000700000000000000" pitchFamily="2" charset="-78"/>
            </a:endParaRPr>
          </a:p>
          <a:p>
            <a:pPr marL="0" indent="0" algn="ctr" rtl="1">
              <a:buNone/>
            </a:pPr>
            <a:endParaRPr lang="fa-IR" b="1" dirty="0" smtClean="0">
              <a:cs typeface="B Titr" panose="00000700000000000000" pitchFamily="2" charset="-78"/>
            </a:endParaRPr>
          </a:p>
          <a:p>
            <a:pPr marL="0" indent="0" algn="ctr" rtl="1">
              <a:buNone/>
            </a:pPr>
            <a:endParaRPr lang="fa-IR" b="1" dirty="0">
              <a:cs typeface="B Titr" panose="00000700000000000000" pitchFamily="2" charset="-78"/>
            </a:endParaRPr>
          </a:p>
          <a:p>
            <a:pPr marL="0" indent="0" algn="ctr" rtl="1">
              <a:buNone/>
            </a:pPr>
            <a:r>
              <a:rPr lang="fa-IR" b="1" dirty="0" smtClean="0">
                <a:cs typeface="B Titr" panose="00000700000000000000" pitchFamily="2" charset="-78"/>
              </a:rPr>
              <a:t>وهاب قلیچ</a:t>
            </a:r>
            <a:endParaRPr lang="en-US" b="1" dirty="0" smtClean="0">
              <a:cs typeface="B Titr" panose="00000700000000000000" pitchFamily="2" charset="-78"/>
            </a:endParaRPr>
          </a:p>
          <a:p>
            <a:pPr marL="0" indent="0" algn="ctr" rtl="1">
              <a:buNone/>
            </a:pPr>
            <a:r>
              <a:rPr lang="fa-IR" sz="2400" dirty="0">
                <a:cs typeface="B Titr" panose="00000700000000000000" pitchFamily="2" charset="-78"/>
              </a:rPr>
              <a:t>عضو هیئت علمی پژوهشکده پولی و بانکی بانک مرکزی ج.ا.ا</a:t>
            </a:r>
            <a:r>
              <a:rPr lang="fa-IR" sz="2400" dirty="0" smtClean="0">
                <a:cs typeface="B Titr" panose="00000700000000000000" pitchFamily="2" charset="-78"/>
              </a:rPr>
              <a:t>.</a:t>
            </a:r>
            <a:endParaRPr lang="en-US" sz="2400" dirty="0">
              <a:cs typeface="B Titr" panose="00000700000000000000" pitchFamily="2" charset="-78"/>
            </a:endParaRPr>
          </a:p>
        </p:txBody>
      </p:sp>
    </p:spTree>
    <p:extLst>
      <p:ext uri="{BB962C8B-B14F-4D97-AF65-F5344CB8AC3E}">
        <p14:creationId xmlns:p14="http://schemas.microsoft.com/office/powerpoint/2010/main" val="256952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814"/>
            <a:ext cx="10515600" cy="6612673"/>
          </a:xfrm>
        </p:spPr>
        <p:txBody>
          <a:bodyPr/>
          <a:lstStyle/>
          <a:p>
            <a:pPr algn="ctr" rtl="1"/>
            <a:endParaRPr lang="fa-IR" dirty="0" smtClean="0"/>
          </a:p>
          <a:p>
            <a:pPr marL="0" indent="0" algn="ctr" rtl="1">
              <a:buNone/>
            </a:pP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1829155918"/>
              </p:ext>
            </p:extLst>
          </p:nvPr>
        </p:nvGraphicFramePr>
        <p:xfrm>
          <a:off x="3033132" y="1784195"/>
          <a:ext cx="5943600" cy="3088888"/>
        </p:xfrm>
        <a:graphic>
          <a:graphicData uri="http://schemas.openxmlformats.org/drawingml/2006/table">
            <a:tbl>
              <a:tblPr rtl="1" firstRow="1" firstCol="1" bandRow="1"/>
              <a:tblGrid>
                <a:gridCol w="2339986">
                  <a:extLst>
                    <a:ext uri="{9D8B030D-6E8A-4147-A177-3AD203B41FA5}">
                      <a16:colId xmlns:a16="http://schemas.microsoft.com/office/drawing/2014/main" val="821088365"/>
                    </a:ext>
                  </a:extLst>
                </a:gridCol>
                <a:gridCol w="1877064">
                  <a:extLst>
                    <a:ext uri="{9D8B030D-6E8A-4147-A177-3AD203B41FA5}">
                      <a16:colId xmlns:a16="http://schemas.microsoft.com/office/drawing/2014/main" val="1962312956"/>
                    </a:ext>
                  </a:extLst>
                </a:gridCol>
                <a:gridCol w="1726550">
                  <a:extLst>
                    <a:ext uri="{9D8B030D-6E8A-4147-A177-3AD203B41FA5}">
                      <a16:colId xmlns:a16="http://schemas.microsoft.com/office/drawing/2014/main" val="2185592230"/>
                    </a:ext>
                  </a:extLst>
                </a:gridCol>
              </a:tblGrid>
              <a:tr h="386111">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بخش‌های مختلف اقتصادی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مبلغ (میلیارد ریال)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درصد از کل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08270117"/>
                  </a:ext>
                </a:extLst>
              </a:tr>
              <a:tr h="386111">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کشاورزی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46075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6</a:t>
                      </a:r>
                      <a:r>
                        <a:rPr lang="fa-IR" sz="1200">
                          <a:effectLst/>
                          <a:latin typeface="Calibri" panose="020F0502020204030204" pitchFamily="34" charset="0"/>
                          <a:ea typeface="Calibri" panose="020F0502020204030204" pitchFamily="34" charset="0"/>
                          <a:cs typeface="Arial" panose="020B0604020202020204" pitchFamily="34" charset="0"/>
                        </a:rPr>
                        <a:t>٫</a:t>
                      </a:r>
                      <a:r>
                        <a:rPr lang="fa-IR" sz="1200">
                          <a:effectLst/>
                          <a:latin typeface="Calibri" panose="020F0502020204030204" pitchFamily="34" charset="0"/>
                          <a:ea typeface="Calibri" panose="020F0502020204030204" pitchFamily="34" charset="0"/>
                          <a:cs typeface="B Nazanin" panose="00000400000000000000" pitchFamily="2" charset="-78"/>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832112"/>
                  </a:ext>
                </a:extLst>
              </a:tr>
              <a:tr h="386111">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صنعت و معدن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212446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30</a:t>
                      </a:r>
                      <a:r>
                        <a:rPr lang="fa-IR" sz="1200">
                          <a:effectLst/>
                          <a:latin typeface="Calibri" panose="020F0502020204030204" pitchFamily="34" charset="0"/>
                          <a:ea typeface="Calibri" panose="020F0502020204030204" pitchFamily="34" charset="0"/>
                          <a:cs typeface="Arial" panose="020B0604020202020204" pitchFamily="34" charset="0"/>
                        </a:rPr>
                        <a:t>٫</a:t>
                      </a:r>
                      <a:r>
                        <a:rPr lang="fa-IR" sz="1200">
                          <a:effectLst/>
                          <a:latin typeface="Calibri" panose="020F0502020204030204" pitchFamily="34" charset="0"/>
                          <a:ea typeface="Calibri" panose="020F0502020204030204" pitchFamily="34" charset="0"/>
                          <a:cs typeface="B Nazanin" panose="00000400000000000000" pitchFamily="2" charset="-78"/>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198556"/>
                  </a:ext>
                </a:extLst>
              </a:tr>
              <a:tr h="386111">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مسکن و ساختمان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53234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7</a:t>
                      </a:r>
                      <a:r>
                        <a:rPr lang="fa-IR" sz="1200">
                          <a:effectLst/>
                          <a:latin typeface="Calibri" panose="020F0502020204030204" pitchFamily="34" charset="0"/>
                          <a:ea typeface="Calibri" panose="020F0502020204030204" pitchFamily="34" charset="0"/>
                          <a:cs typeface="Arial" panose="020B0604020202020204" pitchFamily="34" charset="0"/>
                        </a:rPr>
                        <a:t>٫</a:t>
                      </a:r>
                      <a:r>
                        <a:rPr lang="fa-IR" sz="1200">
                          <a:effectLst/>
                          <a:latin typeface="Calibri" panose="020F0502020204030204" pitchFamily="34" charset="0"/>
                          <a:ea typeface="Calibri" panose="020F0502020204030204" pitchFamily="34" charset="0"/>
                          <a:cs typeface="B Nazanin" panose="00000400000000000000" pitchFamily="2" charset="-78"/>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875779"/>
                  </a:ext>
                </a:extLst>
              </a:tr>
              <a:tr h="386111">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بازرگانی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96841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835396"/>
                  </a:ext>
                </a:extLst>
              </a:tr>
              <a:tr h="386111">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خدمات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280170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40</a:t>
                      </a:r>
                      <a:r>
                        <a:rPr lang="fa-IR" sz="1200">
                          <a:effectLst/>
                          <a:latin typeface="Calibri" panose="020F0502020204030204" pitchFamily="34" charset="0"/>
                          <a:ea typeface="Calibri" panose="020F0502020204030204" pitchFamily="34" charset="0"/>
                          <a:cs typeface="Arial" panose="020B0604020202020204" pitchFamily="34" charset="0"/>
                        </a:rPr>
                        <a:t>٫</a:t>
                      </a:r>
                      <a:r>
                        <a:rPr lang="fa-IR" sz="1200">
                          <a:effectLst/>
                          <a:latin typeface="Calibri" panose="020F0502020204030204" pitchFamily="34" charset="0"/>
                          <a:ea typeface="Calibri" panose="020F0502020204030204" pitchFamily="34" charset="0"/>
                          <a:cs typeface="B Nazanin" panose="00000400000000000000" pitchFamily="2" charset="-78"/>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056803"/>
                  </a:ext>
                </a:extLst>
              </a:tr>
              <a:tr h="386111">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متفرقه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725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0</a:t>
                      </a:r>
                      <a:r>
                        <a:rPr lang="fa-IR" sz="1200">
                          <a:effectLst/>
                          <a:latin typeface="Calibri" panose="020F0502020204030204" pitchFamily="34" charset="0"/>
                          <a:ea typeface="Calibri" panose="020F0502020204030204" pitchFamily="34" charset="0"/>
                          <a:cs typeface="Arial" panose="020B0604020202020204" pitchFamily="34" charset="0"/>
                        </a:rPr>
                        <a:t>٫</a:t>
                      </a:r>
                      <a:r>
                        <a:rPr lang="fa-IR" sz="1200">
                          <a:effectLst/>
                          <a:latin typeface="Calibri" panose="020F0502020204030204" pitchFamily="34" charset="0"/>
                          <a:ea typeface="Calibri" panose="020F0502020204030204" pitchFamily="34" charset="0"/>
                          <a:cs typeface="B Nazanin" panose="00000400000000000000" pitchFamily="2" charset="-78"/>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785517"/>
                  </a:ext>
                </a:extLst>
              </a:tr>
              <a:tr h="386111">
                <a:tc>
                  <a:txBody>
                    <a:bodyPr/>
                    <a:lstStyle/>
                    <a:p>
                      <a:pPr algn="ctr" rtl="1">
                        <a:lnSpc>
                          <a:spcPct val="115000"/>
                        </a:lnSpc>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کل بخش 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689491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Nazanin" panose="00000400000000000000" pitchFamily="2" charset="-78"/>
                        </a:rPr>
                        <a:t>100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958361"/>
                  </a:ext>
                </a:extLst>
              </a:tr>
            </a:tbl>
          </a:graphicData>
        </a:graphic>
      </p:graphicFrame>
      <p:sp>
        <p:nvSpPr>
          <p:cNvPr id="4" name="Rectangle 3"/>
          <p:cNvSpPr/>
          <p:nvPr/>
        </p:nvSpPr>
        <p:spPr>
          <a:xfrm>
            <a:off x="1988633" y="1143222"/>
            <a:ext cx="8192430" cy="4493538"/>
          </a:xfrm>
          <a:prstGeom prst="rect">
            <a:avLst/>
          </a:prstGeom>
        </p:spPr>
        <p:txBody>
          <a:bodyPr wrap="square">
            <a:spAutoFit/>
          </a:bodyPr>
          <a:lstStyle/>
          <a:p>
            <a:pPr algn="ctr" rtl="1"/>
            <a:r>
              <a:rPr lang="fa-IR" b="1" dirty="0" smtClean="0">
                <a:latin typeface="Calibri" panose="020F0502020204030204" pitchFamily="34" charset="0"/>
                <a:ea typeface="Calibri" panose="020F0502020204030204" pitchFamily="34" charset="0"/>
                <a:cs typeface="B Nazanin" panose="00000400000000000000" pitchFamily="2" charset="-78"/>
              </a:rPr>
              <a:t>تسهیلات </a:t>
            </a:r>
            <a:r>
              <a:rPr lang="fa-IR" b="1" dirty="0">
                <a:latin typeface="Calibri" panose="020F0502020204030204" pitchFamily="34" charset="0"/>
                <a:ea typeface="Calibri" panose="020F0502020204030204" pitchFamily="34" charset="0"/>
                <a:cs typeface="B Nazanin" panose="00000400000000000000" pitchFamily="2" charset="-78"/>
              </a:rPr>
              <a:t>پرداختی بانک‌ها و موسسات اعتباری به تفکیک بخش‌های </a:t>
            </a:r>
            <a:r>
              <a:rPr lang="fa-IR" b="1" dirty="0" smtClean="0">
                <a:latin typeface="Calibri" panose="020F0502020204030204" pitchFamily="34" charset="0"/>
                <a:ea typeface="Calibri" panose="020F0502020204030204" pitchFamily="34" charset="0"/>
                <a:cs typeface="B Nazanin" panose="00000400000000000000" pitchFamily="2" charset="-78"/>
              </a:rPr>
              <a:t>اقتصادی در دو ماه ابتدای ۱۳۹۷</a:t>
            </a:r>
            <a:endParaRPr lang="en-US" b="1" dirty="0" smtClean="0">
              <a:latin typeface="Calibri" panose="020F0502020204030204" pitchFamily="34" charset="0"/>
              <a:ea typeface="Calibri" panose="020F0502020204030204" pitchFamily="34" charset="0"/>
              <a:cs typeface="B Nazanin" panose="00000400000000000000" pitchFamily="2" charset="-78"/>
            </a:endParaRPr>
          </a:p>
          <a:p>
            <a:pPr algn="ctr" rtl="1"/>
            <a:endParaRPr lang="en-US" b="1" dirty="0">
              <a:latin typeface="Calibri" panose="020F0502020204030204" pitchFamily="34" charset="0"/>
              <a:cs typeface="B Nazanin" panose="00000400000000000000" pitchFamily="2" charset="-78"/>
            </a:endParaRPr>
          </a:p>
          <a:p>
            <a:pPr algn="ctr" rtl="1"/>
            <a:endParaRPr lang="en-US" b="1" dirty="0" smtClean="0">
              <a:latin typeface="Calibri" panose="020F0502020204030204" pitchFamily="34" charset="0"/>
              <a:cs typeface="B Nazanin" panose="00000400000000000000" pitchFamily="2" charset="-78"/>
            </a:endParaRPr>
          </a:p>
          <a:p>
            <a:pPr algn="ctr" rtl="1"/>
            <a:endParaRPr lang="en-US" b="1" dirty="0">
              <a:latin typeface="Calibri" panose="020F0502020204030204" pitchFamily="34" charset="0"/>
              <a:cs typeface="B Nazanin" panose="00000400000000000000" pitchFamily="2" charset="-78"/>
            </a:endParaRPr>
          </a:p>
          <a:p>
            <a:pPr algn="ctr" rtl="1"/>
            <a:endParaRPr lang="en-US" b="1" dirty="0" smtClean="0">
              <a:latin typeface="Calibri" panose="020F0502020204030204" pitchFamily="34" charset="0"/>
              <a:cs typeface="B Nazanin" panose="00000400000000000000" pitchFamily="2" charset="-78"/>
            </a:endParaRPr>
          </a:p>
          <a:p>
            <a:pPr algn="ctr" rtl="1"/>
            <a:endParaRPr lang="en-US" b="1" dirty="0">
              <a:latin typeface="Calibri" panose="020F0502020204030204" pitchFamily="34" charset="0"/>
              <a:cs typeface="B Nazanin" panose="00000400000000000000" pitchFamily="2" charset="-78"/>
            </a:endParaRPr>
          </a:p>
          <a:p>
            <a:pPr algn="ctr" rtl="1"/>
            <a:endParaRPr lang="en-US" b="1" dirty="0" smtClean="0">
              <a:latin typeface="Calibri" panose="020F0502020204030204" pitchFamily="34" charset="0"/>
              <a:cs typeface="B Nazanin" panose="00000400000000000000" pitchFamily="2" charset="-78"/>
            </a:endParaRPr>
          </a:p>
          <a:p>
            <a:pPr algn="ctr" rtl="1"/>
            <a:endParaRPr lang="en-US" b="1" dirty="0">
              <a:latin typeface="Calibri" panose="020F0502020204030204" pitchFamily="34" charset="0"/>
              <a:cs typeface="B Nazanin" panose="00000400000000000000" pitchFamily="2" charset="-78"/>
            </a:endParaRPr>
          </a:p>
          <a:p>
            <a:pPr algn="ctr" rtl="1"/>
            <a:endParaRPr lang="en-US" b="1" dirty="0" smtClean="0">
              <a:latin typeface="Calibri" panose="020F0502020204030204" pitchFamily="34" charset="0"/>
              <a:cs typeface="B Nazanin" panose="00000400000000000000" pitchFamily="2" charset="-78"/>
            </a:endParaRPr>
          </a:p>
          <a:p>
            <a:pPr algn="ctr" rtl="1"/>
            <a:endParaRPr lang="en-US" b="1" dirty="0">
              <a:latin typeface="Calibri" panose="020F0502020204030204" pitchFamily="34" charset="0"/>
              <a:cs typeface="B Nazanin" panose="00000400000000000000" pitchFamily="2" charset="-78"/>
            </a:endParaRPr>
          </a:p>
          <a:p>
            <a:pPr algn="ctr" rtl="1"/>
            <a:endParaRPr lang="en-US" b="1" dirty="0" smtClean="0">
              <a:latin typeface="Calibri" panose="020F0502020204030204" pitchFamily="34" charset="0"/>
              <a:cs typeface="B Nazanin" panose="00000400000000000000" pitchFamily="2" charset="-78"/>
            </a:endParaRPr>
          </a:p>
          <a:p>
            <a:pPr algn="ctr" rtl="1"/>
            <a:endParaRPr lang="en-US" b="1" dirty="0">
              <a:latin typeface="Calibri" panose="020F0502020204030204" pitchFamily="34" charset="0"/>
              <a:cs typeface="B Nazanin" panose="00000400000000000000" pitchFamily="2" charset="-78"/>
            </a:endParaRPr>
          </a:p>
          <a:p>
            <a:pPr algn="ctr" rtl="1"/>
            <a:endParaRPr lang="en-US" b="1" dirty="0" smtClean="0">
              <a:latin typeface="Calibri" panose="020F0502020204030204" pitchFamily="34" charset="0"/>
              <a:cs typeface="B Nazanin" panose="00000400000000000000" pitchFamily="2" charset="-78"/>
            </a:endParaRPr>
          </a:p>
          <a:p>
            <a:pPr algn="ctr" rtl="1"/>
            <a:endParaRPr lang="en-US" b="1" dirty="0">
              <a:latin typeface="Calibri" panose="020F0502020204030204" pitchFamily="34" charset="0"/>
              <a:cs typeface="B Nazanin" panose="00000400000000000000" pitchFamily="2" charset="-78"/>
            </a:endParaRPr>
          </a:p>
          <a:p>
            <a:pPr algn="r" rtl="1"/>
            <a:r>
              <a:rPr lang="fa-IR" sz="1600" dirty="0">
                <a:latin typeface="Calibri" panose="020F0502020204030204" pitchFamily="34" charset="0"/>
                <a:ea typeface="Calibri" panose="020F0502020204030204" pitchFamily="34" charset="0"/>
                <a:cs typeface="B Nazanin" panose="00000400000000000000" pitchFamily="2" charset="-78"/>
              </a:rPr>
              <a:t>منبع: بانک مرکزی ج.ا.ا.</a:t>
            </a:r>
            <a:endParaRPr lang="en-US" sz="1600" dirty="0">
              <a:latin typeface="Calibri" panose="020F0502020204030204" pitchFamily="34" charset="0"/>
              <a:ea typeface="Calibri" panose="020F0502020204030204" pitchFamily="34" charset="0"/>
              <a:cs typeface="B Nazanin" panose="00000400000000000000" pitchFamily="2" charset="-78"/>
            </a:endParaRPr>
          </a:p>
          <a:p>
            <a:pPr algn="ctr" rtl="1"/>
            <a:endParaRPr lang="en-US" dirty="0"/>
          </a:p>
        </p:txBody>
      </p:sp>
    </p:spTree>
    <p:extLst>
      <p:ext uri="{BB962C8B-B14F-4D97-AF65-F5344CB8AC3E}">
        <p14:creationId xmlns:p14="http://schemas.microsoft.com/office/powerpoint/2010/main" val="2382481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960806719"/>
              </p:ext>
            </p:extLst>
          </p:nvPr>
        </p:nvGraphicFramePr>
        <p:xfrm>
          <a:off x="3055435" y="1639225"/>
          <a:ext cx="5535118" cy="3028761"/>
        </p:xfrm>
        <a:graphic>
          <a:graphicData uri="http://schemas.openxmlformats.org/drawingml/2006/table">
            <a:tbl>
              <a:tblPr rtl="1" firstRow="1" firstCol="1" bandRow="1"/>
              <a:tblGrid>
                <a:gridCol w="2108022">
                  <a:extLst>
                    <a:ext uri="{9D8B030D-6E8A-4147-A177-3AD203B41FA5}">
                      <a16:colId xmlns:a16="http://schemas.microsoft.com/office/drawing/2014/main" val="4017158160"/>
                    </a:ext>
                  </a:extLst>
                </a:gridCol>
                <a:gridCol w="1785119">
                  <a:extLst>
                    <a:ext uri="{9D8B030D-6E8A-4147-A177-3AD203B41FA5}">
                      <a16:colId xmlns:a16="http://schemas.microsoft.com/office/drawing/2014/main" val="3087469230"/>
                    </a:ext>
                  </a:extLst>
                </a:gridCol>
                <a:gridCol w="1641977">
                  <a:extLst>
                    <a:ext uri="{9D8B030D-6E8A-4147-A177-3AD203B41FA5}">
                      <a16:colId xmlns:a16="http://schemas.microsoft.com/office/drawing/2014/main" val="3996348488"/>
                    </a:ext>
                  </a:extLst>
                </a:gridCol>
              </a:tblGrid>
              <a:tr h="336529">
                <a:tc>
                  <a:txBody>
                    <a:bodyPr/>
                    <a:lstStyle/>
                    <a:p>
                      <a:pPr algn="ctr" rtl="1">
                        <a:lnSpc>
                          <a:spcPct val="115000"/>
                        </a:lnSpc>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مقاصد تسهیلات پرداختی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مبلغ (میلیارد ریال)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درصد از کل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679163576"/>
                  </a:ext>
                </a:extLst>
              </a:tr>
              <a:tr h="336529">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ایجاد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9170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۴٫۳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157085"/>
                  </a:ext>
                </a:extLst>
              </a:tr>
              <a:tr h="336529">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تامین سرمایه در گردش</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181243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۸۵٫۳</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935292"/>
                  </a:ext>
                </a:extLst>
              </a:tr>
              <a:tr h="336529">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تعمیر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206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۰٫۱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029090"/>
                  </a:ext>
                </a:extLst>
              </a:tr>
              <a:tr h="336529">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توسعه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16207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۷٫۶</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724477"/>
                  </a:ext>
                </a:extLst>
              </a:tr>
              <a:tr h="336529">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خرید کالای شخصی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861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۰٫۴</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738338"/>
                  </a:ext>
                </a:extLst>
              </a:tr>
              <a:tr h="336529">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خرید مسکن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432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۰٫۲</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417345"/>
                  </a:ext>
                </a:extLst>
              </a:tr>
              <a:tr h="336529">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سایر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4326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۲</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886036"/>
                  </a:ext>
                </a:extLst>
              </a:tr>
              <a:tr h="336529">
                <a:tc>
                  <a:txBody>
                    <a:bodyPr/>
                    <a:lstStyle/>
                    <a:p>
                      <a:pPr algn="ctr" rtl="1">
                        <a:lnSpc>
                          <a:spcPct val="115000"/>
                        </a:lnSpc>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کل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15000"/>
                        </a:lnSpc>
                        <a:spcAft>
                          <a:spcPts val="0"/>
                        </a:spcAft>
                      </a:pPr>
                      <a:r>
                        <a:rPr lang="fa-IR" sz="1200">
                          <a:effectLst/>
                          <a:latin typeface="Calibri" panose="020F0502020204030204" pitchFamily="34" charset="0"/>
                          <a:ea typeface="Calibri" panose="020F0502020204030204" pitchFamily="34" charset="0"/>
                          <a:cs typeface="B Nazanin" panose="00000400000000000000" pitchFamily="2" charset="-78"/>
                        </a:rPr>
                        <a:t>212446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panose="020F0502020204030204" pitchFamily="34" charset="0"/>
                          <a:ea typeface="Calibri" panose="020F0502020204030204" pitchFamily="34" charset="0"/>
                          <a:cs typeface="B Nazanin" panose="00000400000000000000" pitchFamily="2" charset="-78"/>
                        </a:rPr>
                        <a:t>100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255213"/>
                  </a:ext>
                </a:extLst>
              </a:tr>
            </a:tbl>
          </a:graphicData>
        </a:graphic>
      </p:graphicFrame>
      <p:sp>
        <p:nvSpPr>
          <p:cNvPr id="14" name="Rectangle 3"/>
          <p:cNvSpPr>
            <a:spLocks noChangeArrowheads="1"/>
          </p:cNvSpPr>
          <p:nvPr/>
        </p:nvSpPr>
        <p:spPr bwMode="auto">
          <a:xfrm>
            <a:off x="-223025" y="694000"/>
            <a:ext cx="11363093" cy="574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23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مقاصد تسهیلات پرداختی بانک‌ها و موسسات اعتباری به بخش صنعت و معدن</a:t>
            </a:r>
            <a:endParaRPr kumimoji="0" lang="en-US" altLang="en-US" sz="23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altLang="en-US" sz="2300" dirty="0" smtClean="0">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altLang="en-US" sz="2300" dirty="0" smtClean="0">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en-US" altLang="en-US" sz="2300" dirty="0">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altLang="en-US" sz="2300" dirty="0" smtClean="0">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altLang="en-US" sz="1600" dirty="0">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altLang="en-US" sz="1600" dirty="0">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altLang="en-US" sz="1600" dirty="0">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altLang="en-US" sz="1600" dirty="0">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منبع: بانک مرکزی ج.ا.ا.</a:t>
            </a:r>
          </a:p>
          <a:p>
            <a:pPr marL="0" marR="0" lvl="0" indent="0" algn="r" defTabSz="914400" rtl="1" eaLnBrk="0" fontAlgn="base" latinLnBrk="0" hangingPunct="0">
              <a:lnSpc>
                <a:spcPct val="100000"/>
              </a:lnSpc>
              <a:spcBef>
                <a:spcPct val="0"/>
              </a:spcBef>
              <a:spcAft>
                <a:spcPct val="0"/>
              </a:spcAft>
              <a:buClrTx/>
              <a:buSzTx/>
              <a:buFontTx/>
              <a:buNone/>
              <a:tabLst/>
            </a:pPr>
            <a:endParaRPr lang="fa-IR" altLang="en-US" sz="2300" dirty="0" smtClean="0">
              <a:latin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v"/>
            </a:pPr>
            <a:endParaRPr lang="fa-IR" sz="2300" dirty="0">
              <a:cs typeface="B Mitra"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2300" b="0" i="0" u="none" strike="noStrike" cap="none" normalizeH="0" baseline="0" dirty="0" smtClean="0">
              <a:ln>
                <a:noFill/>
              </a:ln>
              <a:solidFill>
                <a:schemeClr val="tx1"/>
              </a:solidFill>
              <a:effectLst/>
              <a:latin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23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074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688" y="903249"/>
            <a:ext cx="10515600" cy="5809786"/>
          </a:xfrm>
        </p:spPr>
        <p:txBody>
          <a:bodyPr/>
          <a:lstStyle/>
          <a:p>
            <a:pPr marL="342900" indent="-342900" algn="just" rtl="1">
              <a:buFont typeface="Wingdings" panose="05000000000000000000" pitchFamily="2" charset="2"/>
              <a:buChar char="v"/>
            </a:pPr>
            <a:r>
              <a:rPr lang="fa-IR" dirty="0" smtClean="0">
                <a:cs typeface="B Mitra" panose="00000400000000000000" pitchFamily="2" charset="-78"/>
              </a:rPr>
              <a:t>بررسی </a:t>
            </a:r>
            <a:r>
              <a:rPr lang="fa-IR" dirty="0">
                <a:cs typeface="B Mitra" panose="00000400000000000000" pitchFamily="2" charset="-78"/>
              </a:rPr>
              <a:t>و تحلیل افزایش سهم تسهیلات پرداخت ‌شده به بخش صنعت و معدن در تامین سرمایه در گردش در فاصله سال‌های 1391 تا دوماهه اول سال 139۷ نیز حاکی از تداوم رکود در این بخش مانند سایر بخش‌های اقتصادی است.</a:t>
            </a:r>
          </a:p>
          <a:p>
            <a:pPr marL="342900" indent="-342900" algn="just" rtl="1">
              <a:buFont typeface="Wingdings" panose="05000000000000000000" pitchFamily="2" charset="2"/>
              <a:buChar char="v"/>
            </a:pPr>
            <a:r>
              <a:rPr lang="fa-IR" dirty="0" smtClean="0">
                <a:cs typeface="B Mitra" panose="00000400000000000000" pitchFamily="2" charset="-78"/>
              </a:rPr>
              <a:t>وضعیت </a:t>
            </a:r>
            <a:r>
              <a:rPr lang="fa-IR" dirty="0">
                <a:cs typeface="B Mitra" panose="00000400000000000000" pitchFamily="2" charset="-78"/>
              </a:rPr>
              <a:t>موجود حکایت از ناکافی بودن این جریان تامین نقدینگی برای پاسخگویی به نیازهای بخش مهم صنعت و معدن است.</a:t>
            </a:r>
          </a:p>
          <a:p>
            <a:pPr marL="342900" indent="-342900" algn="just" rtl="1">
              <a:buFont typeface="Wingdings" panose="05000000000000000000" pitchFamily="2" charset="2"/>
              <a:buChar char="v"/>
            </a:pPr>
            <a:r>
              <a:rPr lang="fa-IR" dirty="0" smtClean="0">
                <a:cs typeface="B Mitra" panose="00000400000000000000" pitchFamily="2" charset="-78"/>
              </a:rPr>
              <a:t>بالا بودن سهم تسهیلات برای سرمایه در گردش بیانگر این است که بنگاه‌های </a:t>
            </a:r>
            <a:r>
              <a:rPr lang="fa-IR" dirty="0">
                <a:cs typeface="B Mitra" panose="00000400000000000000" pitchFamily="2" charset="-78"/>
              </a:rPr>
              <a:t>اقتصادی نتوانسته‌اند کالاها و خدمات تولیدی خود را بفروش برسانند و حتی برای سرمایه در گردش خود نیز نیازمند منابع بانکی هستند. </a:t>
            </a:r>
            <a:endParaRPr lang="en-US" dirty="0" smtClean="0">
              <a:cs typeface="B Mitra" panose="00000400000000000000" pitchFamily="2" charset="-78"/>
            </a:endParaRPr>
          </a:p>
          <a:p>
            <a:pPr marL="342900" indent="-342900" algn="just" rtl="1">
              <a:buFont typeface="Wingdings" panose="05000000000000000000" pitchFamily="2" charset="2"/>
              <a:buChar char="v"/>
            </a:pPr>
            <a:r>
              <a:rPr lang="fa-IR" dirty="0">
                <a:cs typeface="B Mitra" panose="00000400000000000000" pitchFamily="2" charset="-78"/>
              </a:rPr>
              <a:t>لزوماً افزایش تسهیلات پرداختی بانک‌ها و موسسات اعتباری به یک بخش یا همه بخش‌ها به معنی ارائه یا واگذاری تسهیلات جدید نیست بلکه بخش مهمی از آن مربوط به تبدیل معوقات بانکی به تسهیلات جدید است</a:t>
            </a:r>
            <a:r>
              <a:rPr lang="fa-IR" dirty="0" smtClean="0">
                <a:cs typeface="B Mitra" panose="00000400000000000000" pitchFamily="2" charset="-78"/>
              </a:rPr>
              <a:t>.</a:t>
            </a:r>
            <a:endParaRPr lang="en-US" dirty="0" smtClean="0">
              <a:cs typeface="B Mitra" panose="00000400000000000000" pitchFamily="2" charset="-78"/>
            </a:endParaRPr>
          </a:p>
          <a:p>
            <a:pPr marL="342900" indent="-342900" algn="just" rtl="1">
              <a:buFont typeface="Wingdings" panose="05000000000000000000" pitchFamily="2" charset="2"/>
              <a:buChar char="v"/>
            </a:pPr>
            <a:r>
              <a:rPr lang="fa-IR" dirty="0" smtClean="0">
                <a:cs typeface="B Mitra" panose="00000400000000000000" pitchFamily="2" charset="-78"/>
              </a:rPr>
              <a:t>بنا بر شواهد </a:t>
            </a:r>
            <a:r>
              <a:rPr lang="fa-IR" dirty="0">
                <a:cs typeface="B Mitra" panose="00000400000000000000" pitchFamily="2" charset="-78"/>
              </a:rPr>
              <a:t>موجود عمده جریان تامین مالی در بخش صنایع، نصیب واحدهای صنعتی بزرگ می‌شود و واحدهای کوچک و متوسط از سهم بالایی در جریان تامین مالی بانکی برخوردار نمی‌باشند</a:t>
            </a:r>
            <a:r>
              <a:rPr lang="fa-IR" dirty="0" smtClean="0">
                <a:cs typeface="B Mitra" panose="00000400000000000000" pitchFamily="2" charset="-78"/>
              </a:rPr>
              <a:t>.</a:t>
            </a:r>
            <a:endParaRPr lang="fa-IR" dirty="0">
              <a:cs typeface="B Mitra" panose="00000400000000000000" pitchFamily="2" charset="-78"/>
            </a:endParaRPr>
          </a:p>
        </p:txBody>
      </p:sp>
    </p:spTree>
    <p:extLst>
      <p:ext uri="{BB962C8B-B14F-4D97-AF65-F5344CB8AC3E}">
        <p14:creationId xmlns:p14="http://schemas.microsoft.com/office/powerpoint/2010/main" val="288200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990" y="434898"/>
            <a:ext cx="10515600" cy="3356517"/>
          </a:xfrm>
        </p:spPr>
        <p:txBody>
          <a:bodyPr>
            <a:normAutofit/>
          </a:bodyPr>
          <a:lstStyle/>
          <a:p>
            <a:pPr marL="0" indent="0" algn="ctr" rtl="1">
              <a:buNone/>
            </a:pPr>
            <a:r>
              <a:rPr lang="fa-IR" b="1" dirty="0" smtClean="0">
                <a:latin typeface="Calibri" panose="020F0502020204030204" pitchFamily="34" charset="0"/>
                <a:cs typeface="B Nazanin" panose="00000400000000000000" pitchFamily="2" charset="-78"/>
              </a:rPr>
              <a:t>اوراق وکالت</a:t>
            </a:r>
          </a:p>
          <a:p>
            <a:pPr marL="0" indent="0" algn="just" rtl="1">
              <a:buNone/>
            </a:pPr>
            <a:r>
              <a:rPr lang="fa-IR" dirty="0" smtClean="0">
                <a:latin typeface="Calibri" panose="020F0502020204030204" pitchFamily="34" charset="0"/>
                <a:cs typeface="B Nazanin" panose="00000400000000000000" pitchFamily="2" charset="-78"/>
              </a:rPr>
              <a:t>یکی </a:t>
            </a:r>
            <a:r>
              <a:rPr lang="fa-IR" dirty="0">
                <a:latin typeface="Calibri" panose="020F0502020204030204" pitchFamily="34" charset="0"/>
                <a:cs typeface="B Nazanin" panose="00000400000000000000" pitchFamily="2" charset="-78"/>
              </a:rPr>
              <a:t>از انواع اوراق بهادار اسلامی است که در آن، سرمایه‌گذاران و دارندگان وجوه مازاد (موکلین)، عاملی (وکیل) را برای سرمایه‌گذاری، خرید کالا و خدمات و اموری از این دست که مطابق با موازین شریعت باشد به وکالت بر‌می‌گزینند تا او با استفاده از وجوه تجمیع شده در راستای اهداف و اقدامات پیش‌بینی‌شده گام بردارد. بازدهی حاصل شده از سرمایه‌گذاری و تامین مالی انجام شده پس از کسر حق‌الوکاله عامل، بین دارندگان وجوه به نسبت سهم هر یک تقسیم می‌شود. در تاریخ سررسید، عامل به وکالت از صاحبان اوراق، پرتفوی اوراق را نقد کرده و منابع بدست آمده را از طریق ناشر به موکلین پرداخت کرده و با آنان تسویه می‌نماید. </a:t>
            </a:r>
            <a:endParaRPr lang="en-US" dirty="0">
              <a:latin typeface="Calibri" panose="020F0502020204030204" pitchFamily="34" charset="0"/>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242" y="3936381"/>
            <a:ext cx="4732812" cy="2810106"/>
          </a:xfrm>
          <a:prstGeom prst="rect">
            <a:avLst/>
          </a:prstGeom>
        </p:spPr>
      </p:pic>
    </p:spTree>
    <p:extLst>
      <p:ext uri="{BB962C8B-B14F-4D97-AF65-F5344CB8AC3E}">
        <p14:creationId xmlns:p14="http://schemas.microsoft.com/office/powerpoint/2010/main" val="2898704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669408" y="1076983"/>
            <a:ext cx="10515600" cy="624639"/>
          </a:xfrm>
        </p:spPr>
        <p:txBody>
          <a:bodyPr>
            <a:normAutofit/>
          </a:bodyPr>
          <a:lstStyle/>
          <a:p>
            <a:pPr marL="0" indent="0" algn="ctr" rtl="1">
              <a:buNone/>
            </a:pPr>
            <a:r>
              <a:rPr lang="fa-IR" b="1" dirty="0">
                <a:cs typeface="B Mitra" panose="00000400000000000000" pitchFamily="2" charset="-78"/>
              </a:rPr>
              <a:t>نمونه ساده </a:t>
            </a:r>
            <a:r>
              <a:rPr lang="fa-IR" b="1" dirty="0" smtClean="0">
                <a:cs typeface="B Mitra" panose="00000400000000000000" pitchFamily="2" charset="-78"/>
              </a:rPr>
              <a:t>شده از </a:t>
            </a:r>
            <a:r>
              <a:rPr lang="fa-IR" b="1" dirty="0">
                <a:cs typeface="B Mitra" panose="00000400000000000000" pitchFamily="2" charset="-78"/>
              </a:rPr>
              <a:t>ساختار عملیاتی اوراق وکالت</a:t>
            </a:r>
            <a:endParaRPr lang="en-US" b="1" dirty="0">
              <a:cs typeface="B Mitra" panose="00000400000000000000" pitchFamily="2" charset="-78"/>
            </a:endParaRPr>
          </a:p>
        </p:txBody>
      </p:sp>
      <p:grpSp>
        <p:nvGrpSpPr>
          <p:cNvPr id="8" name="Group 7"/>
          <p:cNvGrpSpPr/>
          <p:nvPr/>
        </p:nvGrpSpPr>
        <p:grpSpPr>
          <a:xfrm>
            <a:off x="2152186" y="2040673"/>
            <a:ext cx="7878206" cy="3908037"/>
            <a:chOff x="0" y="0"/>
            <a:chExt cx="4914900" cy="2790825"/>
          </a:xfrm>
        </p:grpSpPr>
        <p:grpSp>
          <p:nvGrpSpPr>
            <p:cNvPr id="9" name="Group 8"/>
            <p:cNvGrpSpPr/>
            <p:nvPr/>
          </p:nvGrpSpPr>
          <p:grpSpPr>
            <a:xfrm>
              <a:off x="180975" y="1047750"/>
              <a:ext cx="1762125" cy="1743075"/>
              <a:chOff x="0" y="0"/>
              <a:chExt cx="1762125" cy="1743075"/>
            </a:xfrm>
          </p:grpSpPr>
          <p:sp>
            <p:nvSpPr>
              <p:cNvPr id="39" name="Oval 38"/>
              <p:cNvSpPr/>
              <p:nvPr/>
            </p:nvSpPr>
            <p:spPr>
              <a:xfrm>
                <a:off x="0" y="0"/>
                <a:ext cx="981075" cy="838200"/>
              </a:xfrm>
              <a:prstGeom prst="ellipse">
                <a:avLst/>
              </a:prstGeom>
              <a:solidFill>
                <a:srgbClr val="5B9BD5">
                  <a:alpha val="50000"/>
                </a:srgbClr>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2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امین</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a:effectLst/>
                    <a:latin typeface="Calibri" panose="020F0502020204030204" pitchFamily="34" charset="0"/>
                    <a:ea typeface="Calibri" panose="020F0502020204030204" pitchFamily="34" charset="0"/>
                    <a:cs typeface="Arial" panose="020B0604020202020204" pitchFamily="34" charset="0"/>
                  </a:rPr>
                  <a:t> </a:t>
                </a:r>
              </a:p>
            </p:txBody>
          </p:sp>
          <p:sp>
            <p:nvSpPr>
              <p:cNvPr id="40" name="Oval 39"/>
              <p:cNvSpPr/>
              <p:nvPr/>
            </p:nvSpPr>
            <p:spPr>
              <a:xfrm>
                <a:off x="0" y="923925"/>
                <a:ext cx="981075" cy="819150"/>
              </a:xfrm>
              <a:prstGeom prst="ellipse">
                <a:avLst/>
              </a:prstGeom>
              <a:solidFill>
                <a:srgbClr val="5B9BD5">
                  <a:alpha val="50000"/>
                </a:srgbClr>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2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رتبه‌بندی اعتباری</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a:effectLst/>
                    <a:latin typeface="Calibri" panose="020F0502020204030204" pitchFamily="34" charset="0"/>
                    <a:ea typeface="Calibri" panose="020F0502020204030204" pitchFamily="34" charset="0"/>
                    <a:cs typeface="Arial" panose="020B0604020202020204" pitchFamily="34" charset="0"/>
                  </a:rPr>
                  <a:t> </a:t>
                </a:r>
              </a:p>
            </p:txBody>
          </p:sp>
          <p:cxnSp>
            <p:nvCxnSpPr>
              <p:cNvPr id="41" name="Straight Arrow Connector 40"/>
              <p:cNvCxnSpPr/>
              <p:nvPr/>
            </p:nvCxnSpPr>
            <p:spPr>
              <a:xfrm>
                <a:off x="981075" y="466725"/>
                <a:ext cx="781050" cy="393065"/>
              </a:xfrm>
              <a:prstGeom prst="straightConnector1">
                <a:avLst/>
              </a:prstGeom>
              <a:noFill/>
              <a:ln w="19050" cap="flat" cmpd="sng" algn="ctr">
                <a:solidFill>
                  <a:sysClr val="windowText" lastClr="000000"/>
                </a:solidFill>
                <a:prstDash val="solid"/>
                <a:miter lim="800000"/>
                <a:tailEnd type="triangle"/>
              </a:ln>
              <a:effectLst/>
            </p:spPr>
          </p:cxnSp>
          <p:cxnSp>
            <p:nvCxnSpPr>
              <p:cNvPr id="42" name="Straight Arrow Connector 41"/>
              <p:cNvCxnSpPr/>
              <p:nvPr/>
            </p:nvCxnSpPr>
            <p:spPr>
              <a:xfrm flipV="1">
                <a:off x="981075" y="981075"/>
                <a:ext cx="781050" cy="321310"/>
              </a:xfrm>
              <a:prstGeom prst="straightConnector1">
                <a:avLst/>
              </a:prstGeom>
              <a:noFill/>
              <a:ln w="19050" cap="flat" cmpd="sng" algn="ctr">
                <a:solidFill>
                  <a:sysClr val="windowText" lastClr="000000"/>
                </a:solidFill>
                <a:prstDash val="solid"/>
                <a:miter lim="800000"/>
                <a:tailEnd type="triangle"/>
              </a:ln>
              <a:effectLst/>
            </p:spPr>
          </p:cxnSp>
          <p:sp>
            <p:nvSpPr>
              <p:cNvPr id="43" name="Oval 42"/>
              <p:cNvSpPr/>
              <p:nvPr/>
            </p:nvSpPr>
            <p:spPr>
              <a:xfrm>
                <a:off x="1162050" y="1000125"/>
                <a:ext cx="248717" cy="299923"/>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a:solidFill>
                      <a:srgbClr val="000000"/>
                    </a:solidFill>
                    <a:effectLst/>
                    <a:latin typeface="Calibri" panose="020F0502020204030204" pitchFamily="34" charset="0"/>
                    <a:ea typeface="Calibri" panose="020F0502020204030204" pitchFamily="34" charset="0"/>
                    <a:cs typeface="B Nazanin" panose="00000400000000000000" pitchFamily="2" charset="-78"/>
                  </a:rPr>
                  <a:t>۲</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44" name="Oval 43"/>
              <p:cNvSpPr/>
              <p:nvPr/>
            </p:nvSpPr>
            <p:spPr>
              <a:xfrm>
                <a:off x="1162050" y="476250"/>
                <a:ext cx="248717" cy="299923"/>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a:solidFill>
                      <a:srgbClr val="000000"/>
                    </a:solidFill>
                    <a:effectLst/>
                    <a:latin typeface="Calibri" panose="020F0502020204030204" pitchFamily="34" charset="0"/>
                    <a:ea typeface="Calibri" panose="020F0502020204030204" pitchFamily="34" charset="0"/>
                    <a:cs typeface="B Nazanin" panose="00000400000000000000" pitchFamily="2" charset="-78"/>
                  </a:rPr>
                  <a:t>۱</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10" name="Group 9"/>
            <p:cNvGrpSpPr/>
            <p:nvPr/>
          </p:nvGrpSpPr>
          <p:grpSpPr>
            <a:xfrm>
              <a:off x="0" y="0"/>
              <a:ext cx="3009900" cy="955811"/>
              <a:chOff x="0" y="0"/>
              <a:chExt cx="3009900" cy="955811"/>
            </a:xfrm>
          </p:grpSpPr>
          <p:sp>
            <p:nvSpPr>
              <p:cNvPr id="31" name="Rounded Rectangle 30"/>
              <p:cNvSpPr/>
              <p:nvPr/>
            </p:nvSpPr>
            <p:spPr>
              <a:xfrm>
                <a:off x="1943100" y="142875"/>
                <a:ext cx="1066800" cy="680543"/>
              </a:xfrm>
              <a:prstGeom prst="roundRect">
                <a:avLst/>
              </a:prstGeom>
              <a:solidFill>
                <a:srgbClr val="A5A5A5">
                  <a:alpha val="50000"/>
                </a:srgbClr>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2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وکیل</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32" name="Hexagon 31"/>
              <p:cNvSpPr/>
              <p:nvPr/>
            </p:nvSpPr>
            <p:spPr>
              <a:xfrm>
                <a:off x="0" y="95250"/>
                <a:ext cx="1247775" cy="781050"/>
              </a:xfrm>
              <a:prstGeom prst="hexagon">
                <a:avLst/>
              </a:prstGeom>
              <a:noFill/>
              <a:ln w="9525" cap="flat" cmpd="sng" algn="ctr">
                <a:solidFill>
                  <a:srgbClr val="4472C4"/>
                </a:solid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پرتفوی سرمایه‌گذاری</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3" name="Straight Arrow Connector 32"/>
              <p:cNvCxnSpPr/>
              <p:nvPr/>
            </p:nvCxnSpPr>
            <p:spPr>
              <a:xfrm flipV="1">
                <a:off x="1238250" y="485775"/>
                <a:ext cx="695246" cy="4641"/>
              </a:xfrm>
              <a:prstGeom prst="straightConnector1">
                <a:avLst/>
              </a:prstGeom>
              <a:noFill/>
              <a:ln w="19050" cap="flat" cmpd="sng" algn="ctr">
                <a:solidFill>
                  <a:sysClr val="windowText" lastClr="000000"/>
                </a:solidFill>
                <a:prstDash val="solid"/>
                <a:miter lim="800000"/>
                <a:tailEnd type="triangle"/>
              </a:ln>
              <a:effectLst/>
            </p:spPr>
          </p:cxnSp>
          <p:cxnSp>
            <p:nvCxnSpPr>
              <p:cNvPr id="34" name="Straight Arrow Connector 33"/>
              <p:cNvCxnSpPr/>
              <p:nvPr/>
            </p:nvCxnSpPr>
            <p:spPr>
              <a:xfrm flipV="1">
                <a:off x="1104900" y="781050"/>
                <a:ext cx="841248" cy="4641"/>
              </a:xfrm>
              <a:prstGeom prst="straightConnector1">
                <a:avLst/>
              </a:prstGeom>
              <a:noFill/>
              <a:ln w="19050" cap="flat" cmpd="sng" algn="ctr">
                <a:solidFill>
                  <a:sysClr val="windowText" lastClr="000000"/>
                </a:solidFill>
                <a:prstDash val="solid"/>
                <a:miter lim="800000"/>
                <a:tailEnd type="triangle"/>
              </a:ln>
              <a:effectLst/>
            </p:spPr>
          </p:cxnSp>
          <p:cxnSp>
            <p:nvCxnSpPr>
              <p:cNvPr id="35" name="Straight Arrow Connector 34"/>
              <p:cNvCxnSpPr/>
              <p:nvPr/>
            </p:nvCxnSpPr>
            <p:spPr>
              <a:xfrm flipH="1" flipV="1">
                <a:off x="1162050" y="200025"/>
                <a:ext cx="764438" cy="1789"/>
              </a:xfrm>
              <a:prstGeom prst="straightConnector1">
                <a:avLst/>
              </a:prstGeom>
              <a:noFill/>
              <a:ln w="19050" cap="flat" cmpd="sng" algn="ctr">
                <a:solidFill>
                  <a:sysClr val="windowText" lastClr="000000"/>
                </a:solidFill>
                <a:prstDash val="solid"/>
                <a:miter lim="800000"/>
                <a:tailEnd type="triangle"/>
              </a:ln>
              <a:effectLst/>
            </p:spPr>
          </p:cxnSp>
          <p:sp>
            <p:nvSpPr>
              <p:cNvPr id="36" name="Oval 35"/>
              <p:cNvSpPr/>
              <p:nvPr/>
            </p:nvSpPr>
            <p:spPr>
              <a:xfrm>
                <a:off x="1419225" y="0"/>
                <a:ext cx="248717" cy="299923"/>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۷</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7" name="Oval 36"/>
              <p:cNvSpPr/>
              <p:nvPr/>
            </p:nvSpPr>
            <p:spPr>
              <a:xfrm>
                <a:off x="1419225" y="352425"/>
                <a:ext cx="248717" cy="299923"/>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۸</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Oval 37"/>
              <p:cNvSpPr/>
              <p:nvPr/>
            </p:nvSpPr>
            <p:spPr>
              <a:xfrm>
                <a:off x="1419225" y="685800"/>
                <a:ext cx="248285" cy="27001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84455" algn="ctr" rtl="1">
                  <a:lnSpc>
                    <a:spcPct val="107000"/>
                  </a:lnSpc>
                  <a:spcAft>
                    <a:spcPts val="800"/>
                  </a:spcAft>
                </a:pPr>
                <a:r>
                  <a:rPr lang="fa-IR" sz="700">
                    <a:solidFill>
                      <a:srgbClr val="000000"/>
                    </a:solidFill>
                    <a:effectLst/>
                    <a:latin typeface="Calibri" panose="020F0502020204030204" pitchFamily="34" charset="0"/>
                    <a:ea typeface="Calibri" panose="020F0502020204030204" pitchFamily="34" charset="0"/>
                    <a:cs typeface="B Nazanin" panose="00000400000000000000" pitchFamily="2" charset="-78"/>
                  </a:rPr>
                  <a:t>۱۱</a:t>
                </a:r>
                <a:r>
                  <a:rPr lang="en-US" sz="70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11" name="Group 10"/>
            <p:cNvGrpSpPr/>
            <p:nvPr/>
          </p:nvGrpSpPr>
          <p:grpSpPr>
            <a:xfrm>
              <a:off x="1943100" y="790575"/>
              <a:ext cx="1156970" cy="1623574"/>
              <a:chOff x="0" y="0"/>
              <a:chExt cx="1156970" cy="1623574"/>
            </a:xfrm>
          </p:grpSpPr>
          <p:sp>
            <p:nvSpPr>
              <p:cNvPr id="22" name="Rounded Rectangle 21"/>
              <p:cNvSpPr/>
              <p:nvPr/>
            </p:nvSpPr>
            <p:spPr>
              <a:xfrm>
                <a:off x="0" y="838200"/>
                <a:ext cx="1066800" cy="785374"/>
              </a:xfrm>
              <a:prstGeom prst="roundRect">
                <a:avLst/>
              </a:prstGeom>
              <a:solidFill>
                <a:srgbClr val="A5A5A5">
                  <a:alpha val="50000"/>
                </a:srgbClr>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2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ناشر (واسط)</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3" name="Straight Arrow Connector 22"/>
              <p:cNvCxnSpPr/>
              <p:nvPr/>
            </p:nvCxnSpPr>
            <p:spPr>
              <a:xfrm>
                <a:off x="161925" y="38100"/>
                <a:ext cx="10795" cy="806450"/>
              </a:xfrm>
              <a:prstGeom prst="straightConnector1">
                <a:avLst/>
              </a:prstGeom>
              <a:noFill/>
              <a:ln w="19050" cap="flat" cmpd="sng" algn="ctr">
                <a:solidFill>
                  <a:sysClr val="windowText" lastClr="000000"/>
                </a:solidFill>
                <a:prstDash val="solid"/>
                <a:miter lim="800000"/>
                <a:tailEnd type="triangle"/>
              </a:ln>
              <a:effectLst/>
            </p:spPr>
          </p:cxnSp>
          <p:cxnSp>
            <p:nvCxnSpPr>
              <p:cNvPr id="24" name="Straight Arrow Connector 23"/>
              <p:cNvCxnSpPr/>
              <p:nvPr/>
            </p:nvCxnSpPr>
            <p:spPr>
              <a:xfrm>
                <a:off x="704850" y="28575"/>
                <a:ext cx="10945" cy="806817"/>
              </a:xfrm>
              <a:prstGeom prst="straightConnector1">
                <a:avLst/>
              </a:prstGeom>
              <a:noFill/>
              <a:ln w="19050" cap="flat" cmpd="sng" algn="ctr">
                <a:solidFill>
                  <a:sysClr val="windowText" lastClr="000000"/>
                </a:solidFill>
                <a:prstDash val="solid"/>
                <a:miter lim="800000"/>
                <a:tailEnd type="triangle"/>
              </a:ln>
              <a:effectLst/>
            </p:spPr>
          </p:cxnSp>
          <p:cxnSp>
            <p:nvCxnSpPr>
              <p:cNvPr id="25" name="Straight Arrow Connector 24"/>
              <p:cNvCxnSpPr/>
              <p:nvPr/>
            </p:nvCxnSpPr>
            <p:spPr>
              <a:xfrm>
                <a:off x="952500" y="38100"/>
                <a:ext cx="10945" cy="806817"/>
              </a:xfrm>
              <a:prstGeom prst="straightConnector1">
                <a:avLst/>
              </a:prstGeom>
              <a:noFill/>
              <a:ln w="19050" cap="flat" cmpd="sng" algn="ctr">
                <a:solidFill>
                  <a:sysClr val="windowText" lastClr="000000"/>
                </a:solidFill>
                <a:prstDash val="solid"/>
                <a:miter lim="800000"/>
                <a:tailEnd type="triangle"/>
              </a:ln>
              <a:effectLst/>
            </p:spPr>
          </p:cxnSp>
          <p:cxnSp>
            <p:nvCxnSpPr>
              <p:cNvPr id="26" name="Straight Arrow Connector 25"/>
              <p:cNvCxnSpPr/>
              <p:nvPr/>
            </p:nvCxnSpPr>
            <p:spPr>
              <a:xfrm>
                <a:off x="438150" y="0"/>
                <a:ext cx="16510" cy="833755"/>
              </a:xfrm>
              <a:prstGeom prst="straightConnector1">
                <a:avLst/>
              </a:prstGeom>
              <a:noFill/>
              <a:ln w="19050" cap="flat" cmpd="sng" algn="ctr">
                <a:solidFill>
                  <a:sysClr val="windowText" lastClr="000000"/>
                </a:solidFill>
                <a:prstDash val="solid"/>
                <a:miter lim="800000"/>
                <a:headEnd type="triangle"/>
                <a:tailEnd type="triangle"/>
              </a:ln>
              <a:effectLst/>
            </p:spPr>
          </p:cxnSp>
          <p:sp>
            <p:nvSpPr>
              <p:cNvPr id="27" name="Oval 26"/>
              <p:cNvSpPr/>
              <p:nvPr/>
            </p:nvSpPr>
            <p:spPr>
              <a:xfrm>
                <a:off x="342900" y="247650"/>
                <a:ext cx="248717" cy="299923"/>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۶</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8" name="Oval 27"/>
              <p:cNvSpPr/>
              <p:nvPr/>
            </p:nvSpPr>
            <p:spPr>
              <a:xfrm>
                <a:off x="47625" y="238125"/>
                <a:ext cx="248717" cy="299923"/>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a:solidFill>
                      <a:srgbClr val="000000"/>
                    </a:solidFill>
                    <a:effectLst/>
                    <a:latin typeface="Calibri" panose="020F0502020204030204" pitchFamily="34" charset="0"/>
                    <a:ea typeface="Calibri" panose="020F0502020204030204" pitchFamily="34" charset="0"/>
                    <a:cs typeface="B Nazanin" panose="00000400000000000000" pitchFamily="2" charset="-78"/>
                  </a:rPr>
                  <a:t>۳</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9" name="Oval 28"/>
              <p:cNvSpPr/>
              <p:nvPr/>
            </p:nvSpPr>
            <p:spPr>
              <a:xfrm>
                <a:off x="619125" y="247650"/>
                <a:ext cx="248285" cy="299720"/>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۹</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Oval 29"/>
              <p:cNvSpPr/>
              <p:nvPr/>
            </p:nvSpPr>
            <p:spPr>
              <a:xfrm>
                <a:off x="904875" y="238125"/>
                <a:ext cx="252095" cy="294005"/>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84455" algn="ctr" rtl="1">
                  <a:lnSpc>
                    <a:spcPct val="107000"/>
                  </a:lnSpc>
                  <a:spcAft>
                    <a:spcPts val="800"/>
                  </a:spcAft>
                </a:pPr>
                <a:r>
                  <a:rPr lang="fa-IR" sz="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۱۲</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12" name="Group 11"/>
            <p:cNvGrpSpPr/>
            <p:nvPr/>
          </p:nvGrpSpPr>
          <p:grpSpPr>
            <a:xfrm>
              <a:off x="3000375" y="1514475"/>
              <a:ext cx="1914525" cy="932020"/>
              <a:chOff x="0" y="0"/>
              <a:chExt cx="1914525" cy="932020"/>
            </a:xfrm>
          </p:grpSpPr>
          <p:sp>
            <p:nvSpPr>
              <p:cNvPr id="13" name="Rounded Rectangle 12"/>
              <p:cNvSpPr/>
              <p:nvPr/>
            </p:nvSpPr>
            <p:spPr>
              <a:xfrm>
                <a:off x="847725" y="95250"/>
                <a:ext cx="1066800" cy="773640"/>
              </a:xfrm>
              <a:prstGeom prst="roundRect">
                <a:avLst/>
              </a:prstGeom>
              <a:solidFill>
                <a:srgbClr val="A5A5A5">
                  <a:alpha val="50000"/>
                </a:srgbClr>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2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سرمایه‌گذاران</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14" name="Straight Arrow Connector 13"/>
              <p:cNvCxnSpPr/>
              <p:nvPr/>
            </p:nvCxnSpPr>
            <p:spPr>
              <a:xfrm flipV="1">
                <a:off x="9525" y="180975"/>
                <a:ext cx="841248" cy="4641"/>
              </a:xfrm>
              <a:prstGeom prst="straightConnector1">
                <a:avLst/>
              </a:prstGeom>
              <a:noFill/>
              <a:ln w="19050" cap="flat" cmpd="sng" algn="ctr">
                <a:solidFill>
                  <a:sysClr val="windowText" lastClr="000000"/>
                </a:solidFill>
                <a:prstDash val="solid"/>
                <a:miter lim="800000"/>
                <a:tailEnd type="triangle"/>
              </a:ln>
              <a:effectLst/>
            </p:spPr>
          </p:cxnSp>
          <p:cxnSp>
            <p:nvCxnSpPr>
              <p:cNvPr id="15" name="Straight Arrow Connector 14"/>
              <p:cNvCxnSpPr/>
              <p:nvPr/>
            </p:nvCxnSpPr>
            <p:spPr>
              <a:xfrm flipH="1" flipV="1">
                <a:off x="0" y="381000"/>
                <a:ext cx="840882" cy="8223"/>
              </a:xfrm>
              <a:prstGeom prst="straightConnector1">
                <a:avLst/>
              </a:prstGeom>
              <a:noFill/>
              <a:ln w="19050" cap="flat" cmpd="sng" algn="ctr">
                <a:solidFill>
                  <a:sysClr val="windowText" lastClr="000000"/>
                </a:solidFill>
                <a:prstDash val="solid"/>
                <a:miter lim="800000"/>
                <a:tailEnd type="triangle"/>
              </a:ln>
              <a:effectLst/>
            </p:spPr>
          </p:cxnSp>
          <p:cxnSp>
            <p:nvCxnSpPr>
              <p:cNvPr id="16" name="Straight Arrow Connector 15"/>
              <p:cNvCxnSpPr/>
              <p:nvPr/>
            </p:nvCxnSpPr>
            <p:spPr>
              <a:xfrm flipV="1">
                <a:off x="0" y="600075"/>
                <a:ext cx="841248" cy="4641"/>
              </a:xfrm>
              <a:prstGeom prst="straightConnector1">
                <a:avLst/>
              </a:prstGeom>
              <a:noFill/>
              <a:ln w="19050" cap="flat" cmpd="sng" algn="ctr">
                <a:solidFill>
                  <a:sysClr val="windowText" lastClr="000000"/>
                </a:solidFill>
                <a:prstDash val="solid"/>
                <a:miter lim="800000"/>
                <a:tailEnd type="triangle"/>
              </a:ln>
              <a:effectLst/>
            </p:spPr>
          </p:cxnSp>
          <p:cxnSp>
            <p:nvCxnSpPr>
              <p:cNvPr id="17" name="Straight Arrow Connector 16"/>
              <p:cNvCxnSpPr/>
              <p:nvPr/>
            </p:nvCxnSpPr>
            <p:spPr>
              <a:xfrm flipV="1">
                <a:off x="0" y="819150"/>
                <a:ext cx="868795" cy="1905"/>
              </a:xfrm>
              <a:prstGeom prst="straightConnector1">
                <a:avLst/>
              </a:prstGeom>
              <a:noFill/>
              <a:ln w="19050" cap="flat" cmpd="sng" algn="ctr">
                <a:solidFill>
                  <a:sysClr val="windowText" lastClr="000000"/>
                </a:solidFill>
                <a:prstDash val="solid"/>
                <a:miter lim="800000"/>
                <a:headEnd type="triangle"/>
                <a:tailEnd type="triangle"/>
              </a:ln>
              <a:effectLst/>
            </p:spPr>
          </p:cxnSp>
          <p:sp>
            <p:nvSpPr>
              <p:cNvPr id="18" name="Oval 17"/>
              <p:cNvSpPr/>
              <p:nvPr/>
            </p:nvSpPr>
            <p:spPr>
              <a:xfrm>
                <a:off x="142875" y="228600"/>
                <a:ext cx="248717" cy="299923"/>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a:solidFill>
                      <a:srgbClr val="000000"/>
                    </a:solidFill>
                    <a:effectLst/>
                    <a:latin typeface="Calibri" panose="020F0502020204030204" pitchFamily="34" charset="0"/>
                    <a:ea typeface="Calibri" panose="020F0502020204030204" pitchFamily="34" charset="0"/>
                    <a:cs typeface="B Nazanin" panose="00000400000000000000" pitchFamily="2" charset="-78"/>
                  </a:rPr>
                  <a:t>۵</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9" name="Oval 18"/>
              <p:cNvSpPr/>
              <p:nvPr/>
            </p:nvSpPr>
            <p:spPr>
              <a:xfrm>
                <a:off x="447675" y="0"/>
                <a:ext cx="248717" cy="299923"/>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rtl="1">
                  <a:lnSpc>
                    <a:spcPct val="107000"/>
                  </a:lnSpc>
                  <a:spcAft>
                    <a:spcPts val="800"/>
                  </a:spcAft>
                </a:pPr>
                <a:r>
                  <a:rPr lang="fa-IR" sz="800">
                    <a:solidFill>
                      <a:srgbClr val="000000"/>
                    </a:solidFill>
                    <a:effectLst/>
                    <a:latin typeface="Calibri" panose="020F0502020204030204" pitchFamily="34" charset="0"/>
                    <a:ea typeface="Calibri" panose="020F0502020204030204" pitchFamily="34" charset="0"/>
                    <a:cs typeface="B Nazanin" panose="00000400000000000000" pitchFamily="2" charset="-78"/>
                  </a:rPr>
                  <a:t>۴</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0" name="Oval 19"/>
              <p:cNvSpPr/>
              <p:nvPr/>
            </p:nvSpPr>
            <p:spPr>
              <a:xfrm>
                <a:off x="447675" y="428625"/>
                <a:ext cx="246481" cy="26927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84455" algn="ctr" rtl="1">
                  <a:lnSpc>
                    <a:spcPct val="107000"/>
                  </a:lnSpc>
                  <a:spcAft>
                    <a:spcPts val="800"/>
                  </a:spcAft>
                </a:pPr>
                <a:r>
                  <a:rPr lang="fa-IR" sz="700">
                    <a:solidFill>
                      <a:srgbClr val="000000"/>
                    </a:solidFill>
                    <a:effectLst/>
                    <a:latin typeface="Calibri" panose="020F0502020204030204" pitchFamily="34" charset="0"/>
                    <a:ea typeface="Calibri" panose="020F0502020204030204" pitchFamily="34" charset="0"/>
                    <a:cs typeface="B Nazanin" panose="00000400000000000000" pitchFamily="2" charset="-78"/>
                  </a:rPr>
                  <a:t>۱۰</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1" name="Oval 20"/>
              <p:cNvSpPr/>
              <p:nvPr/>
            </p:nvSpPr>
            <p:spPr>
              <a:xfrm>
                <a:off x="171450" y="657225"/>
                <a:ext cx="309819" cy="274795"/>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5715" indent="-84455" algn="ctr" rtl="1">
                  <a:lnSpc>
                    <a:spcPct val="107000"/>
                  </a:lnSpc>
                  <a:spcAft>
                    <a:spcPts val="800"/>
                  </a:spcAft>
                </a:pPr>
                <a:r>
                  <a:rPr lang="fa-IR" sz="700">
                    <a:solidFill>
                      <a:srgbClr val="000000"/>
                    </a:solidFill>
                    <a:effectLst/>
                    <a:latin typeface="Calibri" panose="020F0502020204030204" pitchFamily="34" charset="0"/>
                    <a:ea typeface="Calibri" panose="020F0502020204030204" pitchFamily="34" charset="0"/>
                    <a:cs typeface="B Nazanin" panose="00000400000000000000" pitchFamily="2" charset="-78"/>
                  </a:rPr>
                  <a:t>۱۳</a:t>
                </a:r>
                <a:r>
                  <a:rPr lang="en-US" sz="70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957293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814"/>
            <a:ext cx="10515600" cy="6612673"/>
          </a:xfrm>
        </p:spPr>
        <p:txBody>
          <a:bodyPr/>
          <a:lstStyle/>
          <a:p>
            <a:pPr marL="0" indent="0" algn="ctr" rtl="1">
              <a:buNone/>
            </a:pPr>
            <a:r>
              <a:rPr lang="fa-IR" b="1" dirty="0">
                <a:latin typeface="Calibri" panose="020F0502020204030204" pitchFamily="34" charset="0"/>
                <a:cs typeface="B Nazanin" panose="00000400000000000000" pitchFamily="2" charset="-78"/>
              </a:rPr>
              <a:t>اوراق وکالت در بازارهای بین‌المللی</a:t>
            </a:r>
          </a:p>
          <a:p>
            <a:pPr marL="0" indent="0">
              <a:buNone/>
            </a:pPr>
            <a:endParaRPr lang="en-US" dirty="0" smtClean="0"/>
          </a:p>
          <a:p>
            <a:pPr marL="0" indent="0">
              <a:buNone/>
            </a:pPr>
            <a:r>
              <a:rPr lang="en-US" dirty="0" smtClean="0"/>
              <a:t>Global </a:t>
            </a:r>
            <a:r>
              <a:rPr lang="en-US" dirty="0"/>
              <a:t>Short Term Sukuk Issuance ≤ 12 </a:t>
            </a:r>
            <a:r>
              <a:rPr lang="en-US" dirty="0" smtClean="0"/>
              <a:t>Months </a:t>
            </a:r>
            <a:r>
              <a:rPr lang="en-US" b="1" dirty="0" smtClean="0"/>
              <a:t>(</a:t>
            </a:r>
            <a:r>
              <a:rPr lang="en-US" b="1" dirty="0"/>
              <a:t>Jan 2017 – Dec 2017, Amount in USD Millions</a:t>
            </a:r>
            <a:r>
              <a:rPr lang="en-US" b="1" dirty="0" smtClean="0"/>
              <a:t>)</a:t>
            </a:r>
            <a:endParaRPr lang="fa-IR" b="1" dirty="0" smtClean="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pPr marL="0" indent="0" algn="r" rtl="1">
              <a:buNone/>
            </a:pPr>
            <a:r>
              <a:rPr lang="fa-IR" sz="1800" b="1" dirty="0">
                <a:latin typeface="Calibri" panose="020F0502020204030204" pitchFamily="34" charset="0"/>
                <a:cs typeface="B Nazanin" panose="00000400000000000000" pitchFamily="2" charset="-78"/>
              </a:rPr>
              <a:t>منبع</a:t>
            </a:r>
            <a:r>
              <a:rPr lang="fa-IR" sz="1800" b="1" dirty="0" smtClean="0">
                <a:latin typeface="Calibri" panose="020F0502020204030204" pitchFamily="34" charset="0"/>
                <a:cs typeface="B Nazanin" panose="00000400000000000000" pitchFamily="2" charset="-78"/>
              </a:rPr>
              <a:t>:  </a:t>
            </a:r>
            <a:r>
              <a:rPr lang="en-US" sz="1800" b="1" dirty="0">
                <a:latin typeface="Calibri" panose="020F0502020204030204" pitchFamily="34" charset="0"/>
                <a:cs typeface="B Nazanin" panose="00000400000000000000" pitchFamily="2" charset="-78"/>
              </a:rPr>
              <a:t>IIFM SUKUK REPORT (</a:t>
            </a:r>
            <a:r>
              <a:rPr lang="en-US" sz="1800" b="1" dirty="0" smtClean="0">
                <a:latin typeface="Calibri" panose="020F0502020204030204" pitchFamily="34" charset="0"/>
                <a:cs typeface="B Nazanin" panose="00000400000000000000" pitchFamily="2" charset="-78"/>
              </a:rPr>
              <a:t>2018)</a:t>
            </a:r>
            <a:endParaRPr lang="en-US" sz="1800" b="1" dirty="0">
              <a:latin typeface="Calibri" panose="020F0502020204030204" pitchFamily="34" charset="0"/>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1754659" y="2952853"/>
            <a:ext cx="8682681" cy="3120722"/>
          </a:xfrm>
          <a:prstGeom prst="rect">
            <a:avLst/>
          </a:prstGeom>
        </p:spPr>
      </p:pic>
    </p:spTree>
    <p:extLst>
      <p:ext uri="{BB962C8B-B14F-4D97-AF65-F5344CB8AC3E}">
        <p14:creationId xmlns:p14="http://schemas.microsoft.com/office/powerpoint/2010/main" val="137791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1476</Words>
  <Application>Microsoft Office PowerPoint</Application>
  <PresentationFormat>Widescreen</PresentationFormat>
  <Paragraphs>212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 Mitra</vt:lpstr>
      <vt:lpstr>B Nazanin</vt:lpstr>
      <vt:lpstr>B Titr</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Sajjad Movahhed</dc:creator>
  <cp:lastModifiedBy>Sajjad Movahhed</cp:lastModifiedBy>
  <cp:revision>44</cp:revision>
  <cp:lastPrinted>2018-12-01T15:35:05Z</cp:lastPrinted>
  <dcterms:created xsi:type="dcterms:W3CDTF">2017-11-29T21:43:38Z</dcterms:created>
  <dcterms:modified xsi:type="dcterms:W3CDTF">2018-12-01T17:13:15Z</dcterms:modified>
</cp:coreProperties>
</file>